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embeddedFontLst>
    <p:embeddedFont>
      <p:font typeface="Belleza" panose="02000503050000020003" pitchFamily="2" charset="77"/>
      <p:regular r:id="rId69"/>
    </p:embeddedFont>
    <p:embeddedFont>
      <p:font typeface="Calibri" panose="020F0502020204030204" pitchFamily="34" charset="0"/>
      <p:regular r:id="rId70"/>
      <p:bold r:id="rId71"/>
      <p:italic r:id="rId72"/>
      <p:boldItalic r:id="rId73"/>
    </p:embeddedFont>
    <p:embeddedFont>
      <p:font typeface="Gill Sans" panose="020B0502020104020203" pitchFamily="34" charset="-79"/>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hI1fhuQ/hQjmnzpAjSItt4FUAT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9" name="Google Shape;3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28d7c1f40f_0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28d7c1f40f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28d7c1f40f_0_4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28d7c1f40f_0_4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28d7c1f40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128d7c1f40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28d7c1f40f_0_6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128d7c1f40f_0_6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1" name="Google Shape;3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761" name="Google Shape;76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773" name="Google Shape;77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16" name="Google Shape;81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7" name="Google Shape;92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7" name="Google Shape;93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7" name="Google Shape;94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8" name="Google Shape;95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88" name="Google Shape;98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28d7c1f40f_0_9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03" name="Google Shape;1003;g128d7c1f40f_0_9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28d7c1f40f_0_8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g128d7c1f40f_0_8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18" name="Google Shape;1018;g128d7c1f40f_0_8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28d7c1f40f_0_9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31" name="Google Shape;1031;g128d7c1f40f_0_9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128d7c1f40f_0_8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5" name="Google Shape;1045;g128d7c1f40f_0_8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58" name="Google Shape;105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0" name="Google Shape;45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15"/>
        <p:cNvGrpSpPr/>
        <p:nvPr/>
      </p:nvGrpSpPr>
      <p:grpSpPr>
        <a:xfrm>
          <a:off x="0" y="0"/>
          <a:ext cx="0" cy="0"/>
          <a:chOff x="0" y="0"/>
          <a:chExt cx="0" cy="0"/>
        </a:xfrm>
      </p:grpSpPr>
      <p:sp>
        <p:nvSpPr>
          <p:cNvPr id="16" name="Google Shape;16;p71"/>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7" name="Google Shape;17;p71"/>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grpSp>
        <p:nvGrpSpPr>
          <p:cNvPr id="18" name="Google Shape;18;p71"/>
          <p:cNvGrpSpPr/>
          <p:nvPr/>
        </p:nvGrpSpPr>
        <p:grpSpPr>
          <a:xfrm>
            <a:off x="0" y="6441185"/>
            <a:ext cx="12192002" cy="477200"/>
            <a:chOff x="0" y="6441185"/>
            <a:chExt cx="9144000" cy="477200"/>
          </a:xfrm>
        </p:grpSpPr>
        <p:sp>
          <p:nvSpPr>
            <p:cNvPr id="19" name="Google Shape;19;p71"/>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20" name="Google Shape;20;p71"/>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21" name="Google Shape;21;p71"/>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2F2EE"/>
                </a:buClr>
                <a:buSzPts val="800"/>
                <a:buFont typeface="Arial"/>
                <a:buNone/>
              </a:pPr>
              <a:r>
                <a:rPr lang="en-US" sz="800" b="0" i="0" u="none" strike="noStrike" cap="none">
                  <a:solidFill>
                    <a:srgbClr val="F2F2EE"/>
                  </a:solidFill>
                  <a:latin typeface="Arial"/>
                  <a:ea typeface="Arial"/>
                  <a:cs typeface="Arial"/>
                  <a:sym typeface="Arial"/>
                </a:rPr>
                <a:t>Broward County Single Family Detached Residences</a:t>
              </a:r>
              <a:endParaRPr sz="800" b="0" i="0" u="none" strike="noStrike" cap="none">
                <a:solidFill>
                  <a:srgbClr val="F2F2EE"/>
                </a:solidFill>
                <a:latin typeface="Arial"/>
                <a:ea typeface="Arial"/>
                <a:cs typeface="Arial"/>
                <a:sym typeface="Arial"/>
              </a:endParaRPr>
            </a:p>
            <a:p>
              <a:pPr marL="0" marR="0" lvl="0" indent="0" algn="ctr" rtl="0">
                <a:spcBef>
                  <a:spcPts val="0"/>
                </a:spcBef>
                <a:spcAft>
                  <a:spcPts val="0"/>
                </a:spcAft>
                <a:buClr>
                  <a:srgbClr val="F2F2EE"/>
                </a:buClr>
                <a:buSzPts val="800"/>
                <a:buFont typeface="Arial"/>
                <a:buNone/>
              </a:pPr>
              <a:r>
                <a:rPr lang="en-US" sz="800" b="0" i="0" u="none" strike="noStrike" cap="none">
                  <a:solidFill>
                    <a:srgbClr val="F2F2EE"/>
                  </a:solidFill>
                  <a:latin typeface="Arial"/>
                  <a:ea typeface="Arial"/>
                  <a:cs typeface="Arial"/>
                  <a:sym typeface="Arial"/>
                </a:rPr>
                <a:t>Provided By ChartMaster Services, LLC exclusively for Keller Williams Realty</a:t>
              </a:r>
              <a:endParaRPr sz="1800" b="0" i="0" u="none" strike="noStrike" cap="none">
                <a:solidFill>
                  <a:schemeClr val="dk1"/>
                </a:solidFill>
                <a:latin typeface="Calibri"/>
                <a:ea typeface="Calibri"/>
                <a:cs typeface="Calibri"/>
                <a:sym typeface="Calibri"/>
              </a:endParaRPr>
            </a:p>
          </p:txBody>
        </p:sp>
        <p:cxnSp>
          <p:nvCxnSpPr>
            <p:cNvPr id="22" name="Google Shape;22;p71"/>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pic>
        <p:nvPicPr>
          <p:cNvPr id="23" name="Google Shape;23;p71"/>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24" name="Google Shape;24;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5" name="Google Shape;25;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6" name="Google Shape;26;p71"/>
          <p:cNvSpPr txBox="1">
            <a:spLocks noGrp="1"/>
          </p:cNvSpPr>
          <p:nvPr>
            <p:ph type="sldNum" idx="12"/>
          </p:nvPr>
        </p:nvSpPr>
        <p:spPr>
          <a:xfrm>
            <a:off x="9042400" y="648574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wo Content">
  <p:cSld name="9_Two Content">
    <p:spTree>
      <p:nvGrpSpPr>
        <p:cNvPr id="1" name="Shape 138"/>
        <p:cNvGrpSpPr/>
        <p:nvPr/>
      </p:nvGrpSpPr>
      <p:grpSpPr>
        <a:xfrm>
          <a:off x="0" y="0"/>
          <a:ext cx="0" cy="0"/>
          <a:chOff x="0" y="0"/>
          <a:chExt cx="0" cy="0"/>
        </a:xfrm>
      </p:grpSpPr>
      <p:grpSp>
        <p:nvGrpSpPr>
          <p:cNvPr id="139" name="Google Shape;139;p80"/>
          <p:cNvGrpSpPr/>
          <p:nvPr/>
        </p:nvGrpSpPr>
        <p:grpSpPr>
          <a:xfrm>
            <a:off x="0" y="6441185"/>
            <a:ext cx="12192000" cy="477200"/>
            <a:chOff x="0" y="6441185"/>
            <a:chExt cx="9144000" cy="477200"/>
          </a:xfrm>
        </p:grpSpPr>
        <p:sp>
          <p:nvSpPr>
            <p:cNvPr id="140" name="Google Shape;140;p80"/>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41" name="Google Shape;141;p80"/>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142" name="Google Shape;142;p80"/>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Broward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cxnSp>
          <p:nvCxnSpPr>
            <p:cNvPr id="143" name="Google Shape;143;p80"/>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44" name="Google Shape;144;p80"/>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45" name="Google Shape;145;p80"/>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46" name="Google Shape;146;p80"/>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80"/>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80"/>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3200" b="0" i="0" u="none" strike="noStrike" cap="none">
                <a:solidFill>
                  <a:srgbClr val="F2F2EE"/>
                </a:solidFill>
                <a:latin typeface="Gill Sans"/>
                <a:ea typeface="Gill Sans"/>
                <a:cs typeface="Gill Sans"/>
                <a:sym typeface="Gill Sans"/>
              </a:rPr>
              <a:t>1Q 2022 Broward County Market Report</a:t>
            </a:r>
            <a:endParaRPr/>
          </a:p>
        </p:txBody>
      </p:sp>
      <p:pic>
        <p:nvPicPr>
          <p:cNvPr id="149" name="Google Shape;149;p80"/>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150" name="Google Shape;150;p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wo Content">
  <p:cSld name="10_Two Content">
    <p:spTree>
      <p:nvGrpSpPr>
        <p:cNvPr id="1" name="Shape 151"/>
        <p:cNvGrpSpPr/>
        <p:nvPr/>
      </p:nvGrpSpPr>
      <p:grpSpPr>
        <a:xfrm>
          <a:off x="0" y="0"/>
          <a:ext cx="0" cy="0"/>
          <a:chOff x="0" y="0"/>
          <a:chExt cx="0" cy="0"/>
        </a:xfrm>
      </p:grpSpPr>
      <p:grpSp>
        <p:nvGrpSpPr>
          <p:cNvPr id="152" name="Google Shape;152;p81"/>
          <p:cNvGrpSpPr/>
          <p:nvPr/>
        </p:nvGrpSpPr>
        <p:grpSpPr>
          <a:xfrm>
            <a:off x="0" y="6441185"/>
            <a:ext cx="12192000" cy="477200"/>
            <a:chOff x="0" y="6441185"/>
            <a:chExt cx="9144000" cy="477200"/>
          </a:xfrm>
        </p:grpSpPr>
        <p:sp>
          <p:nvSpPr>
            <p:cNvPr id="153" name="Google Shape;153;p81"/>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54" name="Google Shape;154;p81"/>
            <p:cNvPicPr preferRelativeResize="0"/>
            <p:nvPr/>
          </p:nvPicPr>
          <p:blipFill rotWithShape="1">
            <a:blip r:embed="rId2">
              <a:alphaModFix/>
            </a:blip>
            <a:srcRect/>
            <a:stretch/>
          </p:blipFill>
          <p:spPr>
            <a:xfrm>
              <a:off x="195756" y="6503399"/>
              <a:ext cx="710762" cy="333465"/>
            </a:xfrm>
            <a:prstGeom prst="rect">
              <a:avLst/>
            </a:prstGeom>
            <a:noFill/>
            <a:ln>
              <a:noFill/>
            </a:ln>
          </p:spPr>
        </p:pic>
        <p:cxnSp>
          <p:nvCxnSpPr>
            <p:cNvPr id="155" name="Google Shape;155;p81"/>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56" name="Google Shape;156;p81"/>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57" name="Google Shape;157;p81"/>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58" name="Google Shape;158;p81"/>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81"/>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0" name="Google Shape;160;p81"/>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161" name="Google Shape;161;p81"/>
          <p:cNvSpPr txBox="1"/>
          <p:nvPr/>
        </p:nvSpPr>
        <p:spPr>
          <a:xfrm>
            <a:off x="1422400" y="6515197"/>
            <a:ext cx="9753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Miami-Dade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sp>
        <p:nvSpPr>
          <p:cNvPr id="162" name="Google Shape;162;p81"/>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2900" b="0" i="0" u="none" strike="noStrike" cap="none">
                <a:solidFill>
                  <a:srgbClr val="F2F2EE"/>
                </a:solidFill>
                <a:latin typeface="Gill Sans"/>
                <a:ea typeface="Gill Sans"/>
                <a:cs typeface="Gill Sans"/>
                <a:sym typeface="Gill Sans"/>
              </a:rPr>
              <a:t>1Q 2022 Miami-Dade County Market Report</a:t>
            </a:r>
            <a:endParaRPr/>
          </a:p>
        </p:txBody>
      </p:sp>
      <p:sp>
        <p:nvSpPr>
          <p:cNvPr id="163" name="Google Shape;163;p8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wo Content">
  <p:cSld name="11_Two Content">
    <p:spTree>
      <p:nvGrpSpPr>
        <p:cNvPr id="1" name="Shape 164"/>
        <p:cNvGrpSpPr/>
        <p:nvPr/>
      </p:nvGrpSpPr>
      <p:grpSpPr>
        <a:xfrm>
          <a:off x="0" y="0"/>
          <a:ext cx="0" cy="0"/>
          <a:chOff x="0" y="0"/>
          <a:chExt cx="0" cy="0"/>
        </a:xfrm>
      </p:grpSpPr>
      <p:grpSp>
        <p:nvGrpSpPr>
          <p:cNvPr id="165" name="Google Shape;165;p82"/>
          <p:cNvGrpSpPr/>
          <p:nvPr/>
        </p:nvGrpSpPr>
        <p:grpSpPr>
          <a:xfrm>
            <a:off x="0" y="6441185"/>
            <a:ext cx="12192000" cy="477200"/>
            <a:chOff x="0" y="6441185"/>
            <a:chExt cx="9144000" cy="477200"/>
          </a:xfrm>
        </p:grpSpPr>
        <p:sp>
          <p:nvSpPr>
            <p:cNvPr id="166" name="Google Shape;166;p82"/>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67" name="Google Shape;167;p82"/>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168" name="Google Shape;168;p82"/>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Broward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cxnSp>
          <p:nvCxnSpPr>
            <p:cNvPr id="169" name="Google Shape;169;p82"/>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70" name="Google Shape;170;p82"/>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71" name="Google Shape;171;p82"/>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72" name="Google Shape;172;p82"/>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82"/>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82"/>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3200" b="0" i="0" u="none" strike="noStrike" cap="none">
                <a:solidFill>
                  <a:srgbClr val="F2F2EE"/>
                </a:solidFill>
                <a:latin typeface="Gill Sans"/>
                <a:ea typeface="Gill Sans"/>
                <a:cs typeface="Gill Sans"/>
                <a:sym typeface="Gill Sans"/>
              </a:rPr>
              <a:t>1Q 2022 Broward County Market Report</a:t>
            </a:r>
            <a:endParaRPr/>
          </a:p>
        </p:txBody>
      </p:sp>
      <p:pic>
        <p:nvPicPr>
          <p:cNvPr id="175" name="Google Shape;175;p82"/>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176" name="Google Shape;176;p8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Two Content">
  <p:cSld name="12_Two Content">
    <p:spTree>
      <p:nvGrpSpPr>
        <p:cNvPr id="1" name="Shape 177"/>
        <p:cNvGrpSpPr/>
        <p:nvPr/>
      </p:nvGrpSpPr>
      <p:grpSpPr>
        <a:xfrm>
          <a:off x="0" y="0"/>
          <a:ext cx="0" cy="0"/>
          <a:chOff x="0" y="0"/>
          <a:chExt cx="0" cy="0"/>
        </a:xfrm>
      </p:grpSpPr>
      <p:grpSp>
        <p:nvGrpSpPr>
          <p:cNvPr id="178" name="Google Shape;178;p83"/>
          <p:cNvGrpSpPr/>
          <p:nvPr/>
        </p:nvGrpSpPr>
        <p:grpSpPr>
          <a:xfrm>
            <a:off x="0" y="6441185"/>
            <a:ext cx="12192000" cy="477200"/>
            <a:chOff x="0" y="6441185"/>
            <a:chExt cx="9144000" cy="477200"/>
          </a:xfrm>
        </p:grpSpPr>
        <p:sp>
          <p:nvSpPr>
            <p:cNvPr id="179" name="Google Shape;179;p83"/>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80" name="Google Shape;180;p83"/>
            <p:cNvPicPr preferRelativeResize="0"/>
            <p:nvPr/>
          </p:nvPicPr>
          <p:blipFill rotWithShape="1">
            <a:blip r:embed="rId2">
              <a:alphaModFix/>
            </a:blip>
            <a:srcRect/>
            <a:stretch/>
          </p:blipFill>
          <p:spPr>
            <a:xfrm>
              <a:off x="195756" y="6503399"/>
              <a:ext cx="710762" cy="333465"/>
            </a:xfrm>
            <a:prstGeom prst="rect">
              <a:avLst/>
            </a:prstGeom>
            <a:noFill/>
            <a:ln>
              <a:noFill/>
            </a:ln>
          </p:spPr>
        </p:pic>
        <p:cxnSp>
          <p:nvCxnSpPr>
            <p:cNvPr id="181" name="Google Shape;181;p83"/>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82" name="Google Shape;182;p83"/>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83" name="Google Shape;183;p83"/>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84" name="Google Shape;184;p83"/>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83"/>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6" name="Google Shape;186;p83"/>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187" name="Google Shape;187;p83"/>
          <p:cNvSpPr txBox="1"/>
          <p:nvPr/>
        </p:nvSpPr>
        <p:spPr>
          <a:xfrm>
            <a:off x="1422400" y="6515197"/>
            <a:ext cx="9753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Miami-Dade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sp>
        <p:nvSpPr>
          <p:cNvPr id="188" name="Google Shape;188;p83"/>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2900" b="0" i="0" u="none" strike="noStrike" cap="none">
                <a:solidFill>
                  <a:srgbClr val="F2F2EE"/>
                </a:solidFill>
                <a:latin typeface="Gill Sans"/>
                <a:ea typeface="Gill Sans"/>
                <a:cs typeface="Gill Sans"/>
                <a:sym typeface="Gill Sans"/>
              </a:rPr>
              <a:t>1Q 2022 Miami-Dade County Market Report</a:t>
            </a:r>
            <a:endParaRPr/>
          </a:p>
        </p:txBody>
      </p:sp>
      <p:sp>
        <p:nvSpPr>
          <p:cNvPr id="189" name="Google Shape;189;p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wo Content">
  <p:cSld name="13_Two Content">
    <p:spTree>
      <p:nvGrpSpPr>
        <p:cNvPr id="1" name="Shape 190"/>
        <p:cNvGrpSpPr/>
        <p:nvPr/>
      </p:nvGrpSpPr>
      <p:grpSpPr>
        <a:xfrm>
          <a:off x="0" y="0"/>
          <a:ext cx="0" cy="0"/>
          <a:chOff x="0" y="0"/>
          <a:chExt cx="0" cy="0"/>
        </a:xfrm>
      </p:grpSpPr>
      <p:grpSp>
        <p:nvGrpSpPr>
          <p:cNvPr id="191" name="Google Shape;191;p84"/>
          <p:cNvGrpSpPr/>
          <p:nvPr/>
        </p:nvGrpSpPr>
        <p:grpSpPr>
          <a:xfrm>
            <a:off x="0" y="6441185"/>
            <a:ext cx="12192000" cy="477200"/>
            <a:chOff x="0" y="6441185"/>
            <a:chExt cx="9144000" cy="477200"/>
          </a:xfrm>
        </p:grpSpPr>
        <p:sp>
          <p:nvSpPr>
            <p:cNvPr id="192" name="Google Shape;192;p84"/>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93" name="Google Shape;193;p84"/>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194" name="Google Shape;194;p84"/>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Broward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cxnSp>
          <p:nvCxnSpPr>
            <p:cNvPr id="195" name="Google Shape;195;p84"/>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96" name="Google Shape;196;p84"/>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97" name="Google Shape;197;p84"/>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98" name="Google Shape;198;p84"/>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4"/>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84"/>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3200" b="0" i="0" u="none" strike="noStrike" cap="none">
                <a:solidFill>
                  <a:srgbClr val="F2F2EE"/>
                </a:solidFill>
                <a:latin typeface="Gill Sans"/>
                <a:ea typeface="Gill Sans"/>
                <a:cs typeface="Gill Sans"/>
                <a:sym typeface="Gill Sans"/>
              </a:rPr>
              <a:t>1Q 2022 Broward County Market Report</a:t>
            </a:r>
            <a:endParaRPr/>
          </a:p>
        </p:txBody>
      </p:sp>
      <p:pic>
        <p:nvPicPr>
          <p:cNvPr id="201" name="Google Shape;201;p84"/>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202" name="Google Shape;202;p8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203"/>
        <p:cNvGrpSpPr/>
        <p:nvPr/>
      </p:nvGrpSpPr>
      <p:grpSpPr>
        <a:xfrm>
          <a:off x="0" y="0"/>
          <a:ext cx="0" cy="0"/>
          <a:chOff x="0" y="0"/>
          <a:chExt cx="0" cy="0"/>
        </a:xfrm>
      </p:grpSpPr>
      <p:sp>
        <p:nvSpPr>
          <p:cNvPr id="204" name="Google Shape;204;p85"/>
          <p:cNvSpPr txBox="1">
            <a:spLocks noGrp="1"/>
          </p:cNvSpPr>
          <p:nvPr>
            <p:ph type="body" idx="1"/>
          </p:nvPr>
        </p:nvSpPr>
        <p:spPr>
          <a:xfrm>
            <a:off x="497178" y="1031540"/>
            <a:ext cx="11322741" cy="53692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85"/>
          <p:cNvSpPr/>
          <p:nvPr/>
        </p:nvSpPr>
        <p:spPr>
          <a:xfrm>
            <a:off x="0" y="0"/>
            <a:ext cx="1219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85"/>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07" name="Google Shape;207;p85"/>
          <p:cNvGrpSpPr/>
          <p:nvPr/>
        </p:nvGrpSpPr>
        <p:grpSpPr>
          <a:xfrm>
            <a:off x="0" y="6441185"/>
            <a:ext cx="12192000" cy="477200"/>
            <a:chOff x="0" y="6441185"/>
            <a:chExt cx="9144000" cy="477200"/>
          </a:xfrm>
        </p:grpSpPr>
        <p:sp>
          <p:nvSpPr>
            <p:cNvPr id="208" name="Google Shape;208;p85"/>
            <p:cNvSpPr/>
            <p:nvPr/>
          </p:nvSpPr>
          <p:spPr>
            <a:xfrm>
              <a:off x="0" y="6450135"/>
              <a:ext cx="9144000" cy="4682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9" name="Google Shape;209;p85"/>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210" name="Google Shape;210;p85"/>
            <p:cNvSpPr txBox="1"/>
            <p:nvPr/>
          </p:nvSpPr>
          <p:spPr>
            <a:xfrm>
              <a:off x="1066800" y="6515197"/>
              <a:ext cx="73152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0" i="0" u="none" strike="noStrike" cap="none">
                  <a:solidFill>
                    <a:srgbClr val="F2F2EE"/>
                  </a:solidFill>
                  <a:latin typeface="Gill Sans"/>
                  <a:ea typeface="Gill Sans"/>
                  <a:cs typeface="Gill Sans"/>
                  <a:sym typeface="Gill Sans"/>
                </a:rPr>
                <a:t>Broward/Dade County </a:t>
              </a:r>
              <a:r>
                <a:rPr lang="en-US" sz="700" b="1" i="0" u="none" strike="noStrike" cap="none">
                  <a:solidFill>
                    <a:srgbClr val="CCCCCC"/>
                  </a:solidFill>
                  <a:latin typeface="Gill Sans"/>
                  <a:ea typeface="Gill Sans"/>
                  <a:cs typeface="Gill Sans"/>
                  <a:sym typeface="Gill Sans"/>
                </a:rPr>
                <a:t>Single Family Detached Residences</a:t>
              </a:r>
              <a:endParaRPr sz="700" b="1" i="0" u="none" strike="noStrike" cap="none">
                <a:solidFill>
                  <a:srgbClr val="CCCCCC"/>
                </a:solidFill>
                <a:latin typeface="Gill Sans"/>
                <a:ea typeface="Gill Sans"/>
                <a:cs typeface="Gill Sans"/>
                <a:sym typeface="Gill Sans"/>
              </a:endParaRPr>
            </a:p>
            <a:p>
              <a:pPr marL="0" marR="0" lvl="0" indent="0" algn="ctr" rtl="0">
                <a:spcBef>
                  <a:spcPts val="0"/>
                </a:spcBef>
                <a:spcAft>
                  <a:spcPts val="0"/>
                </a:spcAft>
                <a:buNone/>
              </a:pPr>
              <a:r>
                <a:rPr lang="en-US" sz="700" b="1" i="0" u="none" strike="noStrike" cap="none">
                  <a:solidFill>
                    <a:srgbClr val="CCCCCC"/>
                  </a:solidFill>
                  <a:latin typeface="Gill Sans"/>
                  <a:ea typeface="Gill Sans"/>
                  <a:cs typeface="Gill Sans"/>
                  <a:sym typeface="Gill Sans"/>
                </a:rPr>
                <a:t>Provided By ChartMaster Services, </a:t>
              </a:r>
              <a:r>
                <a:rPr lang="en-US" sz="700" b="1" i="0" u="none" strike="noStrike" cap="none">
                  <a:solidFill>
                    <a:srgbClr val="CCCCCC"/>
                  </a:solidFill>
                  <a:latin typeface="Belleza"/>
                  <a:ea typeface="Belleza"/>
                  <a:cs typeface="Belleza"/>
                  <a:sym typeface="Belleza"/>
                </a:rPr>
                <a:t>LLC</a:t>
              </a:r>
              <a:r>
                <a:rPr lang="en-US" sz="700" b="1" i="0" u="none" strike="noStrike" cap="none">
                  <a:solidFill>
                    <a:srgbClr val="CCCCCC"/>
                  </a:solidFill>
                  <a:latin typeface="Gill Sans"/>
                  <a:ea typeface="Gill Sans"/>
                  <a:cs typeface="Gill Sans"/>
                  <a:sym typeface="Gill Sans"/>
                </a:rPr>
                <a:t> exclusively for Keller Williams Realty</a:t>
              </a:r>
              <a:endParaRPr sz="700" b="0" i="0" u="none" strike="noStrike" cap="none">
                <a:solidFill>
                  <a:srgbClr val="CCCCCC"/>
                </a:solidFill>
                <a:latin typeface="Gill Sans"/>
                <a:ea typeface="Gill Sans"/>
                <a:cs typeface="Gill Sans"/>
                <a:sym typeface="Gill Sans"/>
              </a:endParaRPr>
            </a:p>
          </p:txBody>
        </p:sp>
        <p:cxnSp>
          <p:nvCxnSpPr>
            <p:cNvPr id="211" name="Google Shape;211;p85"/>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pic>
        <p:nvPicPr>
          <p:cNvPr id="212" name="Google Shape;212;p85"/>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grpSp>
        <p:nvGrpSpPr>
          <p:cNvPr id="213" name="Google Shape;213;p85"/>
          <p:cNvGrpSpPr/>
          <p:nvPr/>
        </p:nvGrpSpPr>
        <p:grpSpPr>
          <a:xfrm>
            <a:off x="0" y="6465678"/>
            <a:ext cx="12192000" cy="477200"/>
            <a:chOff x="0" y="6441185"/>
            <a:chExt cx="9144000" cy="477200"/>
          </a:xfrm>
        </p:grpSpPr>
        <p:sp>
          <p:nvSpPr>
            <p:cNvPr id="214" name="Google Shape;214;p85"/>
            <p:cNvSpPr/>
            <p:nvPr/>
          </p:nvSpPr>
          <p:spPr>
            <a:xfrm>
              <a:off x="0" y="6450135"/>
              <a:ext cx="9144000" cy="4682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15" name="Google Shape;215;p85"/>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216" name="Google Shape;216;p85"/>
            <p:cNvSpPr txBox="1"/>
            <p:nvPr/>
          </p:nvSpPr>
          <p:spPr>
            <a:xfrm>
              <a:off x="1066800" y="6515197"/>
              <a:ext cx="73152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0" i="0" u="none" strike="noStrike" cap="none">
                  <a:solidFill>
                    <a:srgbClr val="F2F2EE"/>
                  </a:solidFill>
                  <a:latin typeface="Gill Sans"/>
                  <a:ea typeface="Gill Sans"/>
                  <a:cs typeface="Gill Sans"/>
                  <a:sym typeface="Gill Sans"/>
                </a:rPr>
                <a:t>Broward/Dade County </a:t>
              </a:r>
              <a:r>
                <a:rPr lang="en-US" sz="700" b="1" i="0" u="none" strike="noStrike" cap="none">
                  <a:solidFill>
                    <a:srgbClr val="CCCCCC"/>
                  </a:solidFill>
                  <a:latin typeface="Gill Sans"/>
                  <a:ea typeface="Gill Sans"/>
                  <a:cs typeface="Gill Sans"/>
                  <a:sym typeface="Gill Sans"/>
                </a:rPr>
                <a:t>Single Family Detached Residences</a:t>
              </a:r>
              <a:endParaRPr/>
            </a:p>
            <a:p>
              <a:pPr marL="0" marR="0" lvl="0" indent="0" algn="ctr" rtl="0">
                <a:spcBef>
                  <a:spcPts val="0"/>
                </a:spcBef>
                <a:spcAft>
                  <a:spcPts val="0"/>
                </a:spcAft>
                <a:buNone/>
              </a:pPr>
              <a:r>
                <a:rPr lang="en-US" sz="700" b="1" i="0" u="none" strike="noStrike" cap="none">
                  <a:solidFill>
                    <a:srgbClr val="CCCCCC"/>
                  </a:solidFill>
                  <a:latin typeface="Gill Sans"/>
                  <a:ea typeface="Gill Sans"/>
                  <a:cs typeface="Gill Sans"/>
                  <a:sym typeface="Gill Sans"/>
                </a:rPr>
                <a:t>Provided By ChartMaster Services, LLC exclusively for Keller Williams Realty</a:t>
              </a:r>
              <a:endParaRPr sz="700" b="0" i="0" u="none" strike="noStrike" cap="none">
                <a:solidFill>
                  <a:srgbClr val="CCCCCC"/>
                </a:solidFill>
                <a:latin typeface="Gill Sans"/>
                <a:ea typeface="Gill Sans"/>
                <a:cs typeface="Gill Sans"/>
                <a:sym typeface="Gill Sans"/>
              </a:endParaRPr>
            </a:p>
          </p:txBody>
        </p:sp>
        <p:cxnSp>
          <p:nvCxnSpPr>
            <p:cNvPr id="217" name="Google Shape;217;p85"/>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218" name="Google Shape;218;p85"/>
          <p:cNvSpPr txBox="1"/>
          <p:nvPr/>
        </p:nvSpPr>
        <p:spPr>
          <a:xfrm>
            <a:off x="536025" y="39415"/>
            <a:ext cx="11554375" cy="914400"/>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r" rtl="0">
              <a:spcBef>
                <a:spcPts val="0"/>
              </a:spcBef>
              <a:spcAft>
                <a:spcPts val="0"/>
              </a:spcAft>
              <a:buNone/>
            </a:pPr>
            <a:r>
              <a:rPr lang="en-US" sz="3200" b="0" i="0" u="none" strike="noStrike" cap="none">
                <a:solidFill>
                  <a:srgbClr val="CCCCCC"/>
                </a:solidFill>
                <a:latin typeface="Gill Sans"/>
                <a:ea typeface="Gill Sans"/>
                <a:cs typeface="Gill Sans"/>
                <a:sym typeface="Gill Sans"/>
              </a:rPr>
              <a:t>1Q 2022 City Comparison Report - Detached</a:t>
            </a:r>
            <a:endParaRPr/>
          </a:p>
          <a:p>
            <a:pPr marL="0" marR="0" lvl="0" indent="0" algn="r" rtl="0">
              <a:spcBef>
                <a:spcPts val="0"/>
              </a:spcBef>
              <a:spcAft>
                <a:spcPts val="0"/>
              </a:spcAft>
              <a:buNone/>
            </a:pPr>
            <a:r>
              <a:rPr lang="en-US" sz="1200" b="0" i="0" u="none" strike="noStrike" cap="none">
                <a:solidFill>
                  <a:srgbClr val="CCCCCC"/>
                </a:solidFill>
                <a:latin typeface="Gill Sans"/>
                <a:ea typeface="Gill Sans"/>
                <a:cs typeface="Gill Sans"/>
                <a:sym typeface="Gill Sans"/>
              </a:rPr>
              <a:t>Previous Listing Period Data Included</a:t>
            </a:r>
            <a:endParaRPr/>
          </a:p>
          <a:p>
            <a:pPr marL="0" marR="0" lvl="0" indent="0" algn="r" rtl="0">
              <a:spcBef>
                <a:spcPts val="0"/>
              </a:spcBef>
              <a:spcAft>
                <a:spcPts val="0"/>
              </a:spcAft>
              <a:buNone/>
            </a:pPr>
            <a:r>
              <a:rPr lang="en-US" sz="1200" b="0" i="0" u="none" strike="noStrike" cap="none">
                <a:solidFill>
                  <a:srgbClr val="CCCCCC"/>
                </a:solidFill>
                <a:latin typeface="Gill Sans"/>
                <a:ea typeface="Gill Sans"/>
                <a:cs typeface="Gill Sans"/>
                <a:sym typeface="Gill Sans"/>
              </a:rPr>
              <a:t>1Q Only</a:t>
            </a:r>
            <a:endParaRPr sz="1200" b="0" i="0" u="none" strike="noStrike" cap="none">
              <a:solidFill>
                <a:srgbClr val="CCCCCC"/>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219"/>
        <p:cNvGrpSpPr/>
        <p:nvPr/>
      </p:nvGrpSpPr>
      <p:grpSpPr>
        <a:xfrm>
          <a:off x="0" y="0"/>
          <a:ext cx="0" cy="0"/>
          <a:chOff x="0" y="0"/>
          <a:chExt cx="0" cy="0"/>
        </a:xfrm>
      </p:grpSpPr>
      <p:sp>
        <p:nvSpPr>
          <p:cNvPr id="220" name="Google Shape;22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1" name="Google Shape;22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2" name="Google Shape;222;p86"/>
          <p:cNvSpPr txBox="1">
            <a:spLocks noGrp="1"/>
          </p:cNvSpPr>
          <p:nvPr>
            <p:ph type="sldNum" idx="12"/>
          </p:nvPr>
        </p:nvSpPr>
        <p:spPr>
          <a:xfrm>
            <a:off x="9245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1pPr>
            <a:lvl2pPr marL="0" marR="0" lvl="1"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2pPr>
            <a:lvl3pPr marL="0" marR="0" lvl="2"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3pPr>
            <a:lvl4pPr marL="0" marR="0" lvl="3"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4pPr>
            <a:lvl5pPr marL="0" marR="0" lvl="4"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5pPr>
            <a:lvl6pPr marL="0" marR="0" lvl="5"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6pPr>
            <a:lvl7pPr marL="0" marR="0" lvl="6"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7pPr>
            <a:lvl8pPr marL="0" marR="0" lvl="7"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8pPr>
            <a:lvl9pPr marL="0" marR="0" lvl="8" indent="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6"/>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24" name="Google Shape;224;p86"/>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25" name="Google Shape;225;p86"/>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Clr>
                <a:srgbClr val="F2F2EE"/>
              </a:buClr>
              <a:buSzPct val="100000"/>
              <a:buFont typeface="Arial"/>
              <a:buNone/>
            </a:pPr>
            <a:r>
              <a:rPr lang="en-US" sz="3200" b="0">
                <a:solidFill>
                  <a:srgbClr val="F2F2EE"/>
                </a:solidFill>
                <a:latin typeface="Arial"/>
                <a:ea typeface="Arial"/>
                <a:cs typeface="Arial"/>
                <a:sym typeface="Arial"/>
              </a:rPr>
              <a:t>1Q 2022 Broward County Market Report</a:t>
            </a:r>
            <a:endParaRPr sz="1800">
              <a:solidFill>
                <a:schemeClr val="dk1"/>
              </a:solidFill>
              <a:latin typeface="Calibri"/>
              <a:ea typeface="Calibri"/>
              <a:cs typeface="Calibri"/>
              <a:sym typeface="Calibri"/>
            </a:endParaRPr>
          </a:p>
        </p:txBody>
      </p:sp>
      <p:grpSp>
        <p:nvGrpSpPr>
          <p:cNvPr id="226" name="Google Shape;226;p86"/>
          <p:cNvGrpSpPr/>
          <p:nvPr/>
        </p:nvGrpSpPr>
        <p:grpSpPr>
          <a:xfrm>
            <a:off x="0" y="6441185"/>
            <a:ext cx="12192002" cy="477200"/>
            <a:chOff x="0" y="6441185"/>
            <a:chExt cx="9144000" cy="477200"/>
          </a:xfrm>
        </p:grpSpPr>
        <p:sp>
          <p:nvSpPr>
            <p:cNvPr id="227" name="Google Shape;227;p86"/>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pic>
          <p:nvPicPr>
            <p:cNvPr id="228" name="Google Shape;228;p86"/>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229" name="Google Shape;229;p86"/>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2F2EE"/>
                </a:buClr>
                <a:buSzPts val="800"/>
                <a:buFont typeface="Arial"/>
                <a:buNone/>
              </a:pPr>
              <a:r>
                <a:rPr lang="en-US" sz="800" b="0">
                  <a:solidFill>
                    <a:srgbClr val="F2F2EE"/>
                  </a:solidFill>
                  <a:latin typeface="Arial"/>
                  <a:ea typeface="Arial"/>
                  <a:cs typeface="Arial"/>
                  <a:sym typeface="Arial"/>
                </a:rPr>
                <a:t>Broward County Single Family Detached Residences</a:t>
              </a:r>
              <a:endParaRPr sz="800" b="0">
                <a:solidFill>
                  <a:srgbClr val="F2F2EE"/>
                </a:solidFill>
                <a:latin typeface="Arial"/>
                <a:ea typeface="Arial"/>
                <a:cs typeface="Arial"/>
                <a:sym typeface="Arial"/>
              </a:endParaRPr>
            </a:p>
            <a:p>
              <a:pPr marL="0" marR="0" lvl="0" indent="0" algn="ctr" rtl="0">
                <a:spcBef>
                  <a:spcPts val="0"/>
                </a:spcBef>
                <a:spcAft>
                  <a:spcPts val="0"/>
                </a:spcAft>
                <a:buClr>
                  <a:srgbClr val="F2F2EE"/>
                </a:buClr>
                <a:buSzPts val="800"/>
                <a:buFont typeface="Arial"/>
                <a:buNone/>
              </a:pPr>
              <a:r>
                <a:rPr lang="en-US" sz="800" b="0">
                  <a:solidFill>
                    <a:srgbClr val="F2F2EE"/>
                  </a:solidFill>
                  <a:latin typeface="Arial"/>
                  <a:ea typeface="Arial"/>
                  <a:cs typeface="Arial"/>
                  <a:sym typeface="Arial"/>
                </a:rPr>
                <a:t>Provided By ChartMaster Services, LLC exclusively for Keller Williams Realty</a:t>
              </a:r>
              <a:endParaRPr sz="1800">
                <a:solidFill>
                  <a:schemeClr val="dk1"/>
                </a:solidFill>
                <a:latin typeface="Calibri"/>
                <a:ea typeface="Calibri"/>
                <a:cs typeface="Calibri"/>
                <a:sym typeface="Calibri"/>
              </a:endParaRPr>
            </a:p>
          </p:txBody>
        </p:sp>
        <p:cxnSp>
          <p:nvCxnSpPr>
            <p:cNvPr id="230" name="Google Shape;230;p86"/>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pic>
        <p:nvPicPr>
          <p:cNvPr id="231" name="Google Shape;231;p86"/>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0_Two Content">
  <p:cSld name="30_Two Content">
    <p:spTree>
      <p:nvGrpSpPr>
        <p:cNvPr id="1" name="Shape 232"/>
        <p:cNvGrpSpPr/>
        <p:nvPr/>
      </p:nvGrpSpPr>
      <p:grpSpPr>
        <a:xfrm>
          <a:off x="0" y="0"/>
          <a:ext cx="0" cy="0"/>
          <a:chOff x="0" y="0"/>
          <a:chExt cx="0" cy="0"/>
        </a:xfrm>
      </p:grpSpPr>
      <p:grpSp>
        <p:nvGrpSpPr>
          <p:cNvPr id="233" name="Google Shape;233;p87"/>
          <p:cNvGrpSpPr/>
          <p:nvPr/>
        </p:nvGrpSpPr>
        <p:grpSpPr>
          <a:xfrm>
            <a:off x="0" y="6441185"/>
            <a:ext cx="12192001" cy="477200"/>
            <a:chOff x="0" y="6441185"/>
            <a:chExt cx="9144000" cy="477200"/>
          </a:xfrm>
        </p:grpSpPr>
        <p:sp>
          <p:nvSpPr>
            <p:cNvPr id="234" name="Google Shape;234;p87"/>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Gill Sans"/>
                <a:ea typeface="Gill Sans"/>
                <a:cs typeface="Gill Sans"/>
                <a:sym typeface="Gill Sans"/>
              </a:endParaRPr>
            </a:p>
          </p:txBody>
        </p:sp>
        <p:pic>
          <p:nvPicPr>
            <p:cNvPr id="235" name="Google Shape;235;p87"/>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236" name="Google Shape;236;p87"/>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2F2EE"/>
                </a:buClr>
                <a:buSzPts val="800"/>
                <a:buFont typeface="Gill Sans"/>
                <a:buNone/>
              </a:pPr>
              <a:r>
                <a:rPr lang="en-US" sz="800" b="0">
                  <a:solidFill>
                    <a:srgbClr val="F2F2EE"/>
                  </a:solidFill>
                  <a:latin typeface="Gill Sans"/>
                  <a:ea typeface="Gill Sans"/>
                  <a:cs typeface="Gill Sans"/>
                  <a:sym typeface="Gill Sans"/>
                </a:rPr>
                <a:t>Broward County Condo/Townhome Residences</a:t>
              </a:r>
              <a:endParaRPr sz="800" b="0">
                <a:solidFill>
                  <a:srgbClr val="F2F2EE"/>
                </a:solidFill>
                <a:latin typeface="Gill Sans"/>
                <a:ea typeface="Gill Sans"/>
                <a:cs typeface="Gill Sans"/>
                <a:sym typeface="Gill Sans"/>
              </a:endParaRPr>
            </a:p>
            <a:p>
              <a:pPr marL="0" marR="0" lvl="0" indent="0" algn="ctr" rtl="0">
                <a:spcBef>
                  <a:spcPts val="0"/>
                </a:spcBef>
                <a:spcAft>
                  <a:spcPts val="0"/>
                </a:spcAft>
                <a:buClr>
                  <a:srgbClr val="F2F2EE"/>
                </a:buClr>
                <a:buSzPts val="800"/>
                <a:buFont typeface="Gill Sans"/>
                <a:buNone/>
              </a:pPr>
              <a:r>
                <a:rPr lang="en-US" sz="800" b="0">
                  <a:solidFill>
                    <a:srgbClr val="F2F2EE"/>
                  </a:solidFill>
                  <a:latin typeface="Gill Sans"/>
                  <a:ea typeface="Gill Sans"/>
                  <a:cs typeface="Gill Sans"/>
                  <a:sym typeface="Gill Sans"/>
                </a:rPr>
                <a:t>Provided By ChartMaster Services, LLC exclusively for Keller Williams Realty</a:t>
              </a:r>
              <a:endParaRPr sz="1800">
                <a:solidFill>
                  <a:schemeClr val="dk1"/>
                </a:solidFill>
                <a:latin typeface="Calibri"/>
                <a:ea typeface="Calibri"/>
                <a:cs typeface="Calibri"/>
                <a:sym typeface="Calibri"/>
              </a:endParaRPr>
            </a:p>
          </p:txBody>
        </p:sp>
        <p:cxnSp>
          <p:nvCxnSpPr>
            <p:cNvPr id="237" name="Google Shape;237;p87"/>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238" name="Google Shape;238;p87"/>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9" name="Google Shape;239;p87"/>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0" name="Google Shape;240;p87"/>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Clr>
                <a:srgbClr val="F2F2EE"/>
              </a:buClr>
              <a:buSzPct val="100000"/>
              <a:buFont typeface="Gill Sans"/>
              <a:buNone/>
            </a:pPr>
            <a:r>
              <a:rPr lang="en-US" sz="3200" b="0">
                <a:solidFill>
                  <a:srgbClr val="F2F2EE"/>
                </a:solidFill>
                <a:latin typeface="Gill Sans"/>
                <a:ea typeface="Gill Sans"/>
                <a:cs typeface="Gill Sans"/>
                <a:sym typeface="Gill Sans"/>
              </a:rPr>
              <a:t>4Q 2019 Broward County Market Report</a:t>
            </a:r>
            <a:endParaRPr sz="1800">
              <a:solidFill>
                <a:schemeClr val="dk1"/>
              </a:solidFill>
              <a:latin typeface="Calibri"/>
              <a:ea typeface="Calibri"/>
              <a:cs typeface="Calibri"/>
              <a:sym typeface="Calibri"/>
            </a:endParaRPr>
          </a:p>
          <a:p>
            <a:pPr marL="0" marR="0" lvl="0" indent="0" algn="r" rtl="0">
              <a:spcBef>
                <a:spcPts val="0"/>
              </a:spcBef>
              <a:spcAft>
                <a:spcPts val="0"/>
              </a:spcAft>
              <a:buClr>
                <a:srgbClr val="F2F2EE"/>
              </a:buClr>
              <a:buSzPct val="100000"/>
              <a:buFont typeface="Gill Sans"/>
              <a:buNone/>
            </a:pPr>
            <a:r>
              <a:rPr lang="en-US" sz="1200" b="0">
                <a:solidFill>
                  <a:srgbClr val="F2F2EE"/>
                </a:solidFill>
                <a:latin typeface="Gill Sans"/>
                <a:ea typeface="Gill Sans"/>
                <a:cs typeface="Gill Sans"/>
                <a:sym typeface="Gill Sans"/>
              </a:rPr>
              <a:t>Previous Listing Period Data Included</a:t>
            </a:r>
            <a:endParaRPr sz="1200" b="0">
              <a:solidFill>
                <a:srgbClr val="F2F2EE"/>
              </a:solidFill>
              <a:latin typeface="Gill Sans"/>
              <a:ea typeface="Gill Sans"/>
              <a:cs typeface="Gill Sans"/>
              <a:sym typeface="Gill Sans"/>
            </a:endParaRPr>
          </a:p>
        </p:txBody>
      </p:sp>
      <p:sp>
        <p:nvSpPr>
          <p:cNvPr id="241" name="Google Shape;241;p87"/>
          <p:cNvSpPr txBox="1">
            <a:spLocks noGrp="1"/>
          </p:cNvSpPr>
          <p:nvPr>
            <p:ph type="body" idx="1"/>
          </p:nvPr>
        </p:nvSpPr>
        <p:spPr>
          <a:xfrm>
            <a:off x="304800" y="2286000"/>
            <a:ext cx="2743200" cy="405977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242" name="Google Shape;242;p87"/>
          <p:cNvSpPr txBox="1">
            <a:spLocks noGrp="1"/>
          </p:cNvSpPr>
          <p:nvPr>
            <p:ph type="body" idx="2"/>
          </p:nvPr>
        </p:nvSpPr>
        <p:spPr>
          <a:xfrm>
            <a:off x="3149600" y="1142999"/>
            <a:ext cx="8839200" cy="52027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243" name="Google Shape;243;p87"/>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244" name="Google Shape;244;p8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5"/>
        <p:cNvGrpSpPr/>
        <p:nvPr/>
      </p:nvGrpSpPr>
      <p:grpSpPr>
        <a:xfrm>
          <a:off x="0" y="0"/>
          <a:ext cx="0" cy="0"/>
          <a:chOff x="0" y="0"/>
          <a:chExt cx="0" cy="0"/>
        </a:xfrm>
      </p:grpSpPr>
      <p:sp>
        <p:nvSpPr>
          <p:cNvPr id="246" name="Google Shape;246;p8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8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8" name="Google Shape;248;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1"/>
        <p:cNvGrpSpPr/>
        <p:nvPr/>
      </p:nvGrpSpPr>
      <p:grpSpPr>
        <a:xfrm>
          <a:off x="0" y="0"/>
          <a:ext cx="0" cy="0"/>
          <a:chOff x="0" y="0"/>
          <a:chExt cx="0" cy="0"/>
        </a:xfrm>
      </p:grpSpPr>
      <p:sp>
        <p:nvSpPr>
          <p:cNvPr id="252" name="Google Shape;252;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7"/>
        <p:cNvGrpSpPr/>
        <p:nvPr/>
      </p:nvGrpSpPr>
      <p:grpSpPr>
        <a:xfrm>
          <a:off x="0" y="0"/>
          <a:ext cx="0" cy="0"/>
          <a:chOff x="0" y="0"/>
          <a:chExt cx="0" cy="0"/>
        </a:xfrm>
      </p:grpSpPr>
      <p:grpSp>
        <p:nvGrpSpPr>
          <p:cNvPr id="28" name="Google Shape;28;p72"/>
          <p:cNvGrpSpPr/>
          <p:nvPr/>
        </p:nvGrpSpPr>
        <p:grpSpPr>
          <a:xfrm>
            <a:off x="-24015" y="6482875"/>
            <a:ext cx="12192002" cy="477200"/>
            <a:chOff x="0" y="6441185"/>
            <a:chExt cx="9144000" cy="477200"/>
          </a:xfrm>
        </p:grpSpPr>
        <p:sp>
          <p:nvSpPr>
            <p:cNvPr id="29" name="Google Shape;29;p72"/>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30" name="Google Shape;30;p72"/>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31" name="Google Shape;31;p72"/>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2F2EE"/>
                </a:buClr>
                <a:buSzPts val="800"/>
                <a:buFont typeface="Arial"/>
                <a:buNone/>
              </a:pPr>
              <a:r>
                <a:rPr lang="en-US" sz="800" b="0" i="0" u="none" strike="noStrike" cap="none">
                  <a:solidFill>
                    <a:srgbClr val="F2F2EE"/>
                  </a:solidFill>
                  <a:latin typeface="Arial"/>
                  <a:ea typeface="Arial"/>
                  <a:cs typeface="Arial"/>
                  <a:sym typeface="Arial"/>
                </a:rPr>
                <a:t>Broward County Single Family Detached Residences</a:t>
              </a:r>
              <a:endParaRPr sz="800" b="0" i="0" u="none" strike="noStrike" cap="none">
                <a:solidFill>
                  <a:srgbClr val="F2F2EE"/>
                </a:solidFill>
                <a:latin typeface="Arial"/>
                <a:ea typeface="Arial"/>
                <a:cs typeface="Arial"/>
                <a:sym typeface="Arial"/>
              </a:endParaRPr>
            </a:p>
            <a:p>
              <a:pPr marL="0" marR="0" lvl="0" indent="0" algn="ctr" rtl="0">
                <a:spcBef>
                  <a:spcPts val="0"/>
                </a:spcBef>
                <a:spcAft>
                  <a:spcPts val="0"/>
                </a:spcAft>
                <a:buClr>
                  <a:srgbClr val="F2F2EE"/>
                </a:buClr>
                <a:buSzPts val="800"/>
                <a:buFont typeface="Arial"/>
                <a:buNone/>
              </a:pPr>
              <a:r>
                <a:rPr lang="en-US" sz="800" b="0" i="0" u="none" strike="noStrike" cap="none">
                  <a:solidFill>
                    <a:srgbClr val="F2F2EE"/>
                  </a:solidFill>
                  <a:latin typeface="Arial"/>
                  <a:ea typeface="Arial"/>
                  <a:cs typeface="Arial"/>
                  <a:sym typeface="Arial"/>
                </a:rPr>
                <a:t>Provided By ChartMaster Services, LLC exclusively for Keller Williams Realty</a:t>
              </a:r>
              <a:endParaRPr sz="1800" b="0" i="0" u="none" strike="noStrike" cap="none">
                <a:solidFill>
                  <a:schemeClr val="dk1"/>
                </a:solidFill>
                <a:latin typeface="Calibri"/>
                <a:ea typeface="Calibri"/>
                <a:cs typeface="Calibri"/>
                <a:sym typeface="Calibri"/>
              </a:endParaRPr>
            </a:p>
          </p:txBody>
        </p:sp>
        <p:cxnSp>
          <p:nvCxnSpPr>
            <p:cNvPr id="32" name="Google Shape;32;p72"/>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33" name="Google Shape;33;p72"/>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34" name="Google Shape;34;p72"/>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35" name="Google Shape;35;p72"/>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Clr>
                <a:srgbClr val="F2F2EE"/>
              </a:buClr>
              <a:buSzPct val="100000"/>
              <a:buFont typeface="Arial"/>
              <a:buNone/>
            </a:pPr>
            <a:r>
              <a:rPr lang="en-US" sz="3200" b="0" i="0" u="none" strike="noStrike" cap="none">
                <a:solidFill>
                  <a:srgbClr val="F2F2EE"/>
                </a:solidFill>
                <a:latin typeface="Arial"/>
                <a:ea typeface="Arial"/>
                <a:cs typeface="Arial"/>
                <a:sym typeface="Arial"/>
              </a:rPr>
              <a:t>1Q 2022 Broward County Market Report</a:t>
            </a:r>
            <a:endParaRPr sz="1800" b="0" i="0" u="none" strike="noStrike" cap="none">
              <a:solidFill>
                <a:schemeClr val="dk1"/>
              </a:solidFill>
              <a:latin typeface="Calibri"/>
              <a:ea typeface="Calibri"/>
              <a:cs typeface="Calibri"/>
              <a:sym typeface="Calibri"/>
            </a:endParaRPr>
          </a:p>
        </p:txBody>
      </p:sp>
      <p:sp>
        <p:nvSpPr>
          <p:cNvPr id="36" name="Google Shape;36;p72"/>
          <p:cNvSpPr txBox="1">
            <a:spLocks noGrp="1"/>
          </p:cNvSpPr>
          <p:nvPr>
            <p:ph type="body" idx="1"/>
          </p:nvPr>
        </p:nvSpPr>
        <p:spPr>
          <a:xfrm>
            <a:off x="101600" y="1042019"/>
            <a:ext cx="11988800" cy="531274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sz="240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sz="20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37" name="Google Shape;37;p72"/>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38" name="Google Shape;38;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9" name="Google Shape;39;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72"/>
          <p:cNvSpPr txBox="1">
            <a:spLocks noGrp="1"/>
          </p:cNvSpPr>
          <p:nvPr>
            <p:ph type="sldNum" idx="12"/>
          </p:nvPr>
        </p:nvSpPr>
        <p:spPr>
          <a:xfrm>
            <a:off x="9144000" y="6569076"/>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7"/>
        <p:cNvGrpSpPr/>
        <p:nvPr/>
      </p:nvGrpSpPr>
      <p:grpSpPr>
        <a:xfrm>
          <a:off x="0" y="0"/>
          <a:ext cx="0" cy="0"/>
          <a:chOff x="0" y="0"/>
          <a:chExt cx="0" cy="0"/>
        </a:xfrm>
      </p:grpSpPr>
      <p:sp>
        <p:nvSpPr>
          <p:cNvPr id="258" name="Google Shape;258;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0" name="Google Shape;260;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3"/>
        <p:cNvGrpSpPr/>
        <p:nvPr/>
      </p:nvGrpSpPr>
      <p:grpSpPr>
        <a:xfrm>
          <a:off x="0" y="0"/>
          <a:ext cx="0" cy="0"/>
          <a:chOff x="0" y="0"/>
          <a:chExt cx="0" cy="0"/>
        </a:xfrm>
      </p:grpSpPr>
      <p:sp>
        <p:nvSpPr>
          <p:cNvPr id="264" name="Google Shape;264;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0"/>
        <p:cNvGrpSpPr/>
        <p:nvPr/>
      </p:nvGrpSpPr>
      <p:grpSpPr>
        <a:xfrm>
          <a:off x="0" y="0"/>
          <a:ext cx="0" cy="0"/>
          <a:chOff x="0" y="0"/>
          <a:chExt cx="0" cy="0"/>
        </a:xfrm>
      </p:grpSpPr>
      <p:sp>
        <p:nvSpPr>
          <p:cNvPr id="271" name="Google Shape;271;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3" name="Google Shape;273;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5" name="Google Shape;275;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9"/>
        <p:cNvGrpSpPr/>
        <p:nvPr/>
      </p:nvGrpSpPr>
      <p:grpSpPr>
        <a:xfrm>
          <a:off x="0" y="0"/>
          <a:ext cx="0" cy="0"/>
          <a:chOff x="0" y="0"/>
          <a:chExt cx="0" cy="0"/>
        </a:xfrm>
      </p:grpSpPr>
      <p:sp>
        <p:nvSpPr>
          <p:cNvPr id="280" name="Google Shape;280;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
        <p:nvSpPr>
          <p:cNvPr id="285" name="Google Shape;285;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8"/>
        <p:cNvGrpSpPr/>
        <p:nvPr/>
      </p:nvGrpSpPr>
      <p:grpSpPr>
        <a:xfrm>
          <a:off x="0" y="0"/>
          <a:ext cx="0" cy="0"/>
          <a:chOff x="0" y="0"/>
          <a:chExt cx="0" cy="0"/>
        </a:xfrm>
      </p:grpSpPr>
      <p:sp>
        <p:nvSpPr>
          <p:cNvPr id="289" name="Google Shape;289;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1" name="Google Shape;291;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2" name="Google Shape;292;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5"/>
        <p:cNvGrpSpPr/>
        <p:nvPr/>
      </p:nvGrpSpPr>
      <p:grpSpPr>
        <a:xfrm>
          <a:off x="0" y="0"/>
          <a:ext cx="0" cy="0"/>
          <a:chOff x="0" y="0"/>
          <a:chExt cx="0" cy="0"/>
        </a:xfrm>
      </p:grpSpPr>
      <p:sp>
        <p:nvSpPr>
          <p:cNvPr id="296" name="Google Shape;296;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96"/>
          <p:cNvSpPr>
            <a:spLocks noGrp="1"/>
          </p:cNvSpPr>
          <p:nvPr>
            <p:ph type="pic" idx="2"/>
          </p:nvPr>
        </p:nvSpPr>
        <p:spPr>
          <a:xfrm>
            <a:off x="5183188" y="987425"/>
            <a:ext cx="6172200" cy="4873625"/>
          </a:xfrm>
          <a:prstGeom prst="rect">
            <a:avLst/>
          </a:prstGeom>
          <a:noFill/>
          <a:ln>
            <a:noFill/>
          </a:ln>
        </p:spPr>
      </p:sp>
      <p:sp>
        <p:nvSpPr>
          <p:cNvPr id="298" name="Google Shape;298;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9" name="Google Shape;299;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2"/>
        <p:cNvGrpSpPr/>
        <p:nvPr/>
      </p:nvGrpSpPr>
      <p:grpSpPr>
        <a:xfrm>
          <a:off x="0" y="0"/>
          <a:ext cx="0" cy="0"/>
          <a:chOff x="0" y="0"/>
          <a:chExt cx="0" cy="0"/>
        </a:xfrm>
      </p:grpSpPr>
      <p:sp>
        <p:nvSpPr>
          <p:cNvPr id="303" name="Google Shape;303;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8"/>
        <p:cNvGrpSpPr/>
        <p:nvPr/>
      </p:nvGrpSpPr>
      <p:grpSpPr>
        <a:xfrm>
          <a:off x="0" y="0"/>
          <a:ext cx="0" cy="0"/>
          <a:chOff x="0" y="0"/>
          <a:chExt cx="0" cy="0"/>
        </a:xfrm>
      </p:grpSpPr>
      <p:sp>
        <p:nvSpPr>
          <p:cNvPr id="309" name="Google Shape;309;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314"/>
        <p:cNvGrpSpPr/>
        <p:nvPr/>
      </p:nvGrpSpPr>
      <p:grpSpPr>
        <a:xfrm>
          <a:off x="0" y="0"/>
          <a:ext cx="0" cy="0"/>
          <a:chOff x="0" y="0"/>
          <a:chExt cx="0" cy="0"/>
        </a:xfrm>
      </p:grpSpPr>
      <p:sp>
        <p:nvSpPr>
          <p:cNvPr id="315" name="Google Shape;315;g128d7c1f40f_0_218"/>
          <p:cNvSpPr txBox="1">
            <a:spLocks noGrp="1"/>
          </p:cNvSpPr>
          <p:nvPr>
            <p:ph type="body" idx="1"/>
          </p:nvPr>
        </p:nvSpPr>
        <p:spPr>
          <a:xfrm>
            <a:off x="497178" y="1002143"/>
            <a:ext cx="11390100" cy="540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Gill Sans"/>
                <a:ea typeface="Gill Sans"/>
                <a:cs typeface="Gill Sans"/>
                <a:sym typeface="Gill Sans"/>
              </a:defRPr>
            </a:lvl1pPr>
            <a:lvl2pPr marL="914400" lvl="1" indent="-381000" algn="l" rtl="0">
              <a:lnSpc>
                <a:spcPct val="90000"/>
              </a:lnSpc>
              <a:spcBef>
                <a:spcPts val="500"/>
              </a:spcBef>
              <a:spcAft>
                <a:spcPts val="0"/>
              </a:spcAft>
              <a:buClr>
                <a:schemeClr val="dk1"/>
              </a:buClr>
              <a:buSzPts val="2400"/>
              <a:buChar char="•"/>
              <a:defRPr>
                <a:latin typeface="Gill Sans"/>
                <a:ea typeface="Gill Sans"/>
                <a:cs typeface="Gill Sans"/>
                <a:sym typeface="Gill Sans"/>
              </a:defRPr>
            </a:lvl2pPr>
            <a:lvl3pPr marL="1371600" lvl="2" indent="-355600" algn="l" rtl="0">
              <a:lnSpc>
                <a:spcPct val="90000"/>
              </a:lnSpc>
              <a:spcBef>
                <a:spcPts val="500"/>
              </a:spcBef>
              <a:spcAft>
                <a:spcPts val="0"/>
              </a:spcAft>
              <a:buClr>
                <a:schemeClr val="dk1"/>
              </a:buClr>
              <a:buSzPts val="2000"/>
              <a:buChar char="•"/>
              <a:defRPr>
                <a:latin typeface="Gill Sans"/>
                <a:ea typeface="Gill Sans"/>
                <a:cs typeface="Gill Sans"/>
                <a:sym typeface="Gill Sans"/>
              </a:defRPr>
            </a:lvl3pPr>
            <a:lvl4pPr marL="1828800" lvl="3" indent="-342900" algn="l" rtl="0">
              <a:lnSpc>
                <a:spcPct val="90000"/>
              </a:lnSpc>
              <a:spcBef>
                <a:spcPts val="500"/>
              </a:spcBef>
              <a:spcAft>
                <a:spcPts val="0"/>
              </a:spcAft>
              <a:buClr>
                <a:schemeClr val="dk1"/>
              </a:buClr>
              <a:buSzPts val="1800"/>
              <a:buChar char="•"/>
              <a:defRPr>
                <a:latin typeface="Gill Sans"/>
                <a:ea typeface="Gill Sans"/>
                <a:cs typeface="Gill Sans"/>
                <a:sym typeface="Gill Sans"/>
              </a:defRPr>
            </a:lvl4pPr>
            <a:lvl5pPr marL="2286000" lvl="4" indent="-342900" algn="l" rtl="0">
              <a:lnSpc>
                <a:spcPct val="90000"/>
              </a:lnSpc>
              <a:spcBef>
                <a:spcPts val="500"/>
              </a:spcBef>
              <a:spcAft>
                <a:spcPts val="0"/>
              </a:spcAft>
              <a:buClr>
                <a:schemeClr val="dk1"/>
              </a:buClr>
              <a:buSzPts val="1800"/>
              <a:buChar char="•"/>
              <a:defRPr>
                <a:latin typeface="Gill Sans"/>
                <a:ea typeface="Gill Sans"/>
                <a:cs typeface="Gill Sans"/>
                <a:sym typeface="Gill Sans"/>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6" name="Google Shape;316;g128d7c1f40f_0_218"/>
          <p:cNvSpPr/>
          <p:nvPr/>
        </p:nvSpPr>
        <p:spPr>
          <a:xfrm>
            <a:off x="0" y="0"/>
            <a:ext cx="1219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7" name="Google Shape;317;g128d7c1f40f_0_218"/>
          <p:cNvSpPr/>
          <p:nvPr/>
        </p:nvSpPr>
        <p:spPr>
          <a:xfrm>
            <a:off x="0" y="914401"/>
            <a:ext cx="12192000" cy="66300"/>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8" name="Google Shape;318;g128d7c1f40f_0_218"/>
          <p:cNvPicPr preferRelativeResize="0"/>
          <p:nvPr/>
        </p:nvPicPr>
        <p:blipFill rotWithShape="1">
          <a:blip r:embed="rId2">
            <a:alphaModFix/>
          </a:blip>
          <a:srcRect/>
          <a:stretch/>
        </p:blipFill>
        <p:spPr>
          <a:xfrm>
            <a:off x="112486" y="76200"/>
            <a:ext cx="2249942" cy="768908"/>
          </a:xfrm>
          <a:prstGeom prst="rect">
            <a:avLst/>
          </a:prstGeom>
          <a:solidFill>
            <a:schemeClr val="dk1"/>
          </a:solidFill>
          <a:ln>
            <a:noFill/>
          </a:ln>
        </p:spPr>
      </p:pic>
      <p:grpSp>
        <p:nvGrpSpPr>
          <p:cNvPr id="319" name="Google Shape;319;g128d7c1f40f_0_218"/>
          <p:cNvGrpSpPr/>
          <p:nvPr/>
        </p:nvGrpSpPr>
        <p:grpSpPr>
          <a:xfrm>
            <a:off x="0" y="6465678"/>
            <a:ext cx="12191695" cy="477250"/>
            <a:chOff x="0" y="6441185"/>
            <a:chExt cx="9144000" cy="477250"/>
          </a:xfrm>
        </p:grpSpPr>
        <p:sp>
          <p:nvSpPr>
            <p:cNvPr id="320" name="Google Shape;320;g128d7c1f40f_0_218"/>
            <p:cNvSpPr/>
            <p:nvPr/>
          </p:nvSpPr>
          <p:spPr>
            <a:xfrm>
              <a:off x="0" y="6450135"/>
              <a:ext cx="9144000" cy="468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21" name="Google Shape;321;g128d7c1f40f_0_218"/>
            <p:cNvPicPr preferRelativeResize="0"/>
            <p:nvPr/>
          </p:nvPicPr>
          <p:blipFill rotWithShape="1">
            <a:blip r:embed="rId3">
              <a:alphaModFix/>
            </a:blip>
            <a:srcRect/>
            <a:stretch/>
          </p:blipFill>
          <p:spPr>
            <a:xfrm>
              <a:off x="195756" y="6503399"/>
              <a:ext cx="710762" cy="333465"/>
            </a:xfrm>
            <a:prstGeom prst="rect">
              <a:avLst/>
            </a:prstGeom>
            <a:noFill/>
            <a:ln>
              <a:noFill/>
            </a:ln>
          </p:spPr>
        </p:pic>
        <p:sp>
          <p:nvSpPr>
            <p:cNvPr id="322" name="Google Shape;322;g128d7c1f40f_0_218"/>
            <p:cNvSpPr txBox="1"/>
            <p:nvPr/>
          </p:nvSpPr>
          <p:spPr>
            <a:xfrm>
              <a:off x="1066800" y="6515197"/>
              <a:ext cx="7315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0" i="0" u="none" strike="noStrike" cap="none">
                  <a:solidFill>
                    <a:srgbClr val="F2F2EE"/>
                  </a:solidFill>
                  <a:latin typeface="Gill Sans"/>
                  <a:ea typeface="Gill Sans"/>
                  <a:cs typeface="Gill Sans"/>
                  <a:sym typeface="Gill Sans"/>
                </a:rPr>
                <a:t>Broward/Dade County </a:t>
              </a:r>
              <a:r>
                <a:rPr lang="en-US" sz="700" b="1" i="0" u="none" strike="noStrike" cap="none">
                  <a:solidFill>
                    <a:srgbClr val="CCCCCC"/>
                  </a:solidFill>
                  <a:latin typeface="Gill Sans"/>
                  <a:ea typeface="Gill Sans"/>
                  <a:cs typeface="Gill Sans"/>
                  <a:sym typeface="Gill Sans"/>
                </a:rPr>
                <a:t>Single Family Detached Residences</a:t>
              </a:r>
              <a:endParaRPr/>
            </a:p>
            <a:p>
              <a:pPr marL="0" marR="0" lvl="0" indent="0" algn="ctr" rtl="0">
                <a:spcBef>
                  <a:spcPts val="0"/>
                </a:spcBef>
                <a:spcAft>
                  <a:spcPts val="0"/>
                </a:spcAft>
                <a:buNone/>
              </a:pPr>
              <a:r>
                <a:rPr lang="en-US" sz="700" b="1" i="0" u="none" strike="noStrike" cap="none">
                  <a:solidFill>
                    <a:srgbClr val="CCCCCC"/>
                  </a:solidFill>
                  <a:latin typeface="Gill Sans"/>
                  <a:ea typeface="Gill Sans"/>
                  <a:cs typeface="Gill Sans"/>
                  <a:sym typeface="Gill Sans"/>
                </a:rPr>
                <a:t>Provided By ChartMaster Services, LLC exclusively for Keller Williams Realty</a:t>
              </a:r>
              <a:endParaRPr sz="700" b="0" i="0" u="none" strike="noStrike" cap="none">
                <a:solidFill>
                  <a:srgbClr val="CCCCCC"/>
                </a:solidFill>
                <a:latin typeface="Gill Sans"/>
                <a:ea typeface="Gill Sans"/>
                <a:cs typeface="Gill Sans"/>
                <a:sym typeface="Gill Sans"/>
              </a:endParaRPr>
            </a:p>
          </p:txBody>
        </p:sp>
        <p:cxnSp>
          <p:nvCxnSpPr>
            <p:cNvPr id="323" name="Google Shape;323;g128d7c1f40f_0_218"/>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324" name="Google Shape;324;g128d7c1f40f_0_218"/>
          <p:cNvSpPr txBox="1"/>
          <p:nvPr/>
        </p:nvSpPr>
        <p:spPr>
          <a:xfrm>
            <a:off x="536025" y="39415"/>
            <a:ext cx="11554500" cy="914400"/>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r>
              <a:rPr lang="en-US" sz="3200" b="0" i="0" u="none" strike="noStrike" cap="none">
                <a:solidFill>
                  <a:srgbClr val="CCCCCC"/>
                </a:solidFill>
                <a:latin typeface="Gill Sans"/>
                <a:ea typeface="Gill Sans"/>
                <a:cs typeface="Gill Sans"/>
                <a:sym typeface="Gill Sans"/>
              </a:rPr>
              <a:t>1Q 2022 City Comparison Report - Detached</a:t>
            </a:r>
            <a:endParaRPr/>
          </a:p>
          <a:p>
            <a:pPr marL="0" marR="0" lvl="0" indent="0" algn="r" rtl="0">
              <a:lnSpc>
                <a:spcPct val="100000"/>
              </a:lnSpc>
              <a:spcBef>
                <a:spcPts val="0"/>
              </a:spcBef>
              <a:spcAft>
                <a:spcPts val="0"/>
              </a:spcAft>
              <a:buClr>
                <a:srgbClr val="CCCCCC"/>
              </a:buClr>
              <a:buSzPts val="1200"/>
              <a:buFont typeface="Gill Sans"/>
              <a:buNone/>
            </a:pPr>
            <a:r>
              <a:rPr lang="en-US" sz="1200" b="0" i="0" u="none" strike="noStrike" cap="none">
                <a:solidFill>
                  <a:srgbClr val="CCCCCC"/>
                </a:solidFill>
                <a:latin typeface="Gill Sans"/>
                <a:ea typeface="Gill Sans"/>
                <a:cs typeface="Gill Sans"/>
                <a:sym typeface="Gill Sans"/>
              </a:rPr>
              <a:t>1Q Only  -   All Changes compared to same period of previous year</a:t>
            </a:r>
            <a:endParaRPr sz="1200" b="0" i="0" u="none" strike="noStrike" cap="none">
              <a:solidFill>
                <a:srgbClr val="CCCCCC"/>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wo Content">
  <p:cSld name="16_Two Content">
    <p:bg>
      <p:bgPr>
        <a:solidFill>
          <a:schemeClr val="lt1"/>
        </a:solidFill>
        <a:effectLst/>
      </p:bgPr>
    </p:bg>
    <p:spTree>
      <p:nvGrpSpPr>
        <p:cNvPr id="1" name="Shape 41"/>
        <p:cNvGrpSpPr/>
        <p:nvPr/>
      </p:nvGrpSpPr>
      <p:grpSpPr>
        <a:xfrm>
          <a:off x="0" y="0"/>
          <a:ext cx="0" cy="0"/>
          <a:chOff x="0" y="0"/>
          <a:chExt cx="0" cy="0"/>
        </a:xfrm>
      </p:grpSpPr>
      <p:grpSp>
        <p:nvGrpSpPr>
          <p:cNvPr id="42" name="Google Shape;42;p73"/>
          <p:cNvGrpSpPr/>
          <p:nvPr/>
        </p:nvGrpSpPr>
        <p:grpSpPr>
          <a:xfrm>
            <a:off x="0" y="6441185"/>
            <a:ext cx="12192000" cy="477200"/>
            <a:chOff x="0" y="6441185"/>
            <a:chExt cx="9144000" cy="477200"/>
          </a:xfrm>
        </p:grpSpPr>
        <p:sp>
          <p:nvSpPr>
            <p:cNvPr id="43" name="Google Shape;43;p73"/>
            <p:cNvSpPr/>
            <p:nvPr/>
          </p:nvSpPr>
          <p:spPr>
            <a:xfrm>
              <a:off x="0" y="6450135"/>
              <a:ext cx="9144000" cy="46825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4" name="Google Shape;44;p73"/>
            <p:cNvPicPr preferRelativeResize="0"/>
            <p:nvPr/>
          </p:nvPicPr>
          <p:blipFill rotWithShape="1">
            <a:blip r:embed="rId2">
              <a:alphaModFix/>
            </a:blip>
            <a:srcRect/>
            <a:stretch/>
          </p:blipFill>
          <p:spPr>
            <a:xfrm>
              <a:off x="195756" y="6503399"/>
              <a:ext cx="710762" cy="333465"/>
            </a:xfrm>
            <a:prstGeom prst="rect">
              <a:avLst/>
            </a:prstGeom>
            <a:noFill/>
            <a:ln>
              <a:noFill/>
            </a:ln>
          </p:spPr>
        </p:pic>
        <p:cxnSp>
          <p:nvCxnSpPr>
            <p:cNvPr id="45" name="Google Shape;45;p73"/>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46" name="Google Shape;46;p73"/>
          <p:cNvSpPr txBox="1"/>
          <p:nvPr/>
        </p:nvSpPr>
        <p:spPr>
          <a:xfrm>
            <a:off x="536025" y="39415"/>
            <a:ext cx="10972800" cy="91440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endParaRPr sz="3200" b="1" i="0" u="none" strike="noStrike" cap="none">
              <a:solidFill>
                <a:srgbClr val="CCCCCC"/>
              </a:solidFill>
              <a:latin typeface="Belleza"/>
              <a:ea typeface="Belleza"/>
              <a:cs typeface="Belleza"/>
              <a:sym typeface="Belleza"/>
            </a:endParaRPr>
          </a:p>
        </p:txBody>
      </p:sp>
      <p:sp>
        <p:nvSpPr>
          <p:cNvPr id="47" name="Google Shape;47;p73"/>
          <p:cNvSpPr txBox="1">
            <a:spLocks noGrp="1"/>
          </p:cNvSpPr>
          <p:nvPr>
            <p:ph type="body" idx="1"/>
          </p:nvPr>
        </p:nvSpPr>
        <p:spPr>
          <a:xfrm>
            <a:off x="609600" y="1036638"/>
            <a:ext cx="5080000" cy="224561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48" name="Google Shape;48;p73"/>
          <p:cNvSpPr txBox="1">
            <a:spLocks noGrp="1"/>
          </p:cNvSpPr>
          <p:nvPr>
            <p:ph type="body" idx="2"/>
          </p:nvPr>
        </p:nvSpPr>
        <p:spPr>
          <a:xfrm>
            <a:off x="6604000" y="1036638"/>
            <a:ext cx="5080000" cy="224561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49" name="Google Shape;49;p73"/>
          <p:cNvSpPr txBox="1">
            <a:spLocks noGrp="1"/>
          </p:cNvSpPr>
          <p:nvPr>
            <p:ph type="body" idx="3"/>
          </p:nvPr>
        </p:nvSpPr>
        <p:spPr>
          <a:xfrm>
            <a:off x="609600" y="3703638"/>
            <a:ext cx="5080000" cy="23161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50" name="Google Shape;50;p73"/>
          <p:cNvSpPr txBox="1">
            <a:spLocks noGrp="1"/>
          </p:cNvSpPr>
          <p:nvPr>
            <p:ph type="body" idx="4"/>
          </p:nvPr>
        </p:nvSpPr>
        <p:spPr>
          <a:xfrm>
            <a:off x="6604000" y="3703638"/>
            <a:ext cx="5080000" cy="23161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51" name="Google Shape;51;p73"/>
          <p:cNvSpPr/>
          <p:nvPr/>
        </p:nvSpPr>
        <p:spPr>
          <a:xfrm>
            <a:off x="0" y="0"/>
            <a:ext cx="1219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73"/>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73"/>
          <p:cNvSpPr txBox="1"/>
          <p:nvPr/>
        </p:nvSpPr>
        <p:spPr>
          <a:xfrm>
            <a:off x="206703" y="4919"/>
            <a:ext cx="11727792" cy="866036"/>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endParaRPr sz="3200" b="0" i="0" u="none" strike="noStrike" cap="none">
              <a:solidFill>
                <a:srgbClr val="CCCCCC"/>
              </a:solidFill>
              <a:latin typeface="Gill Sans"/>
              <a:ea typeface="Gill Sans"/>
              <a:cs typeface="Gill Sans"/>
              <a:sym typeface="Gill Sans"/>
            </a:endParaRPr>
          </a:p>
        </p:txBody>
      </p:sp>
      <p:pic>
        <p:nvPicPr>
          <p:cNvPr id="54" name="Google Shape;54;p73"/>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55" name="Google Shape;55;p73"/>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3200" b="0" i="0" u="none" strike="noStrike" cap="none">
                <a:solidFill>
                  <a:srgbClr val="F2F2EE"/>
                </a:solidFill>
                <a:latin typeface="Gill Sans"/>
                <a:ea typeface="Gill Sans"/>
                <a:cs typeface="Gill Sans"/>
                <a:sym typeface="Gill Sans"/>
              </a:rPr>
              <a:t>1Q 2022 Broward County Market Report</a:t>
            </a:r>
            <a:endParaRPr/>
          </a:p>
          <a:p>
            <a:pPr marL="0" marR="0" lvl="0" indent="0" algn="r" rtl="0">
              <a:spcBef>
                <a:spcPts val="0"/>
              </a:spcBef>
              <a:spcAft>
                <a:spcPts val="0"/>
              </a:spcAft>
              <a:buNone/>
            </a:pPr>
            <a:r>
              <a:rPr lang="en-US" sz="1200" b="0" i="0" u="none" strike="noStrike" cap="none">
                <a:solidFill>
                  <a:srgbClr val="F2F2EE"/>
                </a:solidFill>
                <a:latin typeface="Gill Sans"/>
                <a:ea typeface="Gill Sans"/>
                <a:cs typeface="Gill Sans"/>
                <a:sym typeface="Gill Sans"/>
              </a:rPr>
              <a:t>Previous Listing Period Data Included</a:t>
            </a:r>
            <a:endParaRPr/>
          </a:p>
        </p:txBody>
      </p:sp>
      <p:sp>
        <p:nvSpPr>
          <p:cNvPr id="56" name="Google Shape;56;p73"/>
          <p:cNvSpPr txBox="1"/>
          <p:nvPr/>
        </p:nvSpPr>
        <p:spPr>
          <a:xfrm>
            <a:off x="1422400" y="6515197"/>
            <a:ext cx="9753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Broward County Single Family Detached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sp>
        <p:nvSpPr>
          <p:cNvPr id="57" name="Google Shape;57;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3"/>
          <p:cNvSpPr txBox="1">
            <a:spLocks noGrp="1"/>
          </p:cNvSpPr>
          <p:nvPr>
            <p:ph type="sldNum" idx="12"/>
          </p:nvPr>
        </p:nvSpPr>
        <p:spPr>
          <a:xfrm>
            <a:off x="9245600" y="647700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25"/>
        <p:cNvGrpSpPr/>
        <p:nvPr/>
      </p:nvGrpSpPr>
      <p:grpSpPr>
        <a:xfrm>
          <a:off x="0" y="0"/>
          <a:ext cx="0" cy="0"/>
          <a:chOff x="0" y="0"/>
          <a:chExt cx="0" cy="0"/>
        </a:xfrm>
      </p:grpSpPr>
      <p:sp>
        <p:nvSpPr>
          <p:cNvPr id="326" name="Google Shape;326;g128d7c1f40f_0_441"/>
          <p:cNvSpPr txBox="1">
            <a:spLocks noGrp="1"/>
          </p:cNvSpPr>
          <p:nvPr>
            <p:ph type="body" idx="1"/>
          </p:nvPr>
        </p:nvSpPr>
        <p:spPr>
          <a:xfrm>
            <a:off x="497178" y="1002143"/>
            <a:ext cx="11390100" cy="540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Gill Sans"/>
                <a:ea typeface="Gill Sans"/>
                <a:cs typeface="Gill Sans"/>
                <a:sym typeface="Gill Sans"/>
              </a:defRPr>
            </a:lvl1pPr>
            <a:lvl2pPr marL="914400" lvl="1" indent="-381000" algn="l" rtl="0">
              <a:lnSpc>
                <a:spcPct val="90000"/>
              </a:lnSpc>
              <a:spcBef>
                <a:spcPts val="500"/>
              </a:spcBef>
              <a:spcAft>
                <a:spcPts val="0"/>
              </a:spcAft>
              <a:buClr>
                <a:schemeClr val="dk1"/>
              </a:buClr>
              <a:buSzPts val="2400"/>
              <a:buChar char="•"/>
              <a:defRPr>
                <a:latin typeface="Gill Sans"/>
                <a:ea typeface="Gill Sans"/>
                <a:cs typeface="Gill Sans"/>
                <a:sym typeface="Gill Sans"/>
              </a:defRPr>
            </a:lvl2pPr>
            <a:lvl3pPr marL="1371600" lvl="2" indent="-355600" algn="l" rtl="0">
              <a:lnSpc>
                <a:spcPct val="90000"/>
              </a:lnSpc>
              <a:spcBef>
                <a:spcPts val="500"/>
              </a:spcBef>
              <a:spcAft>
                <a:spcPts val="0"/>
              </a:spcAft>
              <a:buClr>
                <a:schemeClr val="dk1"/>
              </a:buClr>
              <a:buSzPts val="2000"/>
              <a:buChar char="•"/>
              <a:defRPr>
                <a:latin typeface="Gill Sans"/>
                <a:ea typeface="Gill Sans"/>
                <a:cs typeface="Gill Sans"/>
                <a:sym typeface="Gill Sans"/>
              </a:defRPr>
            </a:lvl3pPr>
            <a:lvl4pPr marL="1828800" lvl="3" indent="-342900" algn="l" rtl="0">
              <a:lnSpc>
                <a:spcPct val="90000"/>
              </a:lnSpc>
              <a:spcBef>
                <a:spcPts val="500"/>
              </a:spcBef>
              <a:spcAft>
                <a:spcPts val="0"/>
              </a:spcAft>
              <a:buClr>
                <a:schemeClr val="dk1"/>
              </a:buClr>
              <a:buSzPts val="1800"/>
              <a:buChar char="•"/>
              <a:defRPr>
                <a:latin typeface="Gill Sans"/>
                <a:ea typeface="Gill Sans"/>
                <a:cs typeface="Gill Sans"/>
                <a:sym typeface="Gill Sans"/>
              </a:defRPr>
            </a:lvl4pPr>
            <a:lvl5pPr marL="2286000" lvl="4" indent="-342900" algn="l" rtl="0">
              <a:lnSpc>
                <a:spcPct val="90000"/>
              </a:lnSpc>
              <a:spcBef>
                <a:spcPts val="500"/>
              </a:spcBef>
              <a:spcAft>
                <a:spcPts val="0"/>
              </a:spcAft>
              <a:buClr>
                <a:schemeClr val="dk1"/>
              </a:buClr>
              <a:buSzPts val="1800"/>
              <a:buChar char="•"/>
              <a:defRPr>
                <a:latin typeface="Gill Sans"/>
                <a:ea typeface="Gill Sans"/>
                <a:cs typeface="Gill Sans"/>
                <a:sym typeface="Gill Sans"/>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7" name="Google Shape;327;g128d7c1f40f_0_441"/>
          <p:cNvSpPr/>
          <p:nvPr/>
        </p:nvSpPr>
        <p:spPr>
          <a:xfrm>
            <a:off x="0" y="0"/>
            <a:ext cx="1219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8" name="Google Shape;328;g128d7c1f40f_0_441"/>
          <p:cNvSpPr/>
          <p:nvPr/>
        </p:nvSpPr>
        <p:spPr>
          <a:xfrm>
            <a:off x="0" y="914401"/>
            <a:ext cx="12192000" cy="66300"/>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9" name="Google Shape;329;g128d7c1f40f_0_441"/>
          <p:cNvPicPr preferRelativeResize="0"/>
          <p:nvPr/>
        </p:nvPicPr>
        <p:blipFill rotWithShape="1">
          <a:blip r:embed="rId2">
            <a:alphaModFix/>
          </a:blip>
          <a:srcRect/>
          <a:stretch/>
        </p:blipFill>
        <p:spPr>
          <a:xfrm>
            <a:off x="112486" y="76200"/>
            <a:ext cx="2249942" cy="768908"/>
          </a:xfrm>
          <a:prstGeom prst="rect">
            <a:avLst/>
          </a:prstGeom>
          <a:solidFill>
            <a:schemeClr val="dk1"/>
          </a:solidFill>
          <a:ln>
            <a:noFill/>
          </a:ln>
        </p:spPr>
      </p:pic>
      <p:grpSp>
        <p:nvGrpSpPr>
          <p:cNvPr id="330" name="Google Shape;330;g128d7c1f40f_0_441"/>
          <p:cNvGrpSpPr/>
          <p:nvPr/>
        </p:nvGrpSpPr>
        <p:grpSpPr>
          <a:xfrm>
            <a:off x="0" y="6465678"/>
            <a:ext cx="12191695" cy="477250"/>
            <a:chOff x="0" y="6441185"/>
            <a:chExt cx="9144000" cy="477250"/>
          </a:xfrm>
        </p:grpSpPr>
        <p:sp>
          <p:nvSpPr>
            <p:cNvPr id="331" name="Google Shape;331;g128d7c1f40f_0_441"/>
            <p:cNvSpPr/>
            <p:nvPr/>
          </p:nvSpPr>
          <p:spPr>
            <a:xfrm>
              <a:off x="0" y="6450135"/>
              <a:ext cx="9144000" cy="468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32" name="Google Shape;332;g128d7c1f40f_0_441"/>
            <p:cNvPicPr preferRelativeResize="0"/>
            <p:nvPr/>
          </p:nvPicPr>
          <p:blipFill rotWithShape="1">
            <a:blip r:embed="rId3">
              <a:alphaModFix/>
            </a:blip>
            <a:srcRect/>
            <a:stretch/>
          </p:blipFill>
          <p:spPr>
            <a:xfrm>
              <a:off x="195756" y="6503399"/>
              <a:ext cx="710762" cy="333465"/>
            </a:xfrm>
            <a:prstGeom prst="rect">
              <a:avLst/>
            </a:prstGeom>
            <a:noFill/>
            <a:ln>
              <a:noFill/>
            </a:ln>
          </p:spPr>
        </p:pic>
        <p:sp>
          <p:nvSpPr>
            <p:cNvPr id="333" name="Google Shape;333;g128d7c1f40f_0_441"/>
            <p:cNvSpPr txBox="1"/>
            <p:nvPr/>
          </p:nvSpPr>
          <p:spPr>
            <a:xfrm>
              <a:off x="1066800" y="6515197"/>
              <a:ext cx="7315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0" i="0" u="none" strike="noStrike" cap="none">
                  <a:solidFill>
                    <a:srgbClr val="F2F2EE"/>
                  </a:solidFill>
                  <a:latin typeface="Gill Sans"/>
                  <a:ea typeface="Gill Sans"/>
                  <a:cs typeface="Gill Sans"/>
                  <a:sym typeface="Gill Sans"/>
                </a:rPr>
                <a:t>Broward/Dade County </a:t>
              </a:r>
              <a:r>
                <a:rPr lang="en-US" sz="700" b="1" i="0" u="none" strike="noStrike" cap="none">
                  <a:solidFill>
                    <a:srgbClr val="CCCCCC"/>
                  </a:solidFill>
                  <a:latin typeface="Gill Sans"/>
                  <a:ea typeface="Gill Sans"/>
                  <a:cs typeface="Gill Sans"/>
                  <a:sym typeface="Gill Sans"/>
                </a:rPr>
                <a:t>Single Family Detached Residences</a:t>
              </a:r>
              <a:endParaRPr/>
            </a:p>
            <a:p>
              <a:pPr marL="0" marR="0" lvl="0" indent="0" algn="ctr" rtl="0">
                <a:spcBef>
                  <a:spcPts val="0"/>
                </a:spcBef>
                <a:spcAft>
                  <a:spcPts val="0"/>
                </a:spcAft>
                <a:buNone/>
              </a:pPr>
              <a:r>
                <a:rPr lang="en-US" sz="700" b="1" i="0" u="none" strike="noStrike" cap="none">
                  <a:solidFill>
                    <a:srgbClr val="CCCCCC"/>
                  </a:solidFill>
                  <a:latin typeface="Gill Sans"/>
                  <a:ea typeface="Gill Sans"/>
                  <a:cs typeface="Gill Sans"/>
                  <a:sym typeface="Gill Sans"/>
                </a:rPr>
                <a:t>Provided By ChartMaster Services, LLC exclusively for Keller Williams Realty</a:t>
              </a:r>
              <a:endParaRPr sz="700" b="0" i="0" u="none" strike="noStrike" cap="none">
                <a:solidFill>
                  <a:srgbClr val="CCCCCC"/>
                </a:solidFill>
                <a:latin typeface="Gill Sans"/>
                <a:ea typeface="Gill Sans"/>
                <a:cs typeface="Gill Sans"/>
                <a:sym typeface="Gill Sans"/>
              </a:endParaRPr>
            </a:p>
          </p:txBody>
        </p:sp>
        <p:cxnSp>
          <p:nvCxnSpPr>
            <p:cNvPr id="334" name="Google Shape;334;g128d7c1f40f_0_441"/>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335" name="Google Shape;335;g128d7c1f40f_0_441"/>
          <p:cNvSpPr txBox="1"/>
          <p:nvPr/>
        </p:nvSpPr>
        <p:spPr>
          <a:xfrm>
            <a:off x="536025" y="39415"/>
            <a:ext cx="11554500" cy="914400"/>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r>
              <a:rPr lang="en-US" sz="3200" b="0" i="0" u="none" strike="noStrike" cap="none">
                <a:solidFill>
                  <a:srgbClr val="CCCCCC"/>
                </a:solidFill>
                <a:latin typeface="Gill Sans"/>
                <a:ea typeface="Gill Sans"/>
                <a:cs typeface="Gill Sans"/>
                <a:sym typeface="Gill Sans"/>
              </a:rPr>
              <a:t>1Q 2022 City Comparison Report - Detached</a:t>
            </a:r>
            <a:endParaRPr/>
          </a:p>
          <a:p>
            <a:pPr marL="0" marR="0" lvl="0" indent="0" algn="r" rtl="0">
              <a:spcBef>
                <a:spcPts val="0"/>
              </a:spcBef>
              <a:spcAft>
                <a:spcPts val="0"/>
              </a:spcAft>
              <a:buNone/>
            </a:pPr>
            <a:r>
              <a:rPr lang="en-US" sz="1200" b="0" i="0" u="none" strike="noStrike" cap="none">
                <a:solidFill>
                  <a:srgbClr val="CCCCCC"/>
                </a:solidFill>
                <a:latin typeface="Gill Sans"/>
                <a:ea typeface="Gill Sans"/>
                <a:cs typeface="Gill Sans"/>
                <a:sym typeface="Gill Sans"/>
              </a:rPr>
              <a:t>1Q Only</a:t>
            </a:r>
            <a:endParaRPr sz="1200" b="0" i="0" u="none" strike="noStrike" cap="none">
              <a:solidFill>
                <a:srgbClr val="CCCCCC"/>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0"/>
        <p:cNvGrpSpPr/>
        <p:nvPr/>
      </p:nvGrpSpPr>
      <p:grpSpPr>
        <a:xfrm>
          <a:off x="0" y="0"/>
          <a:ext cx="0" cy="0"/>
          <a:chOff x="0" y="0"/>
          <a:chExt cx="0" cy="0"/>
        </a:xfrm>
      </p:grpSpPr>
      <p:sp>
        <p:nvSpPr>
          <p:cNvPr id="61" name="Google Shape;61;p74"/>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62" name="Google Shape;62;p74"/>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63" name="Google Shape;63;p74"/>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74"/>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65" name="Google Shape;65;p74"/>
          <p:cNvGrpSpPr/>
          <p:nvPr/>
        </p:nvGrpSpPr>
        <p:grpSpPr>
          <a:xfrm>
            <a:off x="0" y="6441185"/>
            <a:ext cx="12192000" cy="477200"/>
            <a:chOff x="0" y="6441185"/>
            <a:chExt cx="9144000" cy="477200"/>
          </a:xfrm>
        </p:grpSpPr>
        <p:sp>
          <p:nvSpPr>
            <p:cNvPr id="66" name="Google Shape;66;p74"/>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67" name="Google Shape;67;p74"/>
            <p:cNvPicPr preferRelativeResize="0"/>
            <p:nvPr/>
          </p:nvPicPr>
          <p:blipFill rotWithShape="1">
            <a:blip r:embed="rId2">
              <a:alphaModFix/>
            </a:blip>
            <a:srcRect/>
            <a:stretch/>
          </p:blipFill>
          <p:spPr>
            <a:xfrm>
              <a:off x="195756" y="6503399"/>
              <a:ext cx="710762" cy="333465"/>
            </a:xfrm>
            <a:prstGeom prst="rect">
              <a:avLst/>
            </a:prstGeom>
            <a:noFill/>
            <a:ln>
              <a:noFill/>
            </a:ln>
          </p:spPr>
        </p:pic>
        <p:cxnSp>
          <p:nvCxnSpPr>
            <p:cNvPr id="68" name="Google Shape;68;p74"/>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pic>
        <p:nvPicPr>
          <p:cNvPr id="69" name="Google Shape;69;p74"/>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70" name="Google Shape;70;p74"/>
          <p:cNvSpPr txBox="1"/>
          <p:nvPr/>
        </p:nvSpPr>
        <p:spPr>
          <a:xfrm>
            <a:off x="1422400" y="6515197"/>
            <a:ext cx="9753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Miami-Dade County Single Family Detached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sp>
        <p:nvSpPr>
          <p:cNvPr id="71" name="Google Shape;71;p74"/>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3200" b="0" i="0" u="none" strike="noStrike" cap="none">
                <a:solidFill>
                  <a:srgbClr val="F2F2EE"/>
                </a:solidFill>
                <a:latin typeface="Gill Sans"/>
                <a:ea typeface="Gill Sans"/>
                <a:cs typeface="Gill Sans"/>
                <a:sym typeface="Gill Sans"/>
              </a:rPr>
              <a:t>1Q 2022 Miami-Dade County Market Report</a:t>
            </a:r>
            <a:endParaRPr/>
          </a:p>
        </p:txBody>
      </p:sp>
      <p:sp>
        <p:nvSpPr>
          <p:cNvPr id="72" name="Google Shape;72;p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73"/>
        <p:cNvGrpSpPr/>
        <p:nvPr/>
      </p:nvGrpSpPr>
      <p:grpSpPr>
        <a:xfrm>
          <a:off x="0" y="0"/>
          <a:ext cx="0" cy="0"/>
          <a:chOff x="0" y="0"/>
          <a:chExt cx="0" cy="0"/>
        </a:xfrm>
      </p:grpSpPr>
      <p:grpSp>
        <p:nvGrpSpPr>
          <p:cNvPr id="74" name="Google Shape;74;p75"/>
          <p:cNvGrpSpPr/>
          <p:nvPr/>
        </p:nvGrpSpPr>
        <p:grpSpPr>
          <a:xfrm>
            <a:off x="0" y="6441185"/>
            <a:ext cx="12192000" cy="477200"/>
            <a:chOff x="0" y="6441185"/>
            <a:chExt cx="9144000" cy="477200"/>
          </a:xfrm>
        </p:grpSpPr>
        <p:sp>
          <p:nvSpPr>
            <p:cNvPr id="75" name="Google Shape;75;p75"/>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76" name="Google Shape;76;p75"/>
            <p:cNvPicPr preferRelativeResize="0"/>
            <p:nvPr/>
          </p:nvPicPr>
          <p:blipFill rotWithShape="1">
            <a:blip r:embed="rId2">
              <a:alphaModFix/>
            </a:blip>
            <a:srcRect/>
            <a:stretch/>
          </p:blipFill>
          <p:spPr>
            <a:xfrm>
              <a:off x="195756" y="6503399"/>
              <a:ext cx="710762" cy="333465"/>
            </a:xfrm>
            <a:prstGeom prst="rect">
              <a:avLst/>
            </a:prstGeom>
            <a:noFill/>
            <a:ln>
              <a:noFill/>
            </a:ln>
          </p:spPr>
        </p:pic>
        <p:cxnSp>
          <p:nvCxnSpPr>
            <p:cNvPr id="77" name="Google Shape;77;p75"/>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78" name="Google Shape;78;p75"/>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79" name="Google Shape;79;p75"/>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80" name="Google Shape;80;p75"/>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75"/>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2" name="Google Shape;82;p75"/>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83" name="Google Shape;83;p75"/>
          <p:cNvSpPr txBox="1"/>
          <p:nvPr/>
        </p:nvSpPr>
        <p:spPr>
          <a:xfrm>
            <a:off x="1422400" y="6515197"/>
            <a:ext cx="9753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Miami-Dade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sp>
        <p:nvSpPr>
          <p:cNvPr id="84" name="Google Shape;84;p75"/>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2900" b="0" i="0" u="none" strike="noStrike" cap="none">
                <a:solidFill>
                  <a:srgbClr val="F2F2EE"/>
                </a:solidFill>
                <a:latin typeface="Gill Sans"/>
                <a:ea typeface="Gill Sans"/>
                <a:cs typeface="Gill Sans"/>
                <a:sym typeface="Gill Sans"/>
              </a:rPr>
              <a:t>1Q 2022 Miami-Dade County Market Report</a:t>
            </a:r>
            <a:endParaRPr/>
          </a:p>
        </p:txBody>
      </p:sp>
      <p:sp>
        <p:nvSpPr>
          <p:cNvPr id="85" name="Google Shape;85;p7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86"/>
        <p:cNvGrpSpPr/>
        <p:nvPr/>
      </p:nvGrpSpPr>
      <p:grpSpPr>
        <a:xfrm>
          <a:off x="0" y="0"/>
          <a:ext cx="0" cy="0"/>
          <a:chOff x="0" y="0"/>
          <a:chExt cx="0" cy="0"/>
        </a:xfrm>
      </p:grpSpPr>
      <p:grpSp>
        <p:nvGrpSpPr>
          <p:cNvPr id="87" name="Google Shape;87;p76"/>
          <p:cNvGrpSpPr/>
          <p:nvPr/>
        </p:nvGrpSpPr>
        <p:grpSpPr>
          <a:xfrm>
            <a:off x="0" y="6441185"/>
            <a:ext cx="12192000" cy="477200"/>
            <a:chOff x="0" y="6441185"/>
            <a:chExt cx="9144000" cy="477200"/>
          </a:xfrm>
        </p:grpSpPr>
        <p:sp>
          <p:nvSpPr>
            <p:cNvPr id="88" name="Google Shape;88;p76"/>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89" name="Google Shape;89;p76"/>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90" name="Google Shape;90;p76"/>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Broward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cxnSp>
          <p:nvCxnSpPr>
            <p:cNvPr id="91" name="Google Shape;91;p76"/>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92" name="Google Shape;92;p76"/>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93" name="Google Shape;93;p76"/>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94" name="Google Shape;94;p76"/>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76"/>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76"/>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3200" b="0" i="0" u="none" strike="noStrike" cap="none">
                <a:solidFill>
                  <a:srgbClr val="F2F2EE"/>
                </a:solidFill>
                <a:latin typeface="Gill Sans"/>
                <a:ea typeface="Gill Sans"/>
                <a:cs typeface="Gill Sans"/>
                <a:sym typeface="Gill Sans"/>
              </a:rPr>
              <a:t>1Q 2022 Broward County Market Report</a:t>
            </a:r>
            <a:endParaRPr/>
          </a:p>
        </p:txBody>
      </p:sp>
      <p:pic>
        <p:nvPicPr>
          <p:cNvPr id="97" name="Google Shape;97;p76"/>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98" name="Google Shape;98;p7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99"/>
        <p:cNvGrpSpPr/>
        <p:nvPr/>
      </p:nvGrpSpPr>
      <p:grpSpPr>
        <a:xfrm>
          <a:off x="0" y="0"/>
          <a:ext cx="0" cy="0"/>
          <a:chOff x="0" y="0"/>
          <a:chExt cx="0" cy="0"/>
        </a:xfrm>
      </p:grpSpPr>
      <p:grpSp>
        <p:nvGrpSpPr>
          <p:cNvPr id="100" name="Google Shape;100;p77"/>
          <p:cNvGrpSpPr/>
          <p:nvPr/>
        </p:nvGrpSpPr>
        <p:grpSpPr>
          <a:xfrm>
            <a:off x="0" y="6441185"/>
            <a:ext cx="12192000" cy="477200"/>
            <a:chOff x="0" y="6441185"/>
            <a:chExt cx="9144000" cy="477200"/>
          </a:xfrm>
        </p:grpSpPr>
        <p:sp>
          <p:nvSpPr>
            <p:cNvPr id="101" name="Google Shape;101;p77"/>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2" name="Google Shape;102;p77"/>
            <p:cNvPicPr preferRelativeResize="0"/>
            <p:nvPr/>
          </p:nvPicPr>
          <p:blipFill rotWithShape="1">
            <a:blip r:embed="rId2">
              <a:alphaModFix/>
            </a:blip>
            <a:srcRect/>
            <a:stretch/>
          </p:blipFill>
          <p:spPr>
            <a:xfrm>
              <a:off x="195756" y="6503399"/>
              <a:ext cx="710762" cy="333465"/>
            </a:xfrm>
            <a:prstGeom prst="rect">
              <a:avLst/>
            </a:prstGeom>
            <a:noFill/>
            <a:ln>
              <a:noFill/>
            </a:ln>
          </p:spPr>
        </p:pic>
        <p:cxnSp>
          <p:nvCxnSpPr>
            <p:cNvPr id="103" name="Google Shape;103;p77"/>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04" name="Google Shape;104;p77"/>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05" name="Google Shape;105;p77"/>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06" name="Google Shape;106;p77"/>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77"/>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8" name="Google Shape;108;p77"/>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109" name="Google Shape;109;p77"/>
          <p:cNvSpPr txBox="1"/>
          <p:nvPr/>
        </p:nvSpPr>
        <p:spPr>
          <a:xfrm>
            <a:off x="1422400" y="6515197"/>
            <a:ext cx="9753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Miami-Dade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sp>
        <p:nvSpPr>
          <p:cNvPr id="110" name="Google Shape;110;p77"/>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2900" b="0" i="0" u="none" strike="noStrike" cap="none">
                <a:solidFill>
                  <a:srgbClr val="F2F2EE"/>
                </a:solidFill>
                <a:latin typeface="Gill Sans"/>
                <a:ea typeface="Gill Sans"/>
                <a:cs typeface="Gill Sans"/>
                <a:sym typeface="Gill Sans"/>
              </a:rPr>
              <a:t>1Q 2022 Miami-Dade County Market Report</a:t>
            </a:r>
            <a:endParaRPr/>
          </a:p>
        </p:txBody>
      </p:sp>
      <p:sp>
        <p:nvSpPr>
          <p:cNvPr id="111" name="Google Shape;111;p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112"/>
        <p:cNvGrpSpPr/>
        <p:nvPr/>
      </p:nvGrpSpPr>
      <p:grpSpPr>
        <a:xfrm>
          <a:off x="0" y="0"/>
          <a:ext cx="0" cy="0"/>
          <a:chOff x="0" y="0"/>
          <a:chExt cx="0" cy="0"/>
        </a:xfrm>
      </p:grpSpPr>
      <p:grpSp>
        <p:nvGrpSpPr>
          <p:cNvPr id="113" name="Google Shape;113;p78"/>
          <p:cNvGrpSpPr/>
          <p:nvPr/>
        </p:nvGrpSpPr>
        <p:grpSpPr>
          <a:xfrm>
            <a:off x="0" y="6441185"/>
            <a:ext cx="12192000" cy="477200"/>
            <a:chOff x="0" y="6441185"/>
            <a:chExt cx="9144000" cy="477200"/>
          </a:xfrm>
        </p:grpSpPr>
        <p:sp>
          <p:nvSpPr>
            <p:cNvPr id="114" name="Google Shape;114;p78"/>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15" name="Google Shape;115;p78"/>
            <p:cNvPicPr preferRelativeResize="0"/>
            <p:nvPr/>
          </p:nvPicPr>
          <p:blipFill rotWithShape="1">
            <a:blip r:embed="rId2">
              <a:alphaModFix/>
            </a:blip>
            <a:srcRect/>
            <a:stretch/>
          </p:blipFill>
          <p:spPr>
            <a:xfrm>
              <a:off x="195756" y="6503399"/>
              <a:ext cx="710762" cy="333465"/>
            </a:xfrm>
            <a:prstGeom prst="rect">
              <a:avLst/>
            </a:prstGeom>
            <a:noFill/>
            <a:ln>
              <a:noFill/>
            </a:ln>
          </p:spPr>
        </p:pic>
        <p:sp>
          <p:nvSpPr>
            <p:cNvPr id="116" name="Google Shape;116;p78"/>
            <p:cNvSpPr txBox="1"/>
            <p:nvPr/>
          </p:nvSpPr>
          <p:spPr>
            <a:xfrm>
              <a:off x="1066800" y="6515197"/>
              <a:ext cx="731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Broward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cxnSp>
          <p:nvCxnSpPr>
            <p:cNvPr id="117" name="Google Shape;117;p78"/>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18" name="Google Shape;118;p78"/>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9" name="Google Shape;119;p78"/>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20" name="Google Shape;120;p78"/>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78"/>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78"/>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3200" b="0" i="0" u="none" strike="noStrike" cap="none">
                <a:solidFill>
                  <a:srgbClr val="F2F2EE"/>
                </a:solidFill>
                <a:latin typeface="Gill Sans"/>
                <a:ea typeface="Gill Sans"/>
                <a:cs typeface="Gill Sans"/>
                <a:sym typeface="Gill Sans"/>
              </a:rPr>
              <a:t>1Q 2022 Broward County Market Report</a:t>
            </a:r>
            <a:endParaRPr/>
          </a:p>
        </p:txBody>
      </p:sp>
      <p:pic>
        <p:nvPicPr>
          <p:cNvPr id="123" name="Google Shape;123;p78"/>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124" name="Google Shape;124;p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wo Content">
  <p:cSld name="8_Two Content">
    <p:spTree>
      <p:nvGrpSpPr>
        <p:cNvPr id="1" name="Shape 125"/>
        <p:cNvGrpSpPr/>
        <p:nvPr/>
      </p:nvGrpSpPr>
      <p:grpSpPr>
        <a:xfrm>
          <a:off x="0" y="0"/>
          <a:ext cx="0" cy="0"/>
          <a:chOff x="0" y="0"/>
          <a:chExt cx="0" cy="0"/>
        </a:xfrm>
      </p:grpSpPr>
      <p:grpSp>
        <p:nvGrpSpPr>
          <p:cNvPr id="126" name="Google Shape;126;p79"/>
          <p:cNvGrpSpPr/>
          <p:nvPr/>
        </p:nvGrpSpPr>
        <p:grpSpPr>
          <a:xfrm>
            <a:off x="0" y="6441185"/>
            <a:ext cx="12192000" cy="477200"/>
            <a:chOff x="0" y="6441185"/>
            <a:chExt cx="9144000" cy="477200"/>
          </a:xfrm>
        </p:grpSpPr>
        <p:sp>
          <p:nvSpPr>
            <p:cNvPr id="127" name="Google Shape;127;p79"/>
            <p:cNvSpPr/>
            <p:nvPr/>
          </p:nvSpPr>
          <p:spPr>
            <a:xfrm>
              <a:off x="0" y="6441185"/>
              <a:ext cx="9144000" cy="47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28" name="Google Shape;128;p79"/>
            <p:cNvPicPr preferRelativeResize="0"/>
            <p:nvPr/>
          </p:nvPicPr>
          <p:blipFill rotWithShape="1">
            <a:blip r:embed="rId2">
              <a:alphaModFix/>
            </a:blip>
            <a:srcRect/>
            <a:stretch/>
          </p:blipFill>
          <p:spPr>
            <a:xfrm>
              <a:off x="195756" y="6503399"/>
              <a:ext cx="710762" cy="333465"/>
            </a:xfrm>
            <a:prstGeom prst="rect">
              <a:avLst/>
            </a:prstGeom>
            <a:noFill/>
            <a:ln>
              <a:noFill/>
            </a:ln>
          </p:spPr>
        </p:pic>
        <p:cxnSp>
          <p:nvCxnSpPr>
            <p:cNvPr id="129" name="Google Shape;129;p79"/>
            <p:cNvCxnSpPr/>
            <p:nvPr/>
          </p:nvCxnSpPr>
          <p:spPr>
            <a:xfrm>
              <a:off x="0" y="6441185"/>
              <a:ext cx="9144000" cy="0"/>
            </a:xfrm>
            <a:prstGeom prst="straightConnector1">
              <a:avLst/>
            </a:prstGeom>
            <a:noFill/>
            <a:ln w="28575" cap="flat" cmpd="sng">
              <a:solidFill>
                <a:srgbClr val="B40101"/>
              </a:solidFill>
              <a:prstDash val="solid"/>
              <a:miter lim="800000"/>
              <a:headEnd type="none" w="sm" len="sm"/>
              <a:tailEnd type="none" w="sm" len="sm"/>
            </a:ln>
          </p:spPr>
        </p:cxnSp>
      </p:grpSp>
      <p:sp>
        <p:nvSpPr>
          <p:cNvPr id="130" name="Google Shape;130;p79"/>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atin typeface="Gill Sans"/>
                <a:ea typeface="Gill Sans"/>
                <a:cs typeface="Gill Sans"/>
                <a:sym typeface="Gill Sans"/>
              </a:defRPr>
            </a:lvl1pPr>
            <a:lvl2pPr marL="914400" lvl="1" indent="-317500" algn="l">
              <a:lnSpc>
                <a:spcPct val="90000"/>
              </a:lnSpc>
              <a:spcBef>
                <a:spcPts val="500"/>
              </a:spcBef>
              <a:spcAft>
                <a:spcPts val="0"/>
              </a:spcAft>
              <a:buClr>
                <a:schemeClr val="dk1"/>
              </a:buClr>
              <a:buSzPts val="1400"/>
              <a:buChar char="•"/>
              <a:defRPr sz="1400">
                <a:latin typeface="Gill Sans"/>
                <a:ea typeface="Gill Sans"/>
                <a:cs typeface="Gill Sans"/>
                <a:sym typeface="Gill Sans"/>
              </a:defRPr>
            </a:lvl2pPr>
            <a:lvl3pPr marL="1371600" lvl="2" indent="-304800" algn="l">
              <a:lnSpc>
                <a:spcPct val="90000"/>
              </a:lnSpc>
              <a:spcBef>
                <a:spcPts val="500"/>
              </a:spcBef>
              <a:spcAft>
                <a:spcPts val="0"/>
              </a:spcAft>
              <a:buClr>
                <a:schemeClr val="dk1"/>
              </a:buClr>
              <a:buSzPts val="1200"/>
              <a:buChar char="•"/>
              <a:defRPr sz="1200">
                <a:latin typeface="Gill Sans"/>
                <a:ea typeface="Gill Sans"/>
                <a:cs typeface="Gill Sans"/>
                <a:sym typeface="Gill Sans"/>
              </a:defRPr>
            </a:lvl3pPr>
            <a:lvl4pPr marL="1828800" lvl="3"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4pPr>
            <a:lvl5pPr marL="2286000" lvl="4" indent="-304800" algn="l">
              <a:lnSpc>
                <a:spcPct val="90000"/>
              </a:lnSpc>
              <a:spcBef>
                <a:spcPts val="500"/>
              </a:spcBef>
              <a:spcAft>
                <a:spcPts val="0"/>
              </a:spcAft>
              <a:buClr>
                <a:schemeClr val="dk1"/>
              </a:buClr>
              <a:buSzPts val="1200"/>
              <a:buChar char="•"/>
              <a:defRPr sz="1200" i="1">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1" name="Google Shape;131;p79"/>
          <p:cNvSpPr txBox="1">
            <a:spLocks noGrp="1"/>
          </p:cNvSpPr>
          <p:nvPr>
            <p:ph type="body" idx="2"/>
          </p:nvPr>
        </p:nvSpPr>
        <p:spPr>
          <a:xfrm>
            <a:off x="3149601" y="1142999"/>
            <a:ext cx="8855468" cy="517322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atin typeface="Gill Sans"/>
                <a:ea typeface="Gill Sans"/>
                <a:cs typeface="Gill Sans"/>
                <a:sym typeface="Gill Sans"/>
              </a:defRPr>
            </a:lvl1pPr>
            <a:lvl2pPr marL="914400" lvl="1" indent="-381000" algn="l">
              <a:lnSpc>
                <a:spcPct val="90000"/>
              </a:lnSpc>
              <a:spcBef>
                <a:spcPts val="500"/>
              </a:spcBef>
              <a:spcAft>
                <a:spcPts val="0"/>
              </a:spcAft>
              <a:buClr>
                <a:schemeClr val="dk1"/>
              </a:buClr>
              <a:buSzPts val="2400"/>
              <a:buChar char="•"/>
              <a:defRPr sz="2400">
                <a:latin typeface="Gill Sans"/>
                <a:ea typeface="Gill Sans"/>
                <a:cs typeface="Gill Sans"/>
                <a:sym typeface="Gill Sans"/>
              </a:defRPr>
            </a:lvl2pPr>
            <a:lvl3pPr marL="1371600" lvl="2" indent="-355600" algn="l">
              <a:lnSpc>
                <a:spcPct val="90000"/>
              </a:lnSpc>
              <a:spcBef>
                <a:spcPts val="500"/>
              </a:spcBef>
              <a:spcAft>
                <a:spcPts val="0"/>
              </a:spcAft>
              <a:buClr>
                <a:schemeClr val="dk1"/>
              </a:buClr>
              <a:buSzPts val="2000"/>
              <a:buChar char="•"/>
              <a:defRPr sz="2000">
                <a:latin typeface="Gill Sans"/>
                <a:ea typeface="Gill Sans"/>
                <a:cs typeface="Gill Sans"/>
                <a:sym typeface="Gill Sans"/>
              </a:defRPr>
            </a:lvl3pPr>
            <a:lvl4pPr marL="1828800" lvl="3"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4pPr>
            <a:lvl5pPr marL="2286000" lvl="4" indent="-342900" algn="l">
              <a:lnSpc>
                <a:spcPct val="90000"/>
              </a:lnSpc>
              <a:spcBef>
                <a:spcPts val="500"/>
              </a:spcBef>
              <a:spcAft>
                <a:spcPts val="0"/>
              </a:spcAft>
              <a:buClr>
                <a:schemeClr val="dk1"/>
              </a:buClr>
              <a:buSzPts val="1800"/>
              <a:buChar char="•"/>
              <a:defRPr sz="1800">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2" name="Google Shape;132;p79"/>
          <p:cNvSpPr/>
          <p:nvPr/>
        </p:nvSpPr>
        <p:spPr>
          <a:xfrm>
            <a:off x="0" y="0"/>
            <a:ext cx="12192000" cy="979463"/>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79"/>
          <p:cNvSpPr/>
          <p:nvPr/>
        </p:nvSpPr>
        <p:spPr>
          <a:xfrm>
            <a:off x="0" y="914401"/>
            <a:ext cx="12192000" cy="66383"/>
          </a:xfrm>
          <a:prstGeom prst="rect">
            <a:avLst/>
          </a:prstGeom>
          <a:solidFill>
            <a:srgbClr val="B4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4" name="Google Shape;134;p79"/>
          <p:cNvPicPr preferRelativeResize="0"/>
          <p:nvPr/>
        </p:nvPicPr>
        <p:blipFill rotWithShape="1">
          <a:blip r:embed="rId3">
            <a:alphaModFix/>
          </a:blip>
          <a:srcRect/>
          <a:stretch/>
        </p:blipFill>
        <p:spPr>
          <a:xfrm>
            <a:off x="112486" y="76200"/>
            <a:ext cx="2249941" cy="768908"/>
          </a:xfrm>
          <a:prstGeom prst="rect">
            <a:avLst/>
          </a:prstGeom>
          <a:solidFill>
            <a:schemeClr val="dk1"/>
          </a:solidFill>
          <a:ln>
            <a:noFill/>
          </a:ln>
        </p:spPr>
      </p:pic>
      <p:sp>
        <p:nvSpPr>
          <p:cNvPr id="135" name="Google Shape;135;p79"/>
          <p:cNvSpPr txBox="1"/>
          <p:nvPr/>
        </p:nvSpPr>
        <p:spPr>
          <a:xfrm>
            <a:off x="1422400" y="6515197"/>
            <a:ext cx="9753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Miami-Dade County Condo/Townhome Residences</a:t>
            </a:r>
            <a:endParaRPr sz="800" b="0" i="0" u="none" strike="noStrike" cap="none">
              <a:solidFill>
                <a:srgbClr val="F2F2EE"/>
              </a:solidFill>
              <a:latin typeface="Gill Sans"/>
              <a:ea typeface="Gill Sans"/>
              <a:cs typeface="Gill Sans"/>
              <a:sym typeface="Gill Sans"/>
            </a:endParaRPr>
          </a:p>
          <a:p>
            <a:pPr marL="0" marR="0" lvl="0" indent="0" algn="ctr" rtl="0">
              <a:spcBef>
                <a:spcPts val="0"/>
              </a:spcBef>
              <a:spcAft>
                <a:spcPts val="0"/>
              </a:spcAft>
              <a:buNone/>
            </a:pPr>
            <a:r>
              <a:rPr lang="en-US" sz="800" b="0" i="0" u="none" strike="noStrike" cap="none">
                <a:solidFill>
                  <a:srgbClr val="F2F2EE"/>
                </a:solidFill>
                <a:latin typeface="Gill Sans"/>
                <a:ea typeface="Gill Sans"/>
                <a:cs typeface="Gill Sans"/>
                <a:sym typeface="Gill Sans"/>
              </a:rPr>
              <a:t>Provided By ChartMaster Services, LLC exclusively for Keller Williams Realty</a:t>
            </a:r>
            <a:endParaRPr/>
          </a:p>
        </p:txBody>
      </p:sp>
      <p:sp>
        <p:nvSpPr>
          <p:cNvPr id="136" name="Google Shape;136;p79"/>
          <p:cNvSpPr txBox="1"/>
          <p:nvPr/>
        </p:nvSpPr>
        <p:spPr>
          <a:xfrm>
            <a:off x="261008" y="39415"/>
            <a:ext cx="11727792" cy="831540"/>
          </a:xfrm>
          <a:prstGeom prst="rect">
            <a:avLst/>
          </a:prstGeom>
          <a:noFill/>
          <a:ln>
            <a:noFill/>
          </a:ln>
        </p:spPr>
        <p:txBody>
          <a:bodyPr spcFirstLastPara="1" wrap="square" lIns="91425" tIns="45700" rIns="91425" bIns="45700" anchor="ctr" anchorCtr="0">
            <a:normAutofit fontScale="97500"/>
          </a:bodyPr>
          <a:lstStyle/>
          <a:p>
            <a:pPr marL="0" marR="0" lvl="0" indent="0" algn="r" rtl="0">
              <a:spcBef>
                <a:spcPts val="0"/>
              </a:spcBef>
              <a:spcAft>
                <a:spcPts val="0"/>
              </a:spcAft>
              <a:buNone/>
            </a:pPr>
            <a:r>
              <a:rPr lang="en-US" sz="2900" b="0" i="0" u="none" strike="noStrike" cap="none">
                <a:solidFill>
                  <a:srgbClr val="F2F2EE"/>
                </a:solidFill>
                <a:latin typeface="Gill Sans"/>
                <a:ea typeface="Gill Sans"/>
                <a:cs typeface="Gill Sans"/>
                <a:sym typeface="Gill Sans"/>
              </a:rPr>
              <a:t>1Q 2022 Miami-Dade County Market Report</a:t>
            </a:r>
            <a:endParaRPr/>
          </a:p>
        </p:txBody>
      </p:sp>
      <p:sp>
        <p:nvSpPr>
          <p:cNvPr id="137" name="Google Shape;137;p7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55.png"/><Relationship Id="rId4" Type="http://schemas.openxmlformats.org/officeDocument/2006/relationships/package" Target="../embeddings/Microsoft_Excel_Worksheet.xlsx"/></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1"/>
          <p:cNvGrpSpPr/>
          <p:nvPr/>
        </p:nvGrpSpPr>
        <p:grpSpPr>
          <a:xfrm>
            <a:off x="5181600" y="3661200"/>
            <a:ext cx="1947863" cy="1435661"/>
            <a:chOff x="2536825" y="609600"/>
            <a:chExt cx="4019550" cy="2962275"/>
          </a:xfrm>
        </p:grpSpPr>
        <p:cxnSp>
          <p:nvCxnSpPr>
            <p:cNvPr id="342" name="Google Shape;342;p1"/>
            <p:cNvCxnSpPr/>
            <p:nvPr/>
          </p:nvCxnSpPr>
          <p:spPr>
            <a:xfrm>
              <a:off x="2567685" y="609600"/>
              <a:ext cx="0" cy="2962275"/>
            </a:xfrm>
            <a:prstGeom prst="straightConnector1">
              <a:avLst/>
            </a:prstGeom>
            <a:noFill/>
            <a:ln w="63500" cap="flat" cmpd="sng">
              <a:solidFill>
                <a:schemeClr val="dk1"/>
              </a:solidFill>
              <a:prstDash val="solid"/>
              <a:miter lim="800000"/>
              <a:headEnd type="none" w="sm" len="sm"/>
              <a:tailEnd type="none" w="sm" len="sm"/>
            </a:ln>
          </p:spPr>
        </p:cxnSp>
        <p:cxnSp>
          <p:nvCxnSpPr>
            <p:cNvPr id="343" name="Google Shape;343;p1"/>
            <p:cNvCxnSpPr/>
            <p:nvPr/>
          </p:nvCxnSpPr>
          <p:spPr>
            <a:xfrm>
              <a:off x="2536825" y="3562350"/>
              <a:ext cx="4019550" cy="0"/>
            </a:xfrm>
            <a:prstGeom prst="straightConnector1">
              <a:avLst/>
            </a:prstGeom>
            <a:noFill/>
            <a:ln w="63500" cap="flat" cmpd="sng">
              <a:solidFill>
                <a:srgbClr val="000000"/>
              </a:solidFill>
              <a:prstDash val="solid"/>
              <a:bevel/>
              <a:headEnd type="none" w="sm" len="sm"/>
              <a:tailEnd type="none" w="sm" len="sm"/>
            </a:ln>
          </p:spPr>
        </p:cxnSp>
        <p:sp>
          <p:nvSpPr>
            <p:cNvPr id="344" name="Google Shape;344;p1"/>
            <p:cNvSpPr/>
            <p:nvPr/>
          </p:nvSpPr>
          <p:spPr>
            <a:xfrm>
              <a:off x="3865759" y="967776"/>
              <a:ext cx="372184" cy="2244632"/>
            </a:xfrm>
            <a:prstGeom prst="rect">
              <a:avLst/>
            </a:prstGeom>
            <a:gradFill>
              <a:gsLst>
                <a:gs pos="0">
                  <a:srgbClr val="FFC647"/>
                </a:gs>
                <a:gs pos="50000">
                  <a:srgbClr val="FFC600"/>
                </a:gs>
                <a:gs pos="100000">
                  <a:srgbClr val="E3B400"/>
                </a:gs>
              </a:gsLst>
              <a:lin ang="5400000" scaled="0"/>
            </a:gradFill>
            <a:ln>
              <a:noFill/>
            </a:ln>
            <a:effectLst>
              <a:outerShdw blurRad="76200" sy="23000" kx="-1200000" algn="bl" rotWithShape="0">
                <a:srgbClr val="000000">
                  <a:alpha val="20000"/>
                </a:srgbClr>
              </a:outerShdw>
            </a:effectLst>
          </p:spPr>
          <p:txBody>
            <a:bodyPr spcFirstLastPara="1" wrap="square" lIns="36575" tIns="36575" rIns="36575" bIns="36575"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45" name="Google Shape;345;p1"/>
            <p:cNvSpPr/>
            <p:nvPr/>
          </p:nvSpPr>
          <p:spPr>
            <a:xfrm>
              <a:off x="2898096" y="1572103"/>
              <a:ext cx="372177" cy="1640306"/>
            </a:xfrm>
            <a:prstGeom prst="rect">
              <a:avLst/>
            </a:prstGeom>
            <a:gradFill>
              <a:gsLst>
                <a:gs pos="0">
                  <a:srgbClr val="70A5DA"/>
                </a:gs>
                <a:gs pos="50000">
                  <a:srgbClr val="539BDB"/>
                </a:gs>
                <a:gs pos="100000">
                  <a:srgbClr val="4288C8"/>
                </a:gs>
              </a:gsLst>
              <a:lin ang="5400000" scaled="0"/>
            </a:gradFill>
            <a:ln>
              <a:noFill/>
            </a:ln>
            <a:effectLst>
              <a:outerShdw blurRad="76200" sy="23000" kx="-1200000" algn="bl" rotWithShape="0">
                <a:srgbClr val="000000">
                  <a:alpha val="20000"/>
                </a:srgbClr>
              </a:outerShdw>
            </a:effectLst>
          </p:spPr>
          <p:txBody>
            <a:bodyPr spcFirstLastPara="1" wrap="square" lIns="36575" tIns="36575" rIns="36575" bIns="36575"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346" name="Google Shape;346;p1"/>
            <p:cNvCxnSpPr/>
            <p:nvPr/>
          </p:nvCxnSpPr>
          <p:spPr>
            <a:xfrm>
              <a:off x="3159174" y="1095599"/>
              <a:ext cx="915521" cy="1020853"/>
            </a:xfrm>
            <a:prstGeom prst="straightConnector1">
              <a:avLst/>
            </a:prstGeom>
            <a:noFill/>
            <a:ln w="38100" cap="flat" cmpd="sng">
              <a:solidFill>
                <a:srgbClr val="000000"/>
              </a:solidFill>
              <a:prstDash val="solid"/>
              <a:round/>
              <a:headEnd type="oval" w="med" len="med"/>
              <a:tailEnd type="oval" w="med" len="med"/>
            </a:ln>
            <a:effectLst>
              <a:outerShdw blurRad="50800" dist="38100" algn="l" rotWithShape="0">
                <a:srgbClr val="000000">
                  <a:alpha val="40000"/>
                </a:srgbClr>
              </a:outerShdw>
            </a:effectLst>
          </p:spPr>
        </p:cxnSp>
        <p:cxnSp>
          <p:nvCxnSpPr>
            <p:cNvPr id="347" name="Google Shape;347;p1"/>
            <p:cNvCxnSpPr/>
            <p:nvPr/>
          </p:nvCxnSpPr>
          <p:spPr>
            <a:xfrm rot="10800000" flipH="1">
              <a:off x="4061837" y="1345026"/>
              <a:ext cx="961812" cy="768855"/>
            </a:xfrm>
            <a:prstGeom prst="straightConnector1">
              <a:avLst/>
            </a:prstGeom>
            <a:noFill/>
            <a:ln w="38100" cap="flat" cmpd="sng">
              <a:solidFill>
                <a:srgbClr val="000000"/>
              </a:solidFill>
              <a:prstDash val="solid"/>
              <a:round/>
              <a:headEnd type="none" w="sm" len="sm"/>
              <a:tailEnd type="none" w="sm" len="sm"/>
            </a:ln>
            <a:effectLst>
              <a:outerShdw blurRad="50800" dist="38100" dir="18900000" algn="bl" rotWithShape="0">
                <a:srgbClr val="000000">
                  <a:alpha val="40000"/>
                </a:srgbClr>
              </a:outerShdw>
            </a:effectLst>
          </p:spPr>
        </p:cxnSp>
        <p:sp>
          <p:nvSpPr>
            <p:cNvPr id="348" name="Google Shape;348;p1"/>
            <p:cNvSpPr/>
            <p:nvPr/>
          </p:nvSpPr>
          <p:spPr>
            <a:xfrm>
              <a:off x="5801100" y="795114"/>
              <a:ext cx="372184" cy="2417295"/>
            </a:xfrm>
            <a:prstGeom prst="rect">
              <a:avLst/>
            </a:prstGeom>
            <a:gradFill>
              <a:gsLst>
                <a:gs pos="0">
                  <a:srgbClr val="F08B54"/>
                </a:gs>
                <a:gs pos="50000">
                  <a:srgbClr val="F67A26"/>
                </a:gs>
                <a:gs pos="100000">
                  <a:srgbClr val="E36A18"/>
                </a:gs>
              </a:gsLst>
              <a:lin ang="5400000" scaled="0"/>
            </a:gradFill>
            <a:ln>
              <a:noFill/>
            </a:ln>
            <a:effectLst>
              <a:outerShdw blurRad="76200" sy="23000" kx="-1200000" algn="bl" rotWithShape="0">
                <a:srgbClr val="000000">
                  <a:alpha val="20000"/>
                </a:srgbClr>
              </a:outerShdw>
            </a:effectLst>
          </p:spPr>
          <p:txBody>
            <a:bodyPr spcFirstLastPara="1" wrap="square" lIns="36575" tIns="36575" rIns="36575" bIns="36575"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349" name="Google Shape;349;p1"/>
            <p:cNvCxnSpPr/>
            <p:nvPr/>
          </p:nvCxnSpPr>
          <p:spPr>
            <a:xfrm>
              <a:off x="5041650" y="1329597"/>
              <a:ext cx="920664" cy="380570"/>
            </a:xfrm>
            <a:prstGeom prst="straightConnector1">
              <a:avLst/>
            </a:prstGeom>
            <a:noFill/>
            <a:ln w="38100" cap="flat" cmpd="sng">
              <a:solidFill>
                <a:srgbClr val="000000"/>
              </a:solidFill>
              <a:prstDash val="solid"/>
              <a:round/>
              <a:headEnd type="oval" w="med" len="med"/>
              <a:tailEnd type="oval" w="med" len="med"/>
            </a:ln>
            <a:effectLst>
              <a:outerShdw blurRad="50800" dist="38100" dir="18900000" algn="bl" rotWithShape="0">
                <a:srgbClr val="000000">
                  <a:alpha val="40000"/>
                </a:srgbClr>
              </a:outerShdw>
            </a:effectLst>
          </p:spPr>
        </p:cxnSp>
        <p:sp>
          <p:nvSpPr>
            <p:cNvPr id="350" name="Google Shape;350;p1"/>
            <p:cNvSpPr/>
            <p:nvPr/>
          </p:nvSpPr>
          <p:spPr>
            <a:xfrm>
              <a:off x="4825161" y="1572103"/>
              <a:ext cx="372177" cy="1640306"/>
            </a:xfrm>
            <a:prstGeom prst="rect">
              <a:avLst/>
            </a:prstGeom>
            <a:gradFill>
              <a:gsLst>
                <a:gs pos="0">
                  <a:srgbClr val="AFAFAF"/>
                </a:gs>
                <a:gs pos="50000">
                  <a:schemeClr val="accent3"/>
                </a:gs>
                <a:gs pos="100000">
                  <a:srgbClr val="919191"/>
                </a:gs>
              </a:gsLst>
              <a:lin ang="5400000" scaled="0"/>
            </a:gradFill>
            <a:ln>
              <a:noFill/>
            </a:ln>
            <a:effectLst>
              <a:outerShdw blurRad="76200" sy="23000" kx="-1200000" algn="bl" rotWithShape="0">
                <a:srgbClr val="000000">
                  <a:alpha val="20000"/>
                </a:srgbClr>
              </a:outerShdw>
            </a:effectLst>
          </p:spPr>
          <p:txBody>
            <a:bodyPr spcFirstLastPara="1" wrap="square" lIns="36575" tIns="36575" rIns="36575" bIns="36575"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grpSp>
      <p:sp>
        <p:nvSpPr>
          <p:cNvPr id="351" name="Google Shape;351;p1"/>
          <p:cNvSpPr txBox="1"/>
          <p:nvPr/>
        </p:nvSpPr>
        <p:spPr>
          <a:xfrm>
            <a:off x="2969107" y="6525684"/>
            <a:ext cx="7391400" cy="2769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352" name="Google Shape;352;p1"/>
          <p:cNvSpPr txBox="1"/>
          <p:nvPr/>
        </p:nvSpPr>
        <p:spPr>
          <a:xfrm>
            <a:off x="4143692" y="292099"/>
            <a:ext cx="7773988" cy="47525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1Q 2022 Dade-Broward County Market Report</a:t>
            </a:r>
            <a:endParaRPr sz="1200" b="1" i="0" u="none" strike="noStrike" cap="none">
              <a:solidFill>
                <a:schemeClr val="dk1"/>
              </a:solidFill>
              <a:latin typeface="Times New Roman"/>
              <a:ea typeface="Times New Roman"/>
              <a:cs typeface="Times New Roman"/>
              <a:sym typeface="Times New Roman"/>
            </a:endParaRPr>
          </a:p>
        </p:txBody>
      </p:sp>
      <p:sp>
        <p:nvSpPr>
          <p:cNvPr id="353" name="Google Shape;353;p1"/>
          <p:cNvSpPr txBox="1"/>
          <p:nvPr/>
        </p:nvSpPr>
        <p:spPr>
          <a:xfrm>
            <a:off x="151765" y="1008697"/>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354" name="Google Shape;354;p1"/>
          <p:cNvSpPr txBox="1"/>
          <p:nvPr/>
        </p:nvSpPr>
        <p:spPr>
          <a:xfrm>
            <a:off x="1524000" y="1219200"/>
            <a:ext cx="9144000" cy="19082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B40101"/>
              </a:buClr>
              <a:buSzPts val="3200"/>
              <a:buFont typeface="Arial"/>
              <a:buNone/>
            </a:pPr>
            <a:r>
              <a:rPr lang="en-US" sz="3200" b="0" i="0" u="none" strike="noStrike" cap="none">
                <a:solidFill>
                  <a:srgbClr val="B40101"/>
                </a:solidFill>
                <a:latin typeface="Arial"/>
                <a:ea typeface="Arial"/>
                <a:cs typeface="Arial"/>
                <a:sym typeface="Arial"/>
              </a:rPr>
              <a:t>1Q 2022</a:t>
            </a:r>
            <a:endParaRPr sz="3200" b="0" i="0" u="none" strike="noStrike" cap="none">
              <a:solidFill>
                <a:srgbClr val="B40101"/>
              </a:solidFill>
              <a:latin typeface="Arial"/>
              <a:ea typeface="Arial"/>
              <a:cs typeface="Arial"/>
              <a:sym typeface="Arial"/>
            </a:endParaRPr>
          </a:p>
          <a:p>
            <a:pPr marL="0" marR="0" lvl="0" indent="0" algn="ctr" rtl="0">
              <a:spcBef>
                <a:spcPts val="0"/>
              </a:spcBef>
              <a:spcAft>
                <a:spcPts val="0"/>
              </a:spcAft>
              <a:buNone/>
            </a:pPr>
            <a:r>
              <a:rPr lang="en-US" sz="3600" b="0" i="0" u="none" strike="noStrike" cap="none">
                <a:solidFill>
                  <a:srgbClr val="B40101"/>
                </a:solidFill>
                <a:latin typeface="Arial"/>
                <a:ea typeface="Arial"/>
                <a:cs typeface="Arial"/>
                <a:sym typeface="Arial"/>
              </a:rPr>
              <a:t>Dade-Broward County</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B40101"/>
              </a:buClr>
              <a:buSzPts val="3600"/>
              <a:buFont typeface="Arial"/>
              <a:buNone/>
            </a:pPr>
            <a:r>
              <a:rPr lang="en-US" sz="3600" b="0" i="0" u="none" strike="noStrike" cap="none">
                <a:solidFill>
                  <a:srgbClr val="B40101"/>
                </a:solidFill>
                <a:latin typeface="Arial"/>
                <a:ea typeface="Arial"/>
                <a:cs typeface="Arial"/>
                <a:sym typeface="Arial"/>
              </a:rPr>
              <a:t>Market Report</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B40101"/>
              </a:buClr>
              <a:buSzPts val="1400"/>
              <a:buFont typeface="Arial"/>
              <a:buNone/>
            </a:pPr>
            <a:r>
              <a:rPr lang="en-US" sz="1400" b="0" i="0" u="none" strike="noStrike" cap="none">
                <a:solidFill>
                  <a:srgbClr val="B40101"/>
                </a:solidFill>
                <a:latin typeface="Arial"/>
                <a:ea typeface="Arial"/>
                <a:cs typeface="Arial"/>
                <a:sym typeface="Arial"/>
              </a:rPr>
              <a:t>Single Family Detached Residences / Condo/Townhome Residences</a:t>
            </a:r>
            <a:endParaRPr sz="1800" b="0" i="0" u="none" strike="noStrike" cap="none">
              <a:solidFill>
                <a:schemeClr val="dk1"/>
              </a:solidFill>
              <a:latin typeface="Calibri"/>
              <a:ea typeface="Calibri"/>
              <a:cs typeface="Calibri"/>
              <a:sym typeface="Calibri"/>
            </a:endParaRPr>
          </a:p>
        </p:txBody>
      </p:sp>
      <p:sp>
        <p:nvSpPr>
          <p:cNvPr id="355" name="Google Shape;355;p1"/>
          <p:cNvSpPr txBox="1"/>
          <p:nvPr/>
        </p:nvSpPr>
        <p:spPr>
          <a:xfrm>
            <a:off x="233045" y="1034097"/>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356" name="Google Shape;356;p1"/>
          <p:cNvSpPr txBox="1"/>
          <p:nvPr/>
        </p:nvSpPr>
        <p:spPr>
          <a:xfrm>
            <a:off x="2969088" y="5369100"/>
            <a:ext cx="6372900" cy="646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B40101"/>
              </a:buClr>
              <a:buSzPts val="3000"/>
              <a:buFont typeface="Calibri"/>
              <a:buNone/>
            </a:pPr>
            <a:r>
              <a:rPr lang="en-US" sz="3000" b="0" i="0" u="none" strike="noStrike" cap="none">
                <a:solidFill>
                  <a:srgbClr val="B40101"/>
                </a:solidFill>
                <a:latin typeface="Calibri"/>
                <a:ea typeface="Calibri"/>
                <a:cs typeface="Calibri"/>
                <a:sym typeface="Calibri"/>
              </a:rPr>
              <a:t>Presented by Natascha Tello</a:t>
            </a:r>
            <a:endParaRPr sz="3000" b="0" i="0" u="none" strike="noStrike" cap="none">
              <a:solidFill>
                <a:srgbClr val="B40101"/>
              </a:solidFill>
              <a:latin typeface="Calibri"/>
              <a:ea typeface="Calibri"/>
              <a:cs typeface="Calibri"/>
              <a:sym typeface="Calibri"/>
            </a:endParaRPr>
          </a:p>
        </p:txBody>
      </p:sp>
      <p:sp>
        <p:nvSpPr>
          <p:cNvPr id="357" name="Google Shape;357;p1"/>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9"/>
          <p:cNvSpPr txBox="1">
            <a:spLocks noGrp="1"/>
          </p:cNvSpPr>
          <p:nvPr>
            <p:ph type="body" idx="1"/>
          </p:nvPr>
        </p:nvSpPr>
        <p:spPr>
          <a:xfrm>
            <a:off x="1752600" y="2286000"/>
            <a:ext cx="2133600" cy="40597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supply by price range comparison between March 2022 and March 2021 shows that the overall supply dropped by 1.7 months compared to last year, to a very low 1.3 months of supply</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A overall Seller’s Market now exists in all price ranges</a:t>
            </a:r>
            <a:endParaRPr/>
          </a:p>
          <a:p>
            <a:pPr marL="0" lvl="0" indent="0" algn="l" rtl="0">
              <a:lnSpc>
                <a:spcPct val="90000"/>
              </a:lnSpc>
              <a:spcBef>
                <a:spcPts val="1000"/>
              </a:spcBef>
              <a:spcAft>
                <a:spcPts val="0"/>
              </a:spcAft>
              <a:buClr>
                <a:schemeClr val="dk1"/>
              </a:buClr>
              <a:buSzPts val="1200"/>
              <a:buNone/>
            </a:pPr>
            <a:endParaRPr sz="1200"/>
          </a:p>
        </p:txBody>
      </p:sp>
      <p:sp>
        <p:nvSpPr>
          <p:cNvPr id="475" name="Google Shape;475;p69"/>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476" name="Google Shape;476;p69"/>
          <p:cNvPicPr preferRelativeResize="0">
            <a:picLocks noGrp="1"/>
          </p:cNvPicPr>
          <p:nvPr>
            <p:ph type="body" idx="2"/>
          </p:nvPr>
        </p:nvPicPr>
        <p:blipFill rotWithShape="1">
          <a:blip r:embed="rId3">
            <a:alphaModFix/>
          </a:blip>
          <a:srcRect/>
          <a:stretch/>
        </p:blipFill>
        <p:spPr>
          <a:xfrm>
            <a:off x="3886200" y="1447002"/>
            <a:ext cx="6629400" cy="4594234"/>
          </a:xfrm>
          <a:prstGeom prst="rect">
            <a:avLst/>
          </a:prstGeom>
          <a:noFill/>
          <a:ln>
            <a:noFill/>
          </a:ln>
        </p:spPr>
      </p:pic>
      <p:sp>
        <p:nvSpPr>
          <p:cNvPr id="477" name="Google Shape;477;p69"/>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478" name="Google Shape;478;p69"/>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479" name="Google Shape;479;p69"/>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
          <p:cNvSpPr txBox="1">
            <a:spLocks noGrp="1"/>
          </p:cNvSpPr>
          <p:nvPr>
            <p:ph type="body" idx="1"/>
          </p:nvPr>
        </p:nvSpPr>
        <p:spPr>
          <a:xfrm>
            <a:off x="1752600" y="2286000"/>
            <a:ext cx="22860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Covid-19 pandemic impact began clearly impacting closed sales during April-May 2020 with the low point occurring during May, likely reflecting fewer contracts written beginning in March</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A rebound appeared after 2Q 2020 with pent-up demand surfacing to increase monthly sales substantially even into early 2021</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March 2022 sales will increase after all closings have been entered into the system</a:t>
            </a:r>
            <a:endParaRPr/>
          </a:p>
        </p:txBody>
      </p:sp>
      <p:pic>
        <p:nvPicPr>
          <p:cNvPr id="485" name="Google Shape;485;p7"/>
          <p:cNvPicPr preferRelativeResize="0">
            <a:picLocks noGrp="1"/>
          </p:cNvPicPr>
          <p:nvPr>
            <p:ph type="body" idx="2"/>
          </p:nvPr>
        </p:nvPicPr>
        <p:blipFill rotWithShape="1">
          <a:blip r:embed="rId3">
            <a:alphaModFix/>
          </a:blip>
          <a:srcRect/>
          <a:stretch/>
        </p:blipFill>
        <p:spPr>
          <a:xfrm>
            <a:off x="3886200" y="1630695"/>
            <a:ext cx="6642100" cy="4198272"/>
          </a:xfrm>
          <a:prstGeom prst="rect">
            <a:avLst/>
          </a:prstGeom>
          <a:noFill/>
          <a:ln>
            <a:noFill/>
          </a:ln>
        </p:spPr>
      </p:pic>
      <p:sp>
        <p:nvSpPr>
          <p:cNvPr id="486" name="Google Shape;486;p7"/>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487" name="Google Shape;487;p7"/>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488" name="Google Shape;488;p7"/>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2022 sales were belowthose of the pandemic-impacted period during 1Q 2021</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Sales for 1Q 2022 should increase somewhat when lagged closings are processed into the system</a:t>
            </a:r>
            <a:endParaRPr/>
          </a:p>
        </p:txBody>
      </p:sp>
      <p:sp>
        <p:nvSpPr>
          <p:cNvPr id="494" name="Google Shape;494;p8"/>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495" name="Google Shape;495;p8"/>
          <p:cNvPicPr preferRelativeResize="0">
            <a:picLocks noGrp="1"/>
          </p:cNvPicPr>
          <p:nvPr>
            <p:ph type="body" idx="2"/>
          </p:nvPr>
        </p:nvPicPr>
        <p:blipFill rotWithShape="1">
          <a:blip r:embed="rId3">
            <a:alphaModFix/>
          </a:blip>
          <a:srcRect/>
          <a:stretch/>
        </p:blipFill>
        <p:spPr>
          <a:xfrm>
            <a:off x="3886200" y="1631920"/>
            <a:ext cx="6642100" cy="4195825"/>
          </a:xfrm>
          <a:prstGeom prst="rect">
            <a:avLst/>
          </a:prstGeom>
          <a:noFill/>
          <a:ln>
            <a:noFill/>
          </a:ln>
        </p:spPr>
      </p:pic>
      <p:sp>
        <p:nvSpPr>
          <p:cNvPr id="496" name="Google Shape;496;p8"/>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497" name="Google Shape;497;p8"/>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498" name="Google Shape;498;p8"/>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Sales were rising in the first 3 months of 2021 continuing the bounce created by the 2020 pandemic</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This year, sales January and February sales were much higher than last year and March sales should rise somewhat after lagged closings have been processed into the system</a:t>
            </a:r>
            <a:endParaRPr/>
          </a:p>
        </p:txBody>
      </p:sp>
      <p:sp>
        <p:nvSpPr>
          <p:cNvPr id="504" name="Google Shape;50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505" name="Google Shape;505;p9"/>
          <p:cNvPicPr preferRelativeResize="0">
            <a:picLocks noGrp="1"/>
          </p:cNvPicPr>
          <p:nvPr>
            <p:ph type="body" idx="2"/>
          </p:nvPr>
        </p:nvPicPr>
        <p:blipFill rotWithShape="1">
          <a:blip r:embed="rId3">
            <a:alphaModFix/>
          </a:blip>
          <a:srcRect/>
          <a:stretch/>
        </p:blipFill>
        <p:spPr>
          <a:xfrm>
            <a:off x="3886200" y="1630695"/>
            <a:ext cx="6642100" cy="4198272"/>
          </a:xfrm>
          <a:prstGeom prst="rect">
            <a:avLst/>
          </a:prstGeom>
          <a:noFill/>
          <a:ln>
            <a:noFill/>
          </a:ln>
        </p:spPr>
      </p:pic>
      <p:sp>
        <p:nvSpPr>
          <p:cNvPr id="506" name="Google Shape;506;p9"/>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507" name="Google Shape;507;p9"/>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08" name="Google Shape;508;p9"/>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0"/>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pandemic-related drop in sales is dramatically shown in monthly sales during 2Q 2021, setting up very large percentage increases in several following periods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2022 monthly sales may now be returning to more normal, seasonal levels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March sales will still increase somewhat after lagged closings are processed</a:t>
            </a:r>
            <a:endParaRPr/>
          </a:p>
        </p:txBody>
      </p:sp>
      <p:sp>
        <p:nvSpPr>
          <p:cNvPr id="514" name="Google Shape;514;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515" name="Google Shape;515;p10"/>
          <p:cNvPicPr preferRelativeResize="0">
            <a:picLocks noGrp="1"/>
          </p:cNvPicPr>
          <p:nvPr>
            <p:ph type="body" idx="2"/>
          </p:nvPr>
        </p:nvPicPr>
        <p:blipFill rotWithShape="1">
          <a:blip r:embed="rId3">
            <a:alphaModFix/>
          </a:blip>
          <a:srcRect/>
          <a:stretch/>
        </p:blipFill>
        <p:spPr>
          <a:xfrm>
            <a:off x="3886200" y="1631920"/>
            <a:ext cx="6642100" cy="4195825"/>
          </a:xfrm>
          <a:prstGeom prst="rect">
            <a:avLst/>
          </a:prstGeom>
          <a:noFill/>
          <a:ln>
            <a:noFill/>
          </a:ln>
        </p:spPr>
      </p:pic>
      <p:sp>
        <p:nvSpPr>
          <p:cNvPr id="516" name="Google Shape;516;p10"/>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517" name="Google Shape;517;p10"/>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18" name="Google Shape;518;p10"/>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g128d7c1f40f_0_229"/>
          <p:cNvPicPr preferRelativeResize="0">
            <a:picLocks noGrp="1"/>
          </p:cNvPicPr>
          <p:nvPr>
            <p:ph type="body" idx="1"/>
          </p:nvPr>
        </p:nvPicPr>
        <p:blipFill rotWithShape="1">
          <a:blip r:embed="rId3">
            <a:alphaModFix/>
          </a:blip>
          <a:srcRect/>
          <a:stretch/>
        </p:blipFill>
        <p:spPr>
          <a:xfrm>
            <a:off x="1897064" y="1209406"/>
            <a:ext cx="8542200" cy="4986900"/>
          </a:xfrm>
          <a:prstGeom prst="rect">
            <a:avLst/>
          </a:prstGeom>
          <a:noFill/>
          <a:ln>
            <a:noFill/>
          </a:ln>
        </p:spPr>
      </p:pic>
      <p:sp>
        <p:nvSpPr>
          <p:cNvPr id="524" name="Google Shape;524;g128d7c1f40f_0_229"/>
          <p:cNvSpPr txBox="1"/>
          <p:nvPr/>
        </p:nvSpPr>
        <p:spPr>
          <a:xfrm>
            <a:off x="3480393" y="205574"/>
            <a:ext cx="86541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1Q 2022 Dade County Area Comparison Report</a:t>
            </a:r>
            <a:r>
              <a:rPr lang="en-US" sz="1200" b="1" i="0" u="none" strike="noStrike" cap="none">
                <a:solidFill>
                  <a:schemeClr val="dk1"/>
                </a:solidFill>
                <a:latin typeface="Times New Roman"/>
                <a:ea typeface="Times New Roman"/>
                <a:cs typeface="Times New Roman"/>
                <a:sym typeface="Times New Roman"/>
              </a:rPr>
              <a:t>--</a:t>
            </a:r>
            <a:endParaRPr sz="1200" b="1" i="0" u="none" strike="noStrike" cap="none">
              <a:solidFill>
                <a:schemeClr val="dk1"/>
              </a:solidFill>
              <a:latin typeface="Times New Roman"/>
              <a:ea typeface="Times New Roman"/>
              <a:cs typeface="Times New Roman"/>
              <a:sym typeface="Times New Roman"/>
            </a:endParaRPr>
          </a:p>
        </p:txBody>
      </p:sp>
      <p:sp>
        <p:nvSpPr>
          <p:cNvPr id="525" name="Google Shape;525;g128d7c1f40f_0_229"/>
          <p:cNvSpPr txBox="1"/>
          <p:nvPr/>
        </p:nvSpPr>
        <p:spPr>
          <a:xfrm>
            <a:off x="161925" y="98837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26" name="Google Shape;526;g128d7c1f40f_0_229"/>
          <p:cNvSpPr txBox="1"/>
          <p:nvPr/>
        </p:nvSpPr>
        <p:spPr>
          <a:xfrm>
            <a:off x="2815069" y="6486928"/>
            <a:ext cx="73914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&amp; Broward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g128d7c1f40f_0_452"/>
          <p:cNvPicPr preferRelativeResize="0">
            <a:picLocks noGrp="1"/>
          </p:cNvPicPr>
          <p:nvPr>
            <p:ph type="body" idx="1"/>
          </p:nvPr>
        </p:nvPicPr>
        <p:blipFill rotWithShape="1">
          <a:blip r:embed="rId3">
            <a:alphaModFix/>
          </a:blip>
          <a:srcRect/>
          <a:stretch/>
        </p:blipFill>
        <p:spPr>
          <a:xfrm>
            <a:off x="1897064" y="1209406"/>
            <a:ext cx="8542200" cy="4986900"/>
          </a:xfrm>
          <a:prstGeom prst="rect">
            <a:avLst/>
          </a:prstGeom>
          <a:noFill/>
          <a:ln>
            <a:noFill/>
          </a:ln>
        </p:spPr>
      </p:pic>
      <p:sp>
        <p:nvSpPr>
          <p:cNvPr id="532" name="Google Shape;532;g128d7c1f40f_0_452"/>
          <p:cNvSpPr txBox="1"/>
          <p:nvPr/>
        </p:nvSpPr>
        <p:spPr>
          <a:xfrm>
            <a:off x="3480393" y="205574"/>
            <a:ext cx="86541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1Q 2022 Dade County Area Comparison Report</a:t>
            </a:r>
            <a:r>
              <a:rPr lang="en-US" sz="1200" b="1" i="0" u="none" strike="noStrike" cap="none">
                <a:solidFill>
                  <a:schemeClr val="dk1"/>
                </a:solidFill>
                <a:latin typeface="Times New Roman"/>
                <a:ea typeface="Times New Roman"/>
                <a:cs typeface="Times New Roman"/>
                <a:sym typeface="Times New Roman"/>
              </a:rPr>
              <a:t>--</a:t>
            </a:r>
            <a:endParaRPr sz="1200" b="1" i="0" u="none" strike="noStrike" cap="none">
              <a:solidFill>
                <a:schemeClr val="dk1"/>
              </a:solidFill>
              <a:latin typeface="Times New Roman"/>
              <a:ea typeface="Times New Roman"/>
              <a:cs typeface="Times New Roman"/>
              <a:sym typeface="Times New Roman"/>
            </a:endParaRPr>
          </a:p>
        </p:txBody>
      </p:sp>
      <p:sp>
        <p:nvSpPr>
          <p:cNvPr id="533" name="Google Shape;533;g128d7c1f40f_0_452"/>
          <p:cNvSpPr txBox="1"/>
          <p:nvPr/>
        </p:nvSpPr>
        <p:spPr>
          <a:xfrm>
            <a:off x="161925" y="98837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34" name="Google Shape;534;g128d7c1f40f_0_452"/>
          <p:cNvSpPr txBox="1"/>
          <p:nvPr/>
        </p:nvSpPr>
        <p:spPr>
          <a:xfrm>
            <a:off x="1864569" y="6490647"/>
            <a:ext cx="8860200" cy="6465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&amp; 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g128d7c1f40f_0_6"/>
          <p:cNvPicPr preferRelativeResize="0">
            <a:picLocks noGrp="1"/>
          </p:cNvPicPr>
          <p:nvPr>
            <p:ph type="body" idx="1"/>
          </p:nvPr>
        </p:nvPicPr>
        <p:blipFill rotWithShape="1">
          <a:blip r:embed="rId3">
            <a:alphaModFix/>
          </a:blip>
          <a:srcRect/>
          <a:stretch/>
        </p:blipFill>
        <p:spPr>
          <a:xfrm>
            <a:off x="1897064" y="1357791"/>
            <a:ext cx="8542200" cy="4690200"/>
          </a:xfrm>
          <a:prstGeom prst="rect">
            <a:avLst/>
          </a:prstGeom>
          <a:noFill/>
          <a:ln>
            <a:noFill/>
          </a:ln>
        </p:spPr>
      </p:pic>
      <p:sp>
        <p:nvSpPr>
          <p:cNvPr id="540" name="Google Shape;540;g128d7c1f40f_0_6"/>
          <p:cNvSpPr txBox="1"/>
          <p:nvPr/>
        </p:nvSpPr>
        <p:spPr>
          <a:xfrm>
            <a:off x="3480393" y="205574"/>
            <a:ext cx="86541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1Q 2022 Dade County Area Comparison Report</a:t>
            </a:r>
            <a:r>
              <a:rPr lang="en-US" sz="1200" b="1" i="0" u="none" strike="noStrike" cap="none">
                <a:solidFill>
                  <a:schemeClr val="dk1"/>
                </a:solidFill>
                <a:latin typeface="Times New Roman"/>
                <a:ea typeface="Times New Roman"/>
                <a:cs typeface="Times New Roman"/>
                <a:sym typeface="Times New Roman"/>
              </a:rPr>
              <a:t>--</a:t>
            </a:r>
            <a:endParaRPr sz="1200" b="1" i="0" u="none" strike="noStrike" cap="none">
              <a:solidFill>
                <a:schemeClr val="dk1"/>
              </a:solidFill>
              <a:latin typeface="Times New Roman"/>
              <a:ea typeface="Times New Roman"/>
              <a:cs typeface="Times New Roman"/>
              <a:sym typeface="Times New Roman"/>
            </a:endParaRPr>
          </a:p>
        </p:txBody>
      </p:sp>
      <p:sp>
        <p:nvSpPr>
          <p:cNvPr id="541" name="Google Shape;541;g128d7c1f40f_0_6"/>
          <p:cNvSpPr txBox="1"/>
          <p:nvPr/>
        </p:nvSpPr>
        <p:spPr>
          <a:xfrm>
            <a:off x="161925" y="98837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42" name="Google Shape;542;g128d7c1f40f_0_6"/>
          <p:cNvSpPr txBox="1"/>
          <p:nvPr/>
        </p:nvSpPr>
        <p:spPr>
          <a:xfrm>
            <a:off x="2815069" y="6486928"/>
            <a:ext cx="73914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g128d7c1f40f_0_664"/>
          <p:cNvPicPr preferRelativeResize="0">
            <a:picLocks noGrp="1"/>
          </p:cNvPicPr>
          <p:nvPr>
            <p:ph type="body" idx="1"/>
          </p:nvPr>
        </p:nvPicPr>
        <p:blipFill rotWithShape="1">
          <a:blip r:embed="rId3">
            <a:alphaModFix/>
          </a:blip>
          <a:srcRect/>
          <a:stretch/>
        </p:blipFill>
        <p:spPr>
          <a:xfrm>
            <a:off x="1897064" y="1357791"/>
            <a:ext cx="8542200" cy="4690200"/>
          </a:xfrm>
          <a:prstGeom prst="rect">
            <a:avLst/>
          </a:prstGeom>
          <a:noFill/>
          <a:ln>
            <a:noFill/>
          </a:ln>
        </p:spPr>
      </p:pic>
      <p:sp>
        <p:nvSpPr>
          <p:cNvPr id="548" name="Google Shape;548;g128d7c1f40f_0_664"/>
          <p:cNvSpPr txBox="1"/>
          <p:nvPr/>
        </p:nvSpPr>
        <p:spPr>
          <a:xfrm>
            <a:off x="3480393" y="196948"/>
            <a:ext cx="86541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1Q 2022 Dade County Area Comparison Report</a:t>
            </a:r>
            <a:r>
              <a:rPr lang="en-US" sz="1200" b="1" i="0" u="none" strike="noStrike" cap="none">
                <a:solidFill>
                  <a:schemeClr val="dk1"/>
                </a:solidFill>
                <a:latin typeface="Times New Roman"/>
                <a:ea typeface="Times New Roman"/>
                <a:cs typeface="Times New Roman"/>
                <a:sym typeface="Times New Roman"/>
              </a:rPr>
              <a:t>--</a:t>
            </a:r>
            <a:endParaRPr sz="1200" b="1" i="0" u="none" strike="noStrike" cap="none">
              <a:solidFill>
                <a:schemeClr val="dk1"/>
              </a:solidFill>
              <a:latin typeface="Times New Roman"/>
              <a:ea typeface="Times New Roman"/>
              <a:cs typeface="Times New Roman"/>
              <a:sym typeface="Times New Roman"/>
            </a:endParaRPr>
          </a:p>
        </p:txBody>
      </p:sp>
      <p:sp>
        <p:nvSpPr>
          <p:cNvPr id="549" name="Google Shape;549;g128d7c1f40f_0_664"/>
          <p:cNvSpPr txBox="1"/>
          <p:nvPr/>
        </p:nvSpPr>
        <p:spPr>
          <a:xfrm>
            <a:off x="161925" y="98837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50" name="Google Shape;550;g128d7c1f40f_0_664"/>
          <p:cNvSpPr txBox="1"/>
          <p:nvPr/>
        </p:nvSpPr>
        <p:spPr>
          <a:xfrm>
            <a:off x="1864569" y="6490647"/>
            <a:ext cx="8860200" cy="6465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55"/>
        <p:cNvGrpSpPr/>
        <p:nvPr/>
      </p:nvGrpSpPr>
      <p:grpSpPr>
        <a:xfrm>
          <a:off x="0" y="0"/>
          <a:ext cx="0" cy="0"/>
          <a:chOff x="0" y="0"/>
          <a:chExt cx="0" cy="0"/>
        </a:xfrm>
      </p:grpSpPr>
      <p:sp>
        <p:nvSpPr>
          <p:cNvPr id="556" name="Google Shape;556;p15"/>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1Q 2022 median DOM segmented by price range shows that even though the overall median fell by -16.2% there were even more significant changes in some price ranges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The median of DOM increased in only 1 of these 8 price ranges</a:t>
            </a:r>
            <a:endParaRPr/>
          </a:p>
        </p:txBody>
      </p:sp>
      <p:sp>
        <p:nvSpPr>
          <p:cNvPr id="557" name="Google Shape;557;p15"/>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558" name="Google Shape;558;p15"/>
          <p:cNvPicPr preferRelativeResize="0">
            <a:picLocks noGrp="1"/>
          </p:cNvPicPr>
          <p:nvPr>
            <p:ph type="body" idx="2"/>
          </p:nvPr>
        </p:nvPicPr>
        <p:blipFill rotWithShape="1">
          <a:blip r:embed="rId3">
            <a:alphaModFix/>
          </a:blip>
          <a:srcRect/>
          <a:stretch/>
        </p:blipFill>
        <p:spPr>
          <a:xfrm>
            <a:off x="3962400" y="1714227"/>
            <a:ext cx="6553200" cy="4077247"/>
          </a:xfrm>
          <a:prstGeom prst="rect">
            <a:avLst/>
          </a:prstGeom>
          <a:noFill/>
          <a:ln>
            <a:noFill/>
          </a:ln>
        </p:spPr>
      </p:pic>
      <p:sp>
        <p:nvSpPr>
          <p:cNvPr id="559" name="Google Shape;559;p15"/>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560" name="Google Shape;560;p15"/>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61" name="Google Shape;561;p15"/>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
          <p:cNvSpPr txBox="1"/>
          <p:nvPr/>
        </p:nvSpPr>
        <p:spPr>
          <a:xfrm>
            <a:off x="2209800" y="2126426"/>
            <a:ext cx="7696200" cy="3893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Understanding three views of the current market allows </a:t>
            </a:r>
            <a:r>
              <a:rPr lang="en-US" sz="1800" b="1" i="1" u="none" strike="noStrike" cap="none">
                <a:solidFill>
                  <a:srgbClr val="A40000"/>
                </a:solidFill>
                <a:latin typeface="Arial"/>
                <a:ea typeface="Arial"/>
                <a:cs typeface="Arial"/>
                <a:sym typeface="Arial"/>
              </a:rPr>
              <a:t>Buyers</a:t>
            </a:r>
            <a:r>
              <a:rPr lang="en-US" sz="1800" b="1" i="0" u="none" strike="noStrike" cap="none">
                <a:solidFill>
                  <a:schemeClr val="dk1"/>
                </a:solidFill>
                <a:latin typeface="Arial"/>
                <a:ea typeface="Arial"/>
                <a:cs typeface="Arial"/>
                <a:sym typeface="Arial"/>
              </a:rPr>
              <a:t> to maximize their ability to evaluate properties, receiving the highest value in their home search and </a:t>
            </a:r>
            <a:r>
              <a:rPr lang="en-US" sz="1800" b="1" i="1" u="none" strike="noStrike" cap="none">
                <a:solidFill>
                  <a:srgbClr val="A40000"/>
                </a:solidFill>
                <a:latin typeface="Arial"/>
                <a:ea typeface="Arial"/>
                <a:cs typeface="Arial"/>
                <a:sym typeface="Arial"/>
              </a:rPr>
              <a:t>Sellers</a:t>
            </a:r>
            <a:r>
              <a:rPr lang="en-US" sz="1800" b="1" i="0" u="none" strike="noStrike" cap="none">
                <a:solidFill>
                  <a:schemeClr val="dk1"/>
                </a:solidFill>
                <a:latin typeface="Arial"/>
                <a:ea typeface="Arial"/>
                <a:cs typeface="Arial"/>
                <a:sym typeface="Arial"/>
              </a:rPr>
              <a:t> to position their property to maximize money in their pocket while minimizing time on market: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b="1" i="0" u="none" strike="noStrike" cap="none">
              <a:solidFill>
                <a:schemeClr val="dk1"/>
              </a:solidFill>
              <a:latin typeface="Arial"/>
              <a:ea typeface="Arial"/>
              <a:cs typeface="Arial"/>
              <a:sym typeface="Arial"/>
            </a:endParaRPr>
          </a:p>
          <a:p>
            <a:pPr marL="0" marR="0" lvl="0" indent="-152400" algn="l" rtl="0">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  Macro View: National Market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			</a:t>
            </a:r>
            <a:r>
              <a:rPr lang="en-US" sz="2000" b="1" i="0" u="none" strike="noStrike" cap="none">
                <a:solidFill>
                  <a:srgbClr val="A40000"/>
                </a:solidFill>
                <a:latin typeface="Arial"/>
                <a:ea typeface="Arial"/>
                <a:cs typeface="Arial"/>
                <a:sym typeface="Arial"/>
              </a:rPr>
              <a:t>National Media Coverage</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700"/>
              <a:buFont typeface="Calibri"/>
              <a:buNone/>
            </a:pPr>
            <a:endParaRPr sz="700" b="1" i="0" u="none" strike="noStrike" cap="none">
              <a:solidFill>
                <a:schemeClr val="dk1"/>
              </a:solidFill>
              <a:latin typeface="Arial"/>
              <a:ea typeface="Arial"/>
              <a:cs typeface="Arial"/>
              <a:sym typeface="Arial"/>
            </a:endParaRPr>
          </a:p>
          <a:p>
            <a:pPr marL="0" marR="0" lvl="0" indent="-1270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   </a:t>
            </a:r>
            <a:r>
              <a:rPr lang="en-US" sz="2400" b="1" i="0" u="none" strike="noStrike" cap="none">
                <a:solidFill>
                  <a:schemeClr val="dk1"/>
                </a:solidFill>
                <a:latin typeface="Arial"/>
                <a:ea typeface="Arial"/>
                <a:cs typeface="Arial"/>
                <a:sym typeface="Arial"/>
              </a:rPr>
              <a:t>Metro View:  Broward County Markets</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			</a:t>
            </a:r>
            <a:r>
              <a:rPr lang="en-US" sz="2000" b="1" i="0" u="none" strike="noStrike" cap="none">
                <a:solidFill>
                  <a:srgbClr val="A40000"/>
                </a:solidFill>
                <a:latin typeface="Arial"/>
                <a:ea typeface="Arial"/>
                <a:cs typeface="Arial"/>
                <a:sym typeface="Arial"/>
              </a:rPr>
              <a:t>Quarterly SEFMLS Market Report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700"/>
              <a:buFont typeface="Calibri"/>
              <a:buNone/>
            </a:pPr>
            <a:endParaRPr sz="700" b="1" i="0" u="none" strike="noStrike" cap="none">
              <a:solidFill>
                <a:schemeClr val="dk1"/>
              </a:solidFill>
              <a:latin typeface="Arial"/>
              <a:ea typeface="Arial"/>
              <a:cs typeface="Arial"/>
              <a:sym typeface="Arial"/>
            </a:endParaRPr>
          </a:p>
          <a:p>
            <a:pPr marL="0" marR="0" lvl="0" indent="-127000" algn="l" rtl="0">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   </a:t>
            </a:r>
            <a:r>
              <a:rPr lang="en-US" sz="2400" b="1" i="0" u="none" strike="noStrike" cap="none">
                <a:solidFill>
                  <a:schemeClr val="dk1"/>
                </a:solidFill>
                <a:latin typeface="Arial"/>
                <a:ea typeface="Arial"/>
                <a:cs typeface="Arial"/>
                <a:sym typeface="Arial"/>
              </a:rPr>
              <a:t>Micro View:  Your Community</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			</a:t>
            </a:r>
            <a:r>
              <a:rPr lang="en-US" sz="2000" b="1" i="0" u="none" strike="noStrike" cap="none">
                <a:solidFill>
                  <a:srgbClr val="A40000"/>
                </a:solidFill>
                <a:latin typeface="Arial"/>
                <a:ea typeface="Arial"/>
                <a:cs typeface="Arial"/>
                <a:sym typeface="Arial"/>
              </a:rPr>
              <a:t>Comparative Market Analysis</a:t>
            </a:r>
            <a:endParaRPr sz="1800" b="0" i="0" u="none" strike="noStrike" cap="none">
              <a:solidFill>
                <a:schemeClr val="dk1"/>
              </a:solidFill>
              <a:latin typeface="Calibri"/>
              <a:ea typeface="Calibri"/>
              <a:cs typeface="Calibri"/>
              <a:sym typeface="Calibri"/>
            </a:endParaRPr>
          </a:p>
        </p:txBody>
      </p:sp>
      <p:sp>
        <p:nvSpPr>
          <p:cNvPr id="364" name="Google Shape;364;p2"/>
          <p:cNvSpPr txBox="1"/>
          <p:nvPr/>
        </p:nvSpPr>
        <p:spPr>
          <a:xfrm>
            <a:off x="2209800" y="1182470"/>
            <a:ext cx="7696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Current Market Overview</a:t>
            </a:r>
            <a:endParaRPr sz="1800" b="0" i="0" u="none" strike="noStrike" cap="none">
              <a:solidFill>
                <a:schemeClr val="dk1"/>
              </a:solidFill>
              <a:latin typeface="Calibri"/>
              <a:ea typeface="Calibri"/>
              <a:cs typeface="Calibri"/>
              <a:sym typeface="Calibri"/>
            </a:endParaRPr>
          </a:p>
        </p:txBody>
      </p:sp>
      <p:sp>
        <p:nvSpPr>
          <p:cNvPr id="365" name="Google Shape;365;p2"/>
          <p:cNvSpPr txBox="1">
            <a:spLocks noGrp="1"/>
          </p:cNvSpPr>
          <p:nvPr>
            <p:ph type="sldNum" idx="12"/>
          </p:nvPr>
        </p:nvSpPr>
        <p:spPr>
          <a:xfrm>
            <a:off x="9144000" y="6569076"/>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a:t>
            </a:fld>
            <a:endParaRPr/>
          </a:p>
        </p:txBody>
      </p:sp>
      <p:sp>
        <p:nvSpPr>
          <p:cNvPr id="366" name="Google Shape;366;p2"/>
          <p:cNvSpPr txBox="1"/>
          <p:nvPr/>
        </p:nvSpPr>
        <p:spPr>
          <a:xfrm>
            <a:off x="2947232" y="6469284"/>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367" name="Google Shape;367;p2"/>
          <p:cNvSpPr txBox="1"/>
          <p:nvPr/>
        </p:nvSpPr>
        <p:spPr>
          <a:xfrm>
            <a:off x="151765" y="1008697"/>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368" name="Google Shape;368;p2"/>
          <p:cNvSpPr txBox="1"/>
          <p:nvPr/>
        </p:nvSpPr>
        <p:spPr>
          <a:xfrm>
            <a:off x="4143692" y="292099"/>
            <a:ext cx="7773988" cy="47525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1Q 2022 Dade-Broward County Market Report</a:t>
            </a:r>
            <a:endParaRPr sz="1200" b="1" i="0" u="none" strike="noStrike" cap="none">
              <a:solidFill>
                <a:schemeClr val="dk1"/>
              </a:solidFill>
              <a:latin typeface="Times New Roman"/>
              <a:ea typeface="Times New Roman"/>
              <a:cs typeface="Times New Roman"/>
              <a:sym typeface="Times New Roman"/>
            </a:endParaRPr>
          </a:p>
        </p:txBody>
      </p:sp>
      <p:sp>
        <p:nvSpPr>
          <p:cNvPr id="369" name="Google Shape;369;p2"/>
          <p:cNvSpPr txBox="1"/>
          <p:nvPr/>
        </p:nvSpPr>
        <p:spPr>
          <a:xfrm>
            <a:off x="2947232" y="6469284"/>
            <a:ext cx="7391400"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rgbClr val="FFFFFF"/>
                </a:solidFill>
                <a:latin typeface="Arial"/>
                <a:ea typeface="Arial"/>
                <a:cs typeface="Arial"/>
                <a:sym typeface="Arial"/>
              </a:rPr>
              <a:t>Dade-Broward County Single Family Detached Residences/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370" name="Google Shape;370;p2"/>
          <p:cNvSpPr txBox="1"/>
          <p:nvPr/>
        </p:nvSpPr>
        <p:spPr>
          <a:xfrm>
            <a:off x="233045" y="1034097"/>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371" name="Google Shape;371;p2"/>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565"/>
        <p:cNvGrpSpPr/>
        <p:nvPr/>
      </p:nvGrpSpPr>
      <p:grpSpPr>
        <a:xfrm>
          <a:off x="0" y="0"/>
          <a:ext cx="0" cy="0"/>
          <a:chOff x="0" y="0"/>
          <a:chExt cx="0" cy="0"/>
        </a:xfrm>
      </p:grpSpPr>
      <p:sp>
        <p:nvSpPr>
          <p:cNvPr id="566" name="Google Shape;566;p16"/>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1Q 2022 median DOM segmented by price range shows that there was a decrease of -45.6% (-26 days) overall with more substantial changes in some price ranges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All of these price ranges had lower median DOM than last year</a:t>
            </a:r>
            <a:endParaRPr/>
          </a:p>
        </p:txBody>
      </p:sp>
      <p:sp>
        <p:nvSpPr>
          <p:cNvPr id="567" name="Google Shape;5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568" name="Google Shape;568;p16"/>
          <p:cNvPicPr preferRelativeResize="0">
            <a:picLocks noGrp="1"/>
          </p:cNvPicPr>
          <p:nvPr>
            <p:ph type="body" idx="2"/>
          </p:nvPr>
        </p:nvPicPr>
        <p:blipFill rotWithShape="1">
          <a:blip r:embed="rId3">
            <a:alphaModFix/>
          </a:blip>
          <a:srcRect/>
          <a:stretch/>
        </p:blipFill>
        <p:spPr>
          <a:xfrm>
            <a:off x="3962400" y="1714227"/>
            <a:ext cx="6553200" cy="4077247"/>
          </a:xfrm>
          <a:prstGeom prst="rect">
            <a:avLst/>
          </a:prstGeom>
          <a:noFill/>
          <a:ln>
            <a:noFill/>
          </a:ln>
        </p:spPr>
      </p:pic>
      <p:sp>
        <p:nvSpPr>
          <p:cNvPr id="569" name="Google Shape;569;p16"/>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570" name="Google Shape;570;p16"/>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71" name="Google Shape;571;p16"/>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575"/>
        <p:cNvGrpSpPr/>
        <p:nvPr/>
      </p:nvGrpSpPr>
      <p:grpSpPr>
        <a:xfrm>
          <a:off x="0" y="0"/>
          <a:ext cx="0" cy="0"/>
          <a:chOff x="0" y="0"/>
          <a:chExt cx="0" cy="0"/>
        </a:xfrm>
      </p:grpSpPr>
      <p:sp>
        <p:nvSpPr>
          <p:cNvPr id="576" name="Google Shape;576;p17"/>
          <p:cNvSpPr txBox="1">
            <a:spLocks noGrp="1"/>
          </p:cNvSpPr>
          <p:nvPr>
            <p:ph type="body" idx="1"/>
          </p:nvPr>
        </p:nvSpPr>
        <p:spPr>
          <a:xfrm>
            <a:off x="1752600" y="2438400"/>
            <a:ext cx="2209800" cy="39244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Segmenting 1Q 2022 median DOM by price range shows that the overall median decreased by -32.2% while each price range had lower medians of days on market compared to last year</a:t>
            </a:r>
            <a:endParaRPr/>
          </a:p>
          <a:p>
            <a:pPr marL="0" lvl="0" indent="0" algn="l" rtl="0">
              <a:lnSpc>
                <a:spcPct val="90000"/>
              </a:lnSpc>
              <a:spcBef>
                <a:spcPts val="1000"/>
              </a:spcBef>
              <a:spcAft>
                <a:spcPts val="0"/>
              </a:spcAft>
              <a:buClr>
                <a:schemeClr val="dk1"/>
              </a:buClr>
              <a:buSzPts val="1200"/>
              <a:buNone/>
            </a:pPr>
            <a:endParaRPr sz="1200"/>
          </a:p>
        </p:txBody>
      </p:sp>
      <p:sp>
        <p:nvSpPr>
          <p:cNvPr id="577" name="Google Shape;577;p17"/>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578" name="Google Shape;578;p17"/>
          <p:cNvPicPr preferRelativeResize="0">
            <a:picLocks noGrp="1"/>
          </p:cNvPicPr>
          <p:nvPr>
            <p:ph type="body" idx="2"/>
          </p:nvPr>
        </p:nvPicPr>
        <p:blipFill rotWithShape="1">
          <a:blip r:embed="rId3">
            <a:alphaModFix/>
          </a:blip>
          <a:srcRect/>
          <a:stretch/>
        </p:blipFill>
        <p:spPr>
          <a:xfrm>
            <a:off x="3962400" y="1723948"/>
            <a:ext cx="6553200" cy="4057805"/>
          </a:xfrm>
          <a:prstGeom prst="rect">
            <a:avLst/>
          </a:prstGeom>
          <a:noFill/>
          <a:ln>
            <a:noFill/>
          </a:ln>
        </p:spPr>
      </p:pic>
      <p:sp>
        <p:nvSpPr>
          <p:cNvPr id="579" name="Google Shape;579;p17"/>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580" name="Google Shape;580;p17"/>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81" name="Google Shape;581;p17"/>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85"/>
        <p:cNvGrpSpPr/>
        <p:nvPr/>
      </p:nvGrpSpPr>
      <p:grpSpPr>
        <a:xfrm>
          <a:off x="0" y="0"/>
          <a:ext cx="0" cy="0"/>
          <a:chOff x="0" y="0"/>
          <a:chExt cx="0" cy="0"/>
        </a:xfrm>
      </p:grpSpPr>
      <p:sp>
        <p:nvSpPr>
          <p:cNvPr id="586" name="Google Shape;586;p18"/>
          <p:cNvSpPr txBox="1">
            <a:spLocks noGrp="1"/>
          </p:cNvSpPr>
          <p:nvPr>
            <p:ph type="body" idx="1"/>
          </p:nvPr>
        </p:nvSpPr>
        <p:spPr>
          <a:xfrm>
            <a:off x="1752600" y="2438400"/>
            <a:ext cx="2057400" cy="39244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Segmenting the median DOM by price range shows that while the overall median was -49.4% lower, larger changes occurred in some price ranges during 1Q 2022</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The Median of DOM was lower than last year in 7 of these 8 price ranges 1Q 2022</a:t>
            </a:r>
            <a:endParaRPr/>
          </a:p>
        </p:txBody>
      </p:sp>
      <p:sp>
        <p:nvSpPr>
          <p:cNvPr id="587" name="Google Shape;587;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588" name="Google Shape;588;p18"/>
          <p:cNvPicPr preferRelativeResize="0">
            <a:picLocks noGrp="1"/>
          </p:cNvPicPr>
          <p:nvPr>
            <p:ph type="body" idx="2"/>
          </p:nvPr>
        </p:nvPicPr>
        <p:blipFill rotWithShape="1">
          <a:blip r:embed="rId3">
            <a:alphaModFix/>
          </a:blip>
          <a:srcRect/>
          <a:stretch/>
        </p:blipFill>
        <p:spPr>
          <a:xfrm>
            <a:off x="3962400" y="1700771"/>
            <a:ext cx="6553200" cy="4104159"/>
          </a:xfrm>
          <a:prstGeom prst="rect">
            <a:avLst/>
          </a:prstGeom>
          <a:noFill/>
          <a:ln>
            <a:noFill/>
          </a:ln>
        </p:spPr>
      </p:pic>
      <p:sp>
        <p:nvSpPr>
          <p:cNvPr id="589" name="Google Shape;589;p18"/>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590" name="Google Shape;590;p18"/>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591" name="Google Shape;591;p18"/>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3"/>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Failed listings (Expired, cancelled, withdrawn, terminated) are shown here as a percentage of total “finalized” (Expired + Cancelled + Withdrawn + Terminated + Closed) listings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1Q 2022 Failed Listings were slightly lower by -.4 percentage points compared to the same period last year, at 29.6% of finalized listings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Listings usually fail to sell due to overpricing</a:t>
            </a:r>
            <a:endParaRPr/>
          </a:p>
          <a:p>
            <a:pPr marL="0" lvl="0" indent="0" algn="l" rtl="0">
              <a:lnSpc>
                <a:spcPct val="80000"/>
              </a:lnSpc>
              <a:spcBef>
                <a:spcPts val="1000"/>
              </a:spcBef>
              <a:spcAft>
                <a:spcPts val="0"/>
              </a:spcAft>
              <a:buClr>
                <a:schemeClr val="dk1"/>
              </a:buClr>
              <a:buSzPts val="1200"/>
              <a:buNone/>
            </a:pPr>
            <a:endParaRPr sz="1200"/>
          </a:p>
        </p:txBody>
      </p:sp>
      <p:sp>
        <p:nvSpPr>
          <p:cNvPr id="597" name="Google Shape;597;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598" name="Google Shape;598;p23"/>
          <p:cNvPicPr preferRelativeResize="0">
            <a:picLocks noGrp="1"/>
          </p:cNvPicPr>
          <p:nvPr>
            <p:ph type="body" idx="2"/>
          </p:nvPr>
        </p:nvPicPr>
        <p:blipFill rotWithShape="1">
          <a:blip r:embed="rId3">
            <a:alphaModFix/>
          </a:blip>
          <a:srcRect/>
          <a:stretch/>
        </p:blipFill>
        <p:spPr>
          <a:xfrm>
            <a:off x="3886200" y="1824677"/>
            <a:ext cx="6642100" cy="3810311"/>
          </a:xfrm>
          <a:prstGeom prst="rect">
            <a:avLst/>
          </a:prstGeom>
          <a:noFill/>
          <a:ln>
            <a:noFill/>
          </a:ln>
        </p:spPr>
      </p:pic>
      <p:sp>
        <p:nvSpPr>
          <p:cNvPr id="599" name="Google Shape;599;p23"/>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600" name="Google Shape;600;p23"/>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01" name="Google Shape;601;p23"/>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24"/>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Failed listings (Expired, cancelled, withdrawn, terminated) are shown here as a percentage of total “finalized” (Expired + Cancelled + Withdrawn + Terminated + Closed) listings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Failed listings as a percent of total finalized listings tend to decline in the first 2 quarterly periods each year, seasonally</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1Q 2022 Failed Listings were -1.2 percentage points lower than in the same period last year at 20.9%, remaining at more than 1 of every 5 finalized listings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Listings usually fail to sell due to overpricing</a:t>
            </a:r>
            <a:endParaRPr/>
          </a:p>
          <a:p>
            <a:pPr marL="0" lvl="0" indent="0" algn="l" rtl="0">
              <a:lnSpc>
                <a:spcPct val="80000"/>
              </a:lnSpc>
              <a:spcBef>
                <a:spcPts val="1000"/>
              </a:spcBef>
              <a:spcAft>
                <a:spcPts val="0"/>
              </a:spcAft>
              <a:buClr>
                <a:schemeClr val="dk1"/>
              </a:buClr>
              <a:buSzPts val="1200"/>
              <a:buNone/>
            </a:pPr>
            <a:endParaRPr sz="1200"/>
          </a:p>
        </p:txBody>
      </p:sp>
      <p:sp>
        <p:nvSpPr>
          <p:cNvPr id="608" name="Google Shape;608;p24"/>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609" name="Google Shape;609;p24"/>
          <p:cNvPicPr preferRelativeResize="0">
            <a:picLocks noGrp="1"/>
          </p:cNvPicPr>
          <p:nvPr>
            <p:ph type="body" idx="2"/>
          </p:nvPr>
        </p:nvPicPr>
        <p:blipFill rotWithShape="1">
          <a:blip r:embed="rId3">
            <a:alphaModFix/>
          </a:blip>
          <a:srcRect/>
          <a:stretch/>
        </p:blipFill>
        <p:spPr>
          <a:xfrm>
            <a:off x="3886200" y="1824677"/>
            <a:ext cx="6642100" cy="3810311"/>
          </a:xfrm>
          <a:prstGeom prst="rect">
            <a:avLst/>
          </a:prstGeom>
          <a:noFill/>
          <a:ln>
            <a:noFill/>
          </a:ln>
        </p:spPr>
      </p:pic>
      <p:sp>
        <p:nvSpPr>
          <p:cNvPr id="610" name="Google Shape;610;p24"/>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611" name="Google Shape;611;p24"/>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12" name="Google Shape;612;p24"/>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5"/>
          <p:cNvSpPr txBox="1">
            <a:spLocks noGrp="1"/>
          </p:cNvSpPr>
          <p:nvPr>
            <p:ph type="body" idx="1"/>
          </p:nvPr>
        </p:nvSpPr>
        <p:spPr>
          <a:xfrm>
            <a:off x="1752600" y="1752601"/>
            <a:ext cx="2133600" cy="45636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opposite of a Closed listing is a Failed listing, one that was rejected by the market, normally due to overpricing</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Failed listings (Expired, cancelled, withdrawn, terminated) are shown here as a percentage of total “finalized” listings (Expired + cancelled + withdrawn + terminated + Closed)</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Following a higher rate of failed listings in 1Q 2021, 1Q 2022 was lower but remained high at 31.8% of finalized listings which was -12.5 percentage points lower than in the same period last year</a:t>
            </a:r>
            <a:endParaRPr/>
          </a:p>
        </p:txBody>
      </p:sp>
      <p:sp>
        <p:nvSpPr>
          <p:cNvPr id="618" name="Google Shape;618;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619" name="Google Shape;619;p25"/>
          <p:cNvPicPr preferRelativeResize="0">
            <a:picLocks noGrp="1"/>
          </p:cNvPicPr>
          <p:nvPr>
            <p:ph type="body" idx="2"/>
          </p:nvPr>
        </p:nvPicPr>
        <p:blipFill rotWithShape="1">
          <a:blip r:embed="rId3">
            <a:alphaModFix/>
          </a:blip>
          <a:srcRect/>
          <a:stretch/>
        </p:blipFill>
        <p:spPr>
          <a:xfrm>
            <a:off x="3886200" y="1663483"/>
            <a:ext cx="6642100" cy="4132696"/>
          </a:xfrm>
          <a:prstGeom prst="rect">
            <a:avLst/>
          </a:prstGeom>
          <a:noFill/>
          <a:ln>
            <a:noFill/>
          </a:ln>
        </p:spPr>
      </p:pic>
      <p:sp>
        <p:nvSpPr>
          <p:cNvPr id="620" name="Google Shape;620;p25"/>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621" name="Google Shape;621;p25"/>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22" name="Google Shape;622;p25"/>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6"/>
          <p:cNvSpPr txBox="1">
            <a:spLocks noGrp="1"/>
          </p:cNvSpPr>
          <p:nvPr>
            <p:ph type="body" idx="1"/>
          </p:nvPr>
        </p:nvSpPr>
        <p:spPr>
          <a:xfrm>
            <a:off x="1752600" y="1752601"/>
            <a:ext cx="2057400" cy="45636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opposite of a Closed listing is a Failed listing - one that was rejected by the market, usually due to overpricing</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Failed listings (Expired, cancelled, withdrawn) are shown here as a percentage of total “finalized” listings (Expired + cancelled + withdrawn + Closed)</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In 1Q 2022, 20.6% of finalized listings failed to sell which was lower (-10.3 percentage points) compared to the same period last year</a:t>
            </a:r>
            <a:endParaRPr/>
          </a:p>
        </p:txBody>
      </p:sp>
      <p:sp>
        <p:nvSpPr>
          <p:cNvPr id="629" name="Google Shape;629;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630" name="Google Shape;630;p26"/>
          <p:cNvPicPr preferRelativeResize="0">
            <a:picLocks noGrp="1"/>
          </p:cNvPicPr>
          <p:nvPr>
            <p:ph type="body" idx="2"/>
          </p:nvPr>
        </p:nvPicPr>
        <p:blipFill rotWithShape="1">
          <a:blip r:embed="rId3">
            <a:alphaModFix/>
          </a:blip>
          <a:srcRect/>
          <a:stretch/>
        </p:blipFill>
        <p:spPr>
          <a:xfrm>
            <a:off x="3886200" y="1666501"/>
            <a:ext cx="6642100" cy="4126660"/>
          </a:xfrm>
          <a:prstGeom prst="rect">
            <a:avLst/>
          </a:prstGeom>
          <a:noFill/>
          <a:ln>
            <a:noFill/>
          </a:ln>
        </p:spPr>
      </p:pic>
      <p:sp>
        <p:nvSpPr>
          <p:cNvPr id="631" name="Google Shape;631;p26"/>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632" name="Google Shape;632;p26"/>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33" name="Google Shape;633;p26"/>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7"/>
          <p:cNvSpPr txBox="1">
            <a:spLocks noGrp="1"/>
          </p:cNvSpPr>
          <p:nvPr>
            <p:ph type="body" idx="1"/>
          </p:nvPr>
        </p:nvSpPr>
        <p:spPr>
          <a:xfrm>
            <a:off x="1752600" y="2286000"/>
            <a:ext cx="21336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Combining Foreclosure and Short Sale transactions gives a measure of total Distressed Property sales as a percentage of total sales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The Distressed sales percentage of total sales was flat in 1Q 2022 than in the same period in 2021 at 2.3% of closings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It does not appear that overall sales are impacted by distressed sale transactions to any significant degree, but the portion does remain a more relevant part of lower-price range sales</a:t>
            </a:r>
            <a:endParaRPr/>
          </a:p>
        </p:txBody>
      </p:sp>
      <p:sp>
        <p:nvSpPr>
          <p:cNvPr id="639" name="Google Shape;639;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640" name="Google Shape;640;p27"/>
          <p:cNvPicPr preferRelativeResize="0">
            <a:picLocks noGrp="1"/>
          </p:cNvPicPr>
          <p:nvPr>
            <p:ph type="body" idx="2"/>
          </p:nvPr>
        </p:nvPicPr>
        <p:blipFill rotWithShape="1">
          <a:blip r:embed="rId3">
            <a:alphaModFix/>
          </a:blip>
          <a:srcRect/>
          <a:stretch/>
        </p:blipFill>
        <p:spPr>
          <a:xfrm>
            <a:off x="3886200" y="1731211"/>
            <a:ext cx="6642100" cy="3997243"/>
          </a:xfrm>
          <a:prstGeom prst="rect">
            <a:avLst/>
          </a:prstGeom>
          <a:noFill/>
          <a:ln>
            <a:noFill/>
          </a:ln>
        </p:spPr>
      </p:pic>
      <p:sp>
        <p:nvSpPr>
          <p:cNvPr id="641" name="Google Shape;641;p27"/>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642" name="Google Shape;642;p27"/>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43" name="Google Shape;643;p27"/>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8"/>
          <p:cNvSpPr txBox="1">
            <a:spLocks noGrp="1"/>
          </p:cNvSpPr>
          <p:nvPr>
            <p:ph type="body" idx="1"/>
          </p:nvPr>
        </p:nvSpPr>
        <p:spPr>
          <a:xfrm>
            <a:off x="1752600" y="2286000"/>
            <a:ext cx="21336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Combining Foreclosure and Short Sale transactions gives a measure of total Distressed Property sales as a percentage of total sales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While the distressed portion of sales is relatively small, it still remains a factor at 2.3% of 1Q 2022 transactions, which was   -4.3 percentage points lower than in the same period last year</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Foreclosure sales were -.2 points lower at .8% of sales while Short Sales were down -.2 points at 1.4%</a:t>
            </a:r>
            <a:endParaRPr/>
          </a:p>
        </p:txBody>
      </p:sp>
      <p:sp>
        <p:nvSpPr>
          <p:cNvPr id="649" name="Google Shape;649;p28"/>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650" name="Google Shape;650;p28"/>
          <p:cNvPicPr preferRelativeResize="0">
            <a:picLocks noGrp="1"/>
          </p:cNvPicPr>
          <p:nvPr>
            <p:ph type="body" idx="2"/>
          </p:nvPr>
        </p:nvPicPr>
        <p:blipFill rotWithShape="1">
          <a:blip r:embed="rId3">
            <a:alphaModFix/>
          </a:blip>
          <a:srcRect/>
          <a:stretch/>
        </p:blipFill>
        <p:spPr>
          <a:xfrm>
            <a:off x="3886200" y="1731211"/>
            <a:ext cx="6642100" cy="3997243"/>
          </a:xfrm>
          <a:prstGeom prst="rect">
            <a:avLst/>
          </a:prstGeom>
          <a:noFill/>
          <a:ln>
            <a:noFill/>
          </a:ln>
        </p:spPr>
      </p:pic>
      <p:sp>
        <p:nvSpPr>
          <p:cNvPr id="651" name="Google Shape;651;p28"/>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652" name="Google Shape;652;p28"/>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53" name="Google Shape;653;p28"/>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29"/>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Combining Foreclosure sales with Short Sale transactions gives a measure of total Distressed sale transactions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Distressed property sales as a  percentage of total sales in 1Q 2022 was lower (-.3 percentage points) compared to 1Q 2021 at 1.7%</a:t>
            </a:r>
            <a:endParaRPr/>
          </a:p>
        </p:txBody>
      </p:sp>
      <p:sp>
        <p:nvSpPr>
          <p:cNvPr id="659" name="Google Shape;659;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660" name="Google Shape;660;p29"/>
          <p:cNvPicPr preferRelativeResize="0">
            <a:picLocks noGrp="1"/>
          </p:cNvPicPr>
          <p:nvPr>
            <p:ph type="body" idx="2"/>
          </p:nvPr>
        </p:nvPicPr>
        <p:blipFill rotWithShape="1">
          <a:blip r:embed="rId3">
            <a:alphaModFix/>
          </a:blip>
          <a:srcRect/>
          <a:stretch/>
        </p:blipFill>
        <p:spPr>
          <a:xfrm>
            <a:off x="3886200" y="1742734"/>
            <a:ext cx="6642100" cy="3974197"/>
          </a:xfrm>
          <a:prstGeom prst="rect">
            <a:avLst/>
          </a:prstGeom>
          <a:noFill/>
          <a:ln>
            <a:noFill/>
          </a:ln>
        </p:spPr>
      </p:pic>
      <p:sp>
        <p:nvSpPr>
          <p:cNvPr id="661" name="Google Shape;661;p29"/>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662" name="Google Shape;662;p29"/>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63" name="Google Shape;663;p29"/>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
          <p:cNvSpPr txBox="1"/>
          <p:nvPr/>
        </p:nvSpPr>
        <p:spPr>
          <a:xfrm>
            <a:off x="1905000" y="3276601"/>
            <a:ext cx="35052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YTD Sales Lower (-10.9%) vs. Last Year</a:t>
            </a:r>
            <a:endParaRPr sz="1800" b="0" i="0" u="none" strike="noStrike" cap="none">
              <a:solidFill>
                <a:srgbClr val="C00000"/>
              </a:solidFill>
              <a:latin typeface="Calibri"/>
              <a:ea typeface="Calibri"/>
              <a:cs typeface="Calibri"/>
              <a:sym typeface="Calibri"/>
            </a:endParaRPr>
          </a:p>
        </p:txBody>
      </p:sp>
      <p:sp>
        <p:nvSpPr>
          <p:cNvPr id="378" name="Google Shape;378;p3"/>
          <p:cNvSpPr txBox="1"/>
          <p:nvPr/>
        </p:nvSpPr>
        <p:spPr>
          <a:xfrm>
            <a:off x="6212930" y="3273624"/>
            <a:ext cx="43026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Sales Price Higher by +14.0% vs. Last Year </a:t>
            </a:r>
            <a:endParaRPr sz="1800" b="0" i="0" u="none" strike="noStrike" cap="none">
              <a:solidFill>
                <a:srgbClr val="C00000"/>
              </a:solidFill>
              <a:latin typeface="Calibri"/>
              <a:ea typeface="Calibri"/>
              <a:cs typeface="Calibri"/>
              <a:sym typeface="Calibri"/>
            </a:endParaRPr>
          </a:p>
        </p:txBody>
      </p:sp>
      <p:sp>
        <p:nvSpPr>
          <p:cNvPr id="379" name="Google Shape;379;p3"/>
          <p:cNvSpPr txBox="1"/>
          <p:nvPr/>
        </p:nvSpPr>
        <p:spPr>
          <a:xfrm>
            <a:off x="1676400" y="5943601"/>
            <a:ext cx="46482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S/OLP = 98.2%, up by +1.7 Points vs. Last Year</a:t>
            </a:r>
            <a:endParaRPr sz="1800" b="0" i="0" u="none" strike="noStrike" cap="none">
              <a:solidFill>
                <a:srgbClr val="C00000"/>
              </a:solidFill>
              <a:latin typeface="Calibri"/>
              <a:ea typeface="Calibri"/>
              <a:cs typeface="Calibri"/>
              <a:sym typeface="Calibri"/>
            </a:endParaRPr>
          </a:p>
        </p:txBody>
      </p:sp>
      <p:sp>
        <p:nvSpPr>
          <p:cNvPr id="380" name="Google Shape;380;p3"/>
          <p:cNvSpPr txBox="1"/>
          <p:nvPr/>
        </p:nvSpPr>
        <p:spPr>
          <a:xfrm>
            <a:off x="6477000" y="5943601"/>
            <a:ext cx="41910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DOM at 57 days, -16.2% vs. Last Year</a:t>
            </a:r>
            <a:endParaRPr sz="1800" b="0" i="0" u="none" strike="noStrike" cap="none">
              <a:solidFill>
                <a:srgbClr val="C00000"/>
              </a:solidFill>
              <a:latin typeface="Calibri"/>
              <a:ea typeface="Calibri"/>
              <a:cs typeface="Calibri"/>
              <a:sym typeface="Calibri"/>
            </a:endParaRPr>
          </a:p>
        </p:txBody>
      </p:sp>
      <p:sp>
        <p:nvSpPr>
          <p:cNvPr id="381" name="Google Shape;381;p3"/>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382" name="Google Shape;382;p3"/>
          <p:cNvPicPr preferRelativeResize="0">
            <a:picLocks noGrp="1"/>
          </p:cNvPicPr>
          <p:nvPr>
            <p:ph type="body" idx="1"/>
          </p:nvPr>
        </p:nvPicPr>
        <p:blipFill rotWithShape="1">
          <a:blip r:embed="rId3">
            <a:alphaModFix/>
          </a:blip>
          <a:srcRect/>
          <a:stretch/>
        </p:blipFill>
        <p:spPr>
          <a:xfrm>
            <a:off x="2103710" y="1036638"/>
            <a:ext cx="3564980" cy="2246312"/>
          </a:xfrm>
          <a:prstGeom prst="rect">
            <a:avLst/>
          </a:prstGeom>
          <a:noFill/>
          <a:ln>
            <a:noFill/>
          </a:ln>
        </p:spPr>
      </p:pic>
      <p:pic>
        <p:nvPicPr>
          <p:cNvPr id="383" name="Google Shape;383;p3"/>
          <p:cNvPicPr preferRelativeResize="0">
            <a:picLocks noGrp="1"/>
          </p:cNvPicPr>
          <p:nvPr>
            <p:ph type="body" idx="2"/>
          </p:nvPr>
        </p:nvPicPr>
        <p:blipFill rotWithShape="1">
          <a:blip r:embed="rId4">
            <a:alphaModFix/>
          </a:blip>
          <a:srcRect/>
          <a:stretch/>
        </p:blipFill>
        <p:spPr>
          <a:xfrm>
            <a:off x="6686187" y="1036638"/>
            <a:ext cx="3391627" cy="2246312"/>
          </a:xfrm>
          <a:prstGeom prst="rect">
            <a:avLst/>
          </a:prstGeom>
          <a:noFill/>
          <a:ln>
            <a:noFill/>
          </a:ln>
        </p:spPr>
      </p:pic>
      <p:pic>
        <p:nvPicPr>
          <p:cNvPr id="384" name="Google Shape;384;p3"/>
          <p:cNvPicPr preferRelativeResize="0">
            <a:picLocks noGrp="1"/>
          </p:cNvPicPr>
          <p:nvPr>
            <p:ph type="body" idx="3"/>
          </p:nvPr>
        </p:nvPicPr>
        <p:blipFill rotWithShape="1">
          <a:blip r:embed="rId5">
            <a:alphaModFix/>
          </a:blip>
          <a:srcRect/>
          <a:stretch/>
        </p:blipFill>
        <p:spPr>
          <a:xfrm>
            <a:off x="2152117" y="3703638"/>
            <a:ext cx="3468166" cy="2316162"/>
          </a:xfrm>
          <a:prstGeom prst="rect">
            <a:avLst/>
          </a:prstGeom>
          <a:noFill/>
          <a:ln>
            <a:noFill/>
          </a:ln>
        </p:spPr>
      </p:pic>
      <p:pic>
        <p:nvPicPr>
          <p:cNvPr id="385" name="Google Shape;385;p3"/>
          <p:cNvPicPr preferRelativeResize="0">
            <a:picLocks noGrp="1"/>
          </p:cNvPicPr>
          <p:nvPr>
            <p:ph type="body" idx="4"/>
          </p:nvPr>
        </p:nvPicPr>
        <p:blipFill rotWithShape="1">
          <a:blip r:embed="rId6">
            <a:alphaModFix/>
          </a:blip>
          <a:srcRect/>
          <a:stretch/>
        </p:blipFill>
        <p:spPr>
          <a:xfrm>
            <a:off x="6687013" y="3703638"/>
            <a:ext cx="3389975" cy="2316162"/>
          </a:xfrm>
          <a:prstGeom prst="rect">
            <a:avLst/>
          </a:prstGeom>
          <a:noFill/>
          <a:ln>
            <a:noFill/>
          </a:ln>
        </p:spPr>
      </p:pic>
      <p:sp>
        <p:nvSpPr>
          <p:cNvPr id="386" name="Google Shape;386;p3"/>
          <p:cNvSpPr txBox="1"/>
          <p:nvPr/>
        </p:nvSpPr>
        <p:spPr>
          <a:xfrm>
            <a:off x="4061905" y="140806"/>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387" name="Google Shape;387;p3"/>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388" name="Google Shape;388;p3"/>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0"/>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Combining Foreclosure sales with Short Sale transactions gives a measure of total Distressed sale transactions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Distressed Property sales were -.3 percentage points lower in 1Q 2022 vs. 1Q last year, accounting for 1.7% of all transactions during 1Q 2022 and maintaining very little downward pressure on prices of non-distressed properties</a:t>
            </a:r>
            <a:endParaRPr/>
          </a:p>
          <a:p>
            <a:pPr marL="0" lvl="0" indent="0" algn="l" rtl="0">
              <a:lnSpc>
                <a:spcPct val="80000"/>
              </a:lnSpc>
              <a:spcBef>
                <a:spcPts val="1000"/>
              </a:spcBef>
              <a:spcAft>
                <a:spcPts val="0"/>
              </a:spcAft>
              <a:buClr>
                <a:schemeClr val="dk1"/>
              </a:buClr>
              <a:buSzPts val="1200"/>
              <a:buNone/>
            </a:pPr>
            <a:endParaRPr sz="1200"/>
          </a:p>
        </p:txBody>
      </p:sp>
      <p:sp>
        <p:nvSpPr>
          <p:cNvPr id="669" name="Google Shape;669;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670" name="Google Shape;670;p30"/>
          <p:cNvPicPr preferRelativeResize="0">
            <a:picLocks noGrp="1"/>
          </p:cNvPicPr>
          <p:nvPr>
            <p:ph type="body" idx="2"/>
          </p:nvPr>
        </p:nvPicPr>
        <p:blipFill rotWithShape="1">
          <a:blip r:embed="rId3">
            <a:alphaModFix/>
          </a:blip>
          <a:srcRect/>
          <a:stretch/>
        </p:blipFill>
        <p:spPr>
          <a:xfrm>
            <a:off x="3886200" y="1731211"/>
            <a:ext cx="6642100" cy="3997243"/>
          </a:xfrm>
          <a:prstGeom prst="rect">
            <a:avLst/>
          </a:prstGeom>
          <a:noFill/>
          <a:ln>
            <a:noFill/>
          </a:ln>
        </p:spPr>
      </p:pic>
      <p:sp>
        <p:nvSpPr>
          <p:cNvPr id="671" name="Google Shape;671;p30"/>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672" name="Google Shape;672;p30"/>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73" name="Google Shape;673;p30"/>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1"/>
          <p:cNvSpPr txBox="1">
            <a:spLocks noGrp="1"/>
          </p:cNvSpPr>
          <p:nvPr>
            <p:ph type="body" idx="1"/>
          </p:nvPr>
        </p:nvSpPr>
        <p:spPr>
          <a:xfrm>
            <a:off x="304800" y="2286000"/>
            <a:ext cx="2743200" cy="4030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After a more moderate growth period from 2012-2020, the median sales price increased dramatically after 1Q 2021</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The uptrend became steeper as the inventory dropped after midyear 2020</a:t>
            </a:r>
            <a:endParaRPr/>
          </a:p>
        </p:txBody>
      </p:sp>
      <p:sp>
        <p:nvSpPr>
          <p:cNvPr id="679" name="Google Shape;679;p31"/>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680" name="Google Shape;680;p31"/>
          <p:cNvPicPr preferRelativeResize="0">
            <a:picLocks noGrp="1"/>
          </p:cNvPicPr>
          <p:nvPr>
            <p:ph type="body" idx="2"/>
          </p:nvPr>
        </p:nvPicPr>
        <p:blipFill rotWithShape="1">
          <a:blip r:embed="rId3">
            <a:alphaModFix/>
          </a:blip>
          <a:srcRect/>
          <a:stretch/>
        </p:blipFill>
        <p:spPr>
          <a:xfrm>
            <a:off x="3931475" y="1664276"/>
            <a:ext cx="6642000" cy="4176300"/>
          </a:xfrm>
          <a:prstGeom prst="rect">
            <a:avLst/>
          </a:prstGeom>
          <a:noFill/>
          <a:ln>
            <a:noFill/>
          </a:ln>
        </p:spPr>
      </p:pic>
      <p:sp>
        <p:nvSpPr>
          <p:cNvPr id="681" name="Google Shape;681;p31"/>
          <p:cNvSpPr txBox="1"/>
          <p:nvPr/>
        </p:nvSpPr>
        <p:spPr>
          <a:xfrm>
            <a:off x="4079157" y="244320"/>
            <a:ext cx="79170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682" name="Google Shape;682;p31"/>
          <p:cNvSpPr txBox="1"/>
          <p:nvPr/>
        </p:nvSpPr>
        <p:spPr>
          <a:xfrm>
            <a:off x="42283" y="1002518"/>
            <a:ext cx="2581800" cy="37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83" name="Google Shape;683;p31"/>
          <p:cNvSpPr txBox="1"/>
          <p:nvPr/>
        </p:nvSpPr>
        <p:spPr>
          <a:xfrm>
            <a:off x="2771938" y="6469677"/>
            <a:ext cx="7391400" cy="4419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684" name="Google Shape;684;p31"/>
          <p:cNvSpPr/>
          <p:nvPr/>
        </p:nvSpPr>
        <p:spPr>
          <a:xfrm>
            <a:off x="9070375" y="3401100"/>
            <a:ext cx="153000" cy="107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9341700" y="3587425"/>
            <a:ext cx="153000" cy="107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2"/>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After a period of relatively flat changes from 2009 to 1Q 2012, the median monthly sales price increased sharply over the following quarterly periods staying above $400K after 1Q 2021</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The increases accelerated after the 2021 pandemic rebound began</a:t>
            </a:r>
            <a:endParaRPr/>
          </a:p>
        </p:txBody>
      </p:sp>
      <p:sp>
        <p:nvSpPr>
          <p:cNvPr id="691" name="Google Shape;691;p32"/>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692" name="Google Shape;692;p32"/>
          <p:cNvPicPr preferRelativeResize="0">
            <a:picLocks noGrp="1"/>
          </p:cNvPicPr>
          <p:nvPr>
            <p:ph type="body" idx="2"/>
          </p:nvPr>
        </p:nvPicPr>
        <p:blipFill rotWithShape="1">
          <a:blip r:embed="rId3">
            <a:alphaModFix/>
          </a:blip>
          <a:srcRect/>
          <a:stretch/>
        </p:blipFill>
        <p:spPr>
          <a:xfrm>
            <a:off x="3886200" y="1641651"/>
            <a:ext cx="6642000" cy="4176300"/>
          </a:xfrm>
          <a:prstGeom prst="rect">
            <a:avLst/>
          </a:prstGeom>
          <a:noFill/>
          <a:ln>
            <a:noFill/>
          </a:ln>
        </p:spPr>
      </p:pic>
      <p:sp>
        <p:nvSpPr>
          <p:cNvPr id="693" name="Google Shape;693;p32"/>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694" name="Google Shape;694;p32"/>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695" name="Google Shape;695;p32"/>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696" name="Google Shape;696;p32"/>
          <p:cNvSpPr/>
          <p:nvPr/>
        </p:nvSpPr>
        <p:spPr>
          <a:xfrm>
            <a:off x="9047500" y="3449925"/>
            <a:ext cx="153000" cy="107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9267800" y="3676250"/>
            <a:ext cx="204300" cy="107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3"/>
          <p:cNvSpPr txBox="1">
            <a:spLocks noGrp="1"/>
          </p:cNvSpPr>
          <p:nvPr>
            <p:ph type="body" idx="1"/>
          </p:nvPr>
        </p:nvSpPr>
        <p:spPr>
          <a:xfrm>
            <a:off x="1752600" y="1676401"/>
            <a:ext cx="2057400" cy="46398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trend in monthly median sales prices over the last  14+ years showed a pattern of rapid decline from January 2008 through January 2011, after which a sustained uptrend developed</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The uptrend in median sales  prices moderated somewhat after 2014 as supply increased</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As the supply of listings has fallen since the 2020 pandemic, the increases in median sales price have accelerated</a:t>
            </a:r>
            <a:endParaRPr/>
          </a:p>
        </p:txBody>
      </p:sp>
      <p:sp>
        <p:nvSpPr>
          <p:cNvPr id="703" name="Google Shape;703;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704" name="Google Shape;704;p33"/>
          <p:cNvPicPr preferRelativeResize="0">
            <a:picLocks noGrp="1"/>
          </p:cNvPicPr>
          <p:nvPr>
            <p:ph type="body" idx="2"/>
          </p:nvPr>
        </p:nvPicPr>
        <p:blipFill rotWithShape="1">
          <a:blip r:embed="rId3">
            <a:alphaModFix/>
          </a:blip>
          <a:srcRect/>
          <a:stretch/>
        </p:blipFill>
        <p:spPr>
          <a:xfrm>
            <a:off x="3886200" y="1649497"/>
            <a:ext cx="6642100" cy="4160671"/>
          </a:xfrm>
          <a:prstGeom prst="rect">
            <a:avLst/>
          </a:prstGeom>
          <a:noFill/>
          <a:ln>
            <a:noFill/>
          </a:ln>
        </p:spPr>
      </p:pic>
      <p:sp>
        <p:nvSpPr>
          <p:cNvPr id="705" name="Google Shape;705;p33"/>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706" name="Google Shape;706;p33"/>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07" name="Google Shape;707;p33"/>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4"/>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The trend line for monthly median sales prices over the last  14 years showed a pattern of steep decline from March 2007 through January 2011, after which a sustained, but more moderate uptrend developed</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The median sales price represents the median of the prices of all properties that sold during each month and does not measure changes in individual property prices, although individual property prices usually move in the direction of median sales prices, just not necessarily at the same rate </a:t>
            </a:r>
            <a:endParaRPr/>
          </a:p>
        </p:txBody>
      </p:sp>
      <p:sp>
        <p:nvSpPr>
          <p:cNvPr id="713" name="Google Shape;713;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714" name="Google Shape;714;p34"/>
          <p:cNvPicPr preferRelativeResize="0">
            <a:picLocks noGrp="1"/>
          </p:cNvPicPr>
          <p:nvPr>
            <p:ph type="body" idx="2"/>
          </p:nvPr>
        </p:nvPicPr>
        <p:blipFill rotWithShape="1">
          <a:blip r:embed="rId3">
            <a:alphaModFix/>
          </a:blip>
          <a:srcRect/>
          <a:stretch/>
        </p:blipFill>
        <p:spPr>
          <a:xfrm>
            <a:off x="3886200" y="1586181"/>
            <a:ext cx="6642100" cy="4287303"/>
          </a:xfrm>
          <a:prstGeom prst="rect">
            <a:avLst/>
          </a:prstGeom>
          <a:noFill/>
          <a:ln>
            <a:noFill/>
          </a:ln>
        </p:spPr>
      </p:pic>
      <p:sp>
        <p:nvSpPr>
          <p:cNvPr id="715" name="Google Shape;715;p34"/>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716" name="Google Shape;716;p34"/>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17" name="Google Shape;717;p34"/>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9"/>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Correctly pricing with the current market can result in sales prices at or above the Original Listing Price and multiple offers in some cases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In 1Q 2022, 42.1% sales transactions resulted in selling prices that were equal to or higher than the original listing price</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1,439 properties sold at 100%, or more, of their Original Listing price during 1Q 2022</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endParaRPr sz="1200"/>
          </a:p>
        </p:txBody>
      </p:sp>
      <p:sp>
        <p:nvSpPr>
          <p:cNvPr id="723" name="Google Shape;723;p39"/>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724" name="Google Shape;724;p39"/>
          <p:cNvPicPr preferRelativeResize="0">
            <a:picLocks noGrp="1"/>
          </p:cNvPicPr>
          <p:nvPr>
            <p:ph type="body" idx="2"/>
          </p:nvPr>
        </p:nvPicPr>
        <p:blipFill rotWithShape="1">
          <a:blip r:embed="rId3">
            <a:alphaModFix/>
          </a:blip>
          <a:srcRect/>
          <a:stretch/>
        </p:blipFill>
        <p:spPr>
          <a:xfrm>
            <a:off x="3962400" y="1787736"/>
            <a:ext cx="6553200" cy="3930228"/>
          </a:xfrm>
          <a:prstGeom prst="rect">
            <a:avLst/>
          </a:prstGeom>
          <a:noFill/>
          <a:ln>
            <a:noFill/>
          </a:ln>
        </p:spPr>
      </p:pic>
      <p:sp>
        <p:nvSpPr>
          <p:cNvPr id="725" name="Google Shape;725;p39"/>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726" name="Google Shape;726;p39"/>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27" name="Google Shape;727;p39"/>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0"/>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200"/>
              <a:buNone/>
            </a:pPr>
            <a:r>
              <a:rPr lang="en-US" sz="1200"/>
              <a:t>Correctly pricing with the current market can result in sales prices at or above the Original Listing Price and multiple offers in some cases</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In 1Q 2022 more than 1 of every 2 (53.8%) sales transactions resulted in selling prices that were equal to or higher than the original listing price</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r>
              <a:rPr lang="en-US" sz="1200"/>
              <a:t>2,086 properties sold at 100%, or more, of their Original Listing price during 1Q 2022</a:t>
            </a:r>
            <a:endParaRPr/>
          </a:p>
          <a:p>
            <a:pPr marL="0" lvl="0" indent="0" algn="l" rtl="0">
              <a:lnSpc>
                <a:spcPct val="80000"/>
              </a:lnSpc>
              <a:spcBef>
                <a:spcPts val="1000"/>
              </a:spcBef>
              <a:spcAft>
                <a:spcPts val="0"/>
              </a:spcAft>
              <a:buClr>
                <a:schemeClr val="dk1"/>
              </a:buClr>
              <a:buSzPts val="1200"/>
              <a:buNone/>
            </a:pPr>
            <a:endParaRPr sz="1200"/>
          </a:p>
          <a:p>
            <a:pPr marL="0" lvl="0" indent="0" algn="l" rtl="0">
              <a:lnSpc>
                <a:spcPct val="80000"/>
              </a:lnSpc>
              <a:spcBef>
                <a:spcPts val="1000"/>
              </a:spcBef>
              <a:spcAft>
                <a:spcPts val="0"/>
              </a:spcAft>
              <a:buClr>
                <a:schemeClr val="dk1"/>
              </a:buClr>
              <a:buSzPts val="1200"/>
              <a:buNone/>
            </a:pPr>
            <a:endParaRPr sz="1200"/>
          </a:p>
        </p:txBody>
      </p:sp>
      <p:sp>
        <p:nvSpPr>
          <p:cNvPr id="733" name="Google Shape;733;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734" name="Google Shape;734;p40"/>
          <p:cNvPicPr preferRelativeResize="0">
            <a:picLocks noGrp="1"/>
          </p:cNvPicPr>
          <p:nvPr>
            <p:ph type="body" idx="2"/>
          </p:nvPr>
        </p:nvPicPr>
        <p:blipFill rotWithShape="1">
          <a:blip r:embed="rId3">
            <a:alphaModFix/>
          </a:blip>
          <a:srcRect/>
          <a:stretch/>
        </p:blipFill>
        <p:spPr>
          <a:xfrm>
            <a:off x="3962400" y="1581694"/>
            <a:ext cx="6553200" cy="4342312"/>
          </a:xfrm>
          <a:prstGeom prst="rect">
            <a:avLst/>
          </a:prstGeom>
          <a:noFill/>
          <a:ln>
            <a:noFill/>
          </a:ln>
        </p:spPr>
      </p:pic>
      <p:sp>
        <p:nvSpPr>
          <p:cNvPr id="735" name="Google Shape;735;p40"/>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736" name="Google Shape;736;p40"/>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37" name="Google Shape;737;p40"/>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1"/>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Even any market, correctly pricing with the current market conditions can result in multiple offers and sales prices at or above the Original Listing Price</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In 1Q 2022, 33.1% of all sales transactions resulted in selling prices that were equal to, or higher than, the original listing price</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2,007 properties sold at 100%, or more, of their Original Listing Price during 1Q 2022</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endParaRPr sz="1200"/>
          </a:p>
        </p:txBody>
      </p:sp>
      <p:sp>
        <p:nvSpPr>
          <p:cNvPr id="743" name="Google Shape;743;p41"/>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744" name="Google Shape;744;p41"/>
          <p:cNvPicPr preferRelativeResize="0">
            <a:picLocks noGrp="1"/>
          </p:cNvPicPr>
          <p:nvPr>
            <p:ph type="body" idx="2"/>
          </p:nvPr>
        </p:nvPicPr>
        <p:blipFill rotWithShape="1">
          <a:blip r:embed="rId3">
            <a:alphaModFix/>
          </a:blip>
          <a:srcRect/>
          <a:stretch/>
        </p:blipFill>
        <p:spPr>
          <a:xfrm>
            <a:off x="3962400" y="1789004"/>
            <a:ext cx="6553200" cy="3927692"/>
          </a:xfrm>
          <a:prstGeom prst="rect">
            <a:avLst/>
          </a:prstGeom>
          <a:noFill/>
          <a:ln>
            <a:noFill/>
          </a:ln>
        </p:spPr>
      </p:pic>
      <p:sp>
        <p:nvSpPr>
          <p:cNvPr id="745" name="Google Shape;745;p41"/>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746" name="Google Shape;746;p41"/>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47" name="Google Shape;747;p41"/>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2"/>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Correctly pricing with the current market can result in multiple offers and sales prices at or above the Original Listing Price</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In 1Q 2022, 42.6% of all sales transactions resulted in selling prices that were equal to, or higher than, the original listing price</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2,207 properties sold at 100%, or more, of their Original Listing Price during 1Q 2022</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endParaRPr sz="1200"/>
          </a:p>
        </p:txBody>
      </p:sp>
      <p:sp>
        <p:nvSpPr>
          <p:cNvPr id="753" name="Google Shape;753;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754" name="Google Shape;754;p42"/>
          <p:cNvPicPr preferRelativeResize="0">
            <a:picLocks noGrp="1"/>
          </p:cNvPicPr>
          <p:nvPr>
            <p:ph type="body" idx="2"/>
          </p:nvPr>
        </p:nvPicPr>
        <p:blipFill rotWithShape="1">
          <a:blip r:embed="rId3">
            <a:alphaModFix/>
          </a:blip>
          <a:srcRect/>
          <a:stretch/>
        </p:blipFill>
        <p:spPr>
          <a:xfrm>
            <a:off x="3962400" y="1787736"/>
            <a:ext cx="6553200" cy="3930228"/>
          </a:xfrm>
          <a:prstGeom prst="rect">
            <a:avLst/>
          </a:prstGeom>
          <a:noFill/>
          <a:ln>
            <a:noFill/>
          </a:ln>
        </p:spPr>
      </p:pic>
      <p:sp>
        <p:nvSpPr>
          <p:cNvPr id="755" name="Google Shape;755;p42"/>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756" name="Google Shape;756;p42"/>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57" name="Google Shape;757;p42"/>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5"/>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YTD Cash purchases remain well below those with conventional financing during 2022, although somewhat higher than last year (+6.1 percentage points) at 27.4% of closings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Cash purchases could be a result of investor presence in a market, or sellers using cash purchases during competitive bidding</a:t>
            </a:r>
            <a:endParaRPr/>
          </a:p>
        </p:txBody>
      </p:sp>
      <p:sp>
        <p:nvSpPr>
          <p:cNvPr id="764" name="Google Shape;764;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765" name="Google Shape;765;p35"/>
          <p:cNvPicPr preferRelativeResize="0">
            <a:picLocks noGrp="1"/>
          </p:cNvPicPr>
          <p:nvPr>
            <p:ph type="body" idx="2"/>
          </p:nvPr>
        </p:nvPicPr>
        <p:blipFill rotWithShape="1">
          <a:blip r:embed="rId3">
            <a:alphaModFix/>
          </a:blip>
          <a:srcRect/>
          <a:stretch/>
        </p:blipFill>
        <p:spPr>
          <a:xfrm>
            <a:off x="3886200" y="1731479"/>
            <a:ext cx="6642100" cy="3996704"/>
          </a:xfrm>
          <a:prstGeom prst="rect">
            <a:avLst/>
          </a:prstGeom>
          <a:noFill/>
          <a:ln>
            <a:noFill/>
          </a:ln>
        </p:spPr>
      </p:pic>
      <p:sp>
        <p:nvSpPr>
          <p:cNvPr id="766" name="Google Shape;766;p35"/>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767" name="Google Shape;767;p35"/>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68" name="Google Shape;768;p35"/>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769" name="Google Shape;769;p35"/>
          <p:cNvSpPr/>
          <p:nvPr/>
        </p:nvSpPr>
        <p:spPr>
          <a:xfrm>
            <a:off x="1946475" y="4481450"/>
            <a:ext cx="1776900" cy="9054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72% Finance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
          <p:cNvSpPr txBox="1"/>
          <p:nvPr/>
        </p:nvSpPr>
        <p:spPr>
          <a:xfrm>
            <a:off x="1942034" y="3276601"/>
            <a:ext cx="346816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YTD Sales Down by -15.8% vs. Last Year</a:t>
            </a:r>
            <a:endParaRPr sz="1800" b="0" i="0" u="none" strike="noStrike" cap="none">
              <a:solidFill>
                <a:srgbClr val="C00000"/>
              </a:solidFill>
              <a:latin typeface="Calibri"/>
              <a:ea typeface="Calibri"/>
              <a:cs typeface="Calibri"/>
              <a:sym typeface="Calibri"/>
            </a:endParaRPr>
          </a:p>
        </p:txBody>
      </p:sp>
      <p:sp>
        <p:nvSpPr>
          <p:cNvPr id="394" name="Google Shape;394;p4"/>
          <p:cNvSpPr txBox="1"/>
          <p:nvPr/>
        </p:nvSpPr>
        <p:spPr>
          <a:xfrm>
            <a:off x="6400800" y="3273624"/>
            <a:ext cx="40740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Sales Price Up by +20.9% vs. Last Year </a:t>
            </a:r>
            <a:endParaRPr sz="1800" b="0" i="0" u="none" strike="noStrike" cap="none">
              <a:solidFill>
                <a:srgbClr val="C00000"/>
              </a:solidFill>
              <a:latin typeface="Calibri"/>
              <a:ea typeface="Calibri"/>
              <a:cs typeface="Calibri"/>
              <a:sym typeface="Calibri"/>
            </a:endParaRPr>
          </a:p>
        </p:txBody>
      </p:sp>
      <p:sp>
        <p:nvSpPr>
          <p:cNvPr id="395" name="Google Shape;395;p4"/>
          <p:cNvSpPr txBox="1"/>
          <p:nvPr/>
        </p:nvSpPr>
        <p:spPr>
          <a:xfrm>
            <a:off x="1600201" y="5943601"/>
            <a:ext cx="426719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S/L = 100.0%, Up +2.4 Points vs. Last Year</a:t>
            </a:r>
            <a:endParaRPr sz="1800" b="0" i="0" u="none" strike="noStrike" cap="none">
              <a:solidFill>
                <a:srgbClr val="C00000"/>
              </a:solidFill>
              <a:latin typeface="Calibri"/>
              <a:ea typeface="Calibri"/>
              <a:cs typeface="Calibri"/>
              <a:sym typeface="Calibri"/>
            </a:endParaRPr>
          </a:p>
        </p:txBody>
      </p:sp>
      <p:sp>
        <p:nvSpPr>
          <p:cNvPr id="396" name="Google Shape;396;p4"/>
          <p:cNvSpPr txBox="1"/>
          <p:nvPr/>
        </p:nvSpPr>
        <p:spPr>
          <a:xfrm>
            <a:off x="6477000" y="5943601"/>
            <a:ext cx="41910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DOM at 31, Down -45.6% vs. Last Year</a:t>
            </a:r>
            <a:endParaRPr sz="1800" b="0" i="0" u="none" strike="noStrike" cap="none">
              <a:solidFill>
                <a:srgbClr val="C00000"/>
              </a:solidFill>
              <a:latin typeface="Calibri"/>
              <a:ea typeface="Calibri"/>
              <a:cs typeface="Calibri"/>
              <a:sym typeface="Calibri"/>
            </a:endParaRPr>
          </a:p>
        </p:txBody>
      </p:sp>
      <p:sp>
        <p:nvSpPr>
          <p:cNvPr id="397" name="Google Shape;397;p4"/>
          <p:cNvSpPr txBox="1">
            <a:spLocks noGrp="1"/>
          </p:cNvSpPr>
          <p:nvPr>
            <p:ph type="sldNum" idx="12"/>
          </p:nvPr>
        </p:nvSpPr>
        <p:spPr>
          <a:xfrm>
            <a:off x="10017671" y="6492876"/>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398" name="Google Shape;398;p4"/>
          <p:cNvPicPr preferRelativeResize="0">
            <a:picLocks noGrp="1"/>
          </p:cNvPicPr>
          <p:nvPr>
            <p:ph type="body" idx="1"/>
          </p:nvPr>
        </p:nvPicPr>
        <p:blipFill rotWithShape="1">
          <a:blip r:embed="rId3">
            <a:alphaModFix/>
          </a:blip>
          <a:srcRect/>
          <a:stretch/>
        </p:blipFill>
        <p:spPr>
          <a:xfrm>
            <a:off x="2102058" y="1036638"/>
            <a:ext cx="3568284" cy="2246312"/>
          </a:xfrm>
          <a:prstGeom prst="rect">
            <a:avLst/>
          </a:prstGeom>
          <a:noFill/>
          <a:ln>
            <a:noFill/>
          </a:ln>
        </p:spPr>
      </p:pic>
      <p:pic>
        <p:nvPicPr>
          <p:cNvPr id="399" name="Google Shape;399;p4"/>
          <p:cNvPicPr preferRelativeResize="0">
            <a:picLocks noGrp="1"/>
          </p:cNvPicPr>
          <p:nvPr>
            <p:ph type="body" idx="2"/>
          </p:nvPr>
        </p:nvPicPr>
        <p:blipFill rotWithShape="1">
          <a:blip r:embed="rId4">
            <a:alphaModFix/>
          </a:blip>
          <a:srcRect/>
          <a:stretch/>
        </p:blipFill>
        <p:spPr>
          <a:xfrm>
            <a:off x="6686187" y="1036638"/>
            <a:ext cx="3391627" cy="2246312"/>
          </a:xfrm>
          <a:prstGeom prst="rect">
            <a:avLst/>
          </a:prstGeom>
          <a:noFill/>
          <a:ln>
            <a:noFill/>
          </a:ln>
        </p:spPr>
      </p:pic>
      <p:pic>
        <p:nvPicPr>
          <p:cNvPr id="400" name="Google Shape;400;p4"/>
          <p:cNvPicPr preferRelativeResize="0">
            <a:picLocks noGrp="1"/>
          </p:cNvPicPr>
          <p:nvPr>
            <p:ph type="body" idx="3"/>
          </p:nvPr>
        </p:nvPicPr>
        <p:blipFill rotWithShape="1">
          <a:blip r:embed="rId5">
            <a:alphaModFix/>
          </a:blip>
          <a:srcRect/>
          <a:stretch/>
        </p:blipFill>
        <p:spPr>
          <a:xfrm>
            <a:off x="2152117" y="3703638"/>
            <a:ext cx="3468166" cy="2316162"/>
          </a:xfrm>
          <a:prstGeom prst="rect">
            <a:avLst/>
          </a:prstGeom>
          <a:noFill/>
          <a:ln>
            <a:noFill/>
          </a:ln>
        </p:spPr>
      </p:pic>
      <p:pic>
        <p:nvPicPr>
          <p:cNvPr id="401" name="Google Shape;401;p4"/>
          <p:cNvPicPr preferRelativeResize="0">
            <a:picLocks noGrp="1"/>
          </p:cNvPicPr>
          <p:nvPr>
            <p:ph type="body" idx="4"/>
          </p:nvPr>
        </p:nvPicPr>
        <p:blipFill rotWithShape="1">
          <a:blip r:embed="rId6">
            <a:alphaModFix/>
          </a:blip>
          <a:srcRect/>
          <a:stretch/>
        </p:blipFill>
        <p:spPr>
          <a:xfrm>
            <a:off x="6687013" y="3703638"/>
            <a:ext cx="3389975" cy="2316162"/>
          </a:xfrm>
          <a:prstGeom prst="rect">
            <a:avLst/>
          </a:prstGeom>
          <a:noFill/>
          <a:ln>
            <a:noFill/>
          </a:ln>
        </p:spPr>
      </p:pic>
      <p:sp>
        <p:nvSpPr>
          <p:cNvPr id="402" name="Google Shape;402;p4"/>
          <p:cNvSpPr txBox="1"/>
          <p:nvPr/>
        </p:nvSpPr>
        <p:spPr>
          <a:xfrm>
            <a:off x="5071187" y="119639"/>
            <a:ext cx="6870819" cy="492443"/>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403" name="Google Shape;403;p4"/>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404" name="Google Shape;404;p4"/>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6"/>
          <p:cNvSpPr txBox="1">
            <a:spLocks noGrp="1"/>
          </p:cNvSpPr>
          <p:nvPr>
            <p:ph type="body" idx="1"/>
          </p:nvPr>
        </p:nvSpPr>
        <p:spPr>
          <a:xfrm>
            <a:off x="1752600" y="2286000"/>
            <a:ext cx="22098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Cash purchases, as a percent of total purchases, remained well below those with conventional financing in both years, rising slightly from the same period in 2021 to 29.2% of YTD transactions, while conventional financing declined by -.7 points to 57.2% of transactions</a:t>
            </a:r>
            <a:endParaRPr/>
          </a:p>
        </p:txBody>
      </p:sp>
      <p:sp>
        <p:nvSpPr>
          <p:cNvPr id="776" name="Google Shape;776;p36"/>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777" name="Google Shape;777;p36"/>
          <p:cNvPicPr preferRelativeResize="0">
            <a:picLocks noGrp="1"/>
          </p:cNvPicPr>
          <p:nvPr>
            <p:ph type="body" idx="2"/>
          </p:nvPr>
        </p:nvPicPr>
        <p:blipFill rotWithShape="1">
          <a:blip r:embed="rId3">
            <a:alphaModFix/>
          </a:blip>
          <a:srcRect/>
          <a:stretch/>
        </p:blipFill>
        <p:spPr>
          <a:xfrm>
            <a:off x="3886200" y="1731479"/>
            <a:ext cx="6642100" cy="3996704"/>
          </a:xfrm>
          <a:prstGeom prst="rect">
            <a:avLst/>
          </a:prstGeom>
          <a:noFill/>
          <a:ln>
            <a:noFill/>
          </a:ln>
        </p:spPr>
      </p:pic>
      <p:sp>
        <p:nvSpPr>
          <p:cNvPr id="778" name="Google Shape;778;p36"/>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779" name="Google Shape;779;p36"/>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80" name="Google Shape;780;p36"/>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781" name="Google Shape;781;p36"/>
          <p:cNvSpPr/>
          <p:nvPr/>
        </p:nvSpPr>
        <p:spPr>
          <a:xfrm>
            <a:off x="1946475" y="4481450"/>
            <a:ext cx="1776900" cy="9054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70% Finance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7"/>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Cash purchases were higher YTD than last year by +6.1 percentage points to 51.9% of 2022 transactions, remaining higher than that of Conventional</a:t>
            </a:r>
            <a:endParaRPr/>
          </a:p>
        </p:txBody>
      </p:sp>
      <p:sp>
        <p:nvSpPr>
          <p:cNvPr id="787" name="Google Shape;787;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788" name="Google Shape;788;p37"/>
          <p:cNvPicPr preferRelativeResize="0">
            <a:picLocks noGrp="1"/>
          </p:cNvPicPr>
          <p:nvPr>
            <p:ph type="body" idx="2"/>
          </p:nvPr>
        </p:nvPicPr>
        <p:blipFill rotWithShape="1">
          <a:blip r:embed="rId3">
            <a:alphaModFix/>
          </a:blip>
          <a:srcRect/>
          <a:stretch/>
        </p:blipFill>
        <p:spPr>
          <a:xfrm>
            <a:off x="3886200" y="1731479"/>
            <a:ext cx="6642100" cy="3996704"/>
          </a:xfrm>
          <a:prstGeom prst="rect">
            <a:avLst/>
          </a:prstGeom>
          <a:noFill/>
          <a:ln>
            <a:noFill/>
          </a:ln>
        </p:spPr>
      </p:pic>
      <p:sp>
        <p:nvSpPr>
          <p:cNvPr id="789" name="Google Shape;789;p37"/>
          <p:cNvSpPr txBox="1"/>
          <p:nvPr/>
        </p:nvSpPr>
        <p:spPr>
          <a:xfrm>
            <a:off x="4079157" y="244320"/>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790" name="Google Shape;790;p37"/>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791" name="Google Shape;791;p37"/>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792" name="Google Shape;792;p37"/>
          <p:cNvSpPr/>
          <p:nvPr/>
        </p:nvSpPr>
        <p:spPr>
          <a:xfrm>
            <a:off x="1946475" y="4481450"/>
            <a:ext cx="1776900" cy="9054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48% Finance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38"/>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2022 Cash purchases rose somewhat above those of 2021 and remained higher than Conventional as the financing method of choice for Broward County Condo sales, rising to 57.4% of 2022 sales YTD</a:t>
            </a:r>
            <a:endParaRPr/>
          </a:p>
          <a:p>
            <a:pPr marL="0" lvl="0" indent="0" algn="l" rtl="0">
              <a:lnSpc>
                <a:spcPct val="90000"/>
              </a:lnSpc>
              <a:spcBef>
                <a:spcPts val="1000"/>
              </a:spcBef>
              <a:spcAft>
                <a:spcPts val="0"/>
              </a:spcAft>
              <a:buClr>
                <a:schemeClr val="dk1"/>
              </a:buClr>
              <a:buSzPts val="1200"/>
              <a:buNone/>
            </a:pPr>
            <a:endParaRPr sz="1200"/>
          </a:p>
        </p:txBody>
      </p:sp>
      <p:sp>
        <p:nvSpPr>
          <p:cNvPr id="798" name="Google Shape;798;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799" name="Google Shape;799;p38"/>
          <p:cNvPicPr preferRelativeResize="0">
            <a:picLocks noGrp="1"/>
          </p:cNvPicPr>
          <p:nvPr>
            <p:ph type="body" idx="2"/>
          </p:nvPr>
        </p:nvPicPr>
        <p:blipFill rotWithShape="1">
          <a:blip r:embed="rId3">
            <a:alphaModFix/>
          </a:blip>
          <a:srcRect/>
          <a:stretch/>
        </p:blipFill>
        <p:spPr>
          <a:xfrm>
            <a:off x="3886200" y="1713874"/>
            <a:ext cx="6642100" cy="4031917"/>
          </a:xfrm>
          <a:prstGeom prst="rect">
            <a:avLst/>
          </a:prstGeom>
          <a:noFill/>
          <a:ln>
            <a:noFill/>
          </a:ln>
        </p:spPr>
      </p:pic>
      <p:sp>
        <p:nvSpPr>
          <p:cNvPr id="800" name="Google Shape;800;p38"/>
          <p:cNvSpPr txBox="1"/>
          <p:nvPr/>
        </p:nvSpPr>
        <p:spPr>
          <a:xfrm>
            <a:off x="4399471" y="205899"/>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801" name="Google Shape;801;p38"/>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802" name="Google Shape;802;p38"/>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803" name="Google Shape;803;p38"/>
          <p:cNvSpPr/>
          <p:nvPr/>
        </p:nvSpPr>
        <p:spPr>
          <a:xfrm>
            <a:off x="1765400" y="4492775"/>
            <a:ext cx="1776900" cy="9054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42% Finance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43"/>
          <p:cNvSpPr txBox="1"/>
          <p:nvPr/>
        </p:nvSpPr>
        <p:spPr>
          <a:xfrm>
            <a:off x="9028544" y="3136453"/>
            <a:ext cx="15632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Gill Sans"/>
                <a:ea typeface="Gill Sans"/>
                <a:cs typeface="Gill Sans"/>
                <a:sym typeface="Gill Sans"/>
              </a:rPr>
              <a:t>Note:  This chart is interactive.  Double-click the chart to turn it into an Excel spreadsheet, enter city names in boxes at the top of each column, under “City 1”, etc., then click twice again to return to an updated PowerPoint slide.</a:t>
            </a:r>
            <a:endParaRPr/>
          </a:p>
        </p:txBody>
      </p:sp>
      <p:sp>
        <p:nvSpPr>
          <p:cNvPr id="809" name="Google Shape;809;p43"/>
          <p:cNvSpPr txBox="1"/>
          <p:nvPr/>
        </p:nvSpPr>
        <p:spPr>
          <a:xfrm>
            <a:off x="9067801" y="5562601"/>
            <a:ext cx="144780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1">
                <a:solidFill>
                  <a:srgbClr val="000000"/>
                </a:solidFill>
                <a:latin typeface="Gill Sans"/>
                <a:ea typeface="Gill Sans"/>
                <a:cs typeface="Gill Sans"/>
                <a:sym typeface="Gill Sans"/>
              </a:rPr>
              <a:t>SEFMLS data for Single Family Detached residences.  Data is believed to be accurate but is not warranted.   ©2022  ChartMaster Services, LLC.  All rights reserved. This page may not be reproduced without written permission from chartmasterchuck@aol.com.</a:t>
            </a:r>
            <a:endParaRPr/>
          </a:p>
        </p:txBody>
      </p:sp>
      <p:graphicFrame>
        <p:nvGraphicFramePr>
          <p:cNvPr id="810" name="Google Shape;810;p43"/>
          <p:cNvGraphicFramePr/>
          <p:nvPr/>
        </p:nvGraphicFramePr>
        <p:xfrm>
          <a:off x="2539250" y="1031876"/>
          <a:ext cx="5810162" cy="5368925"/>
        </p:xfrm>
        <a:graphic>
          <a:graphicData uri="http://schemas.openxmlformats.org/presentationml/2006/ole">
            <mc:AlternateContent xmlns:mc="http://schemas.openxmlformats.org/markup-compatibility/2006">
              <mc:Choice xmlns:v="urn:schemas-microsoft-com:vml" Requires="v">
                <p:oleObj spid="_x0000_s1029" r:id="rId4" imgW="5810162" imgH="5368925" progId="Excel.Sheet.12">
                  <p:embed/>
                </p:oleObj>
              </mc:Choice>
              <mc:Fallback>
                <p:oleObj r:id="rId4" imgW="5810162" imgH="5368925" progId="Excel.Sheet.12">
                  <p:embed/>
                  <p:pic>
                    <p:nvPicPr>
                      <p:cNvPr id="810" name="Google Shape;810;p43"/>
                      <p:cNvPicPr preferRelativeResize="0"/>
                      <p:nvPr/>
                    </p:nvPicPr>
                    <p:blipFill rotWithShape="1">
                      <a:blip r:embed="rId5">
                        <a:alphaModFix/>
                      </a:blip>
                      <a:srcRect/>
                      <a:stretch/>
                    </p:blipFill>
                    <p:spPr>
                      <a:xfrm>
                        <a:off x="2539250" y="1031876"/>
                        <a:ext cx="5810162" cy="5368925"/>
                      </a:xfrm>
                      <a:prstGeom prst="rect">
                        <a:avLst/>
                      </a:prstGeom>
                      <a:noFill/>
                      <a:ln>
                        <a:noFill/>
                      </a:ln>
                    </p:spPr>
                  </p:pic>
                </p:oleObj>
              </mc:Fallback>
            </mc:AlternateContent>
          </a:graphicData>
        </a:graphic>
      </p:graphicFrame>
      <p:sp>
        <p:nvSpPr>
          <p:cNvPr id="811" name="Google Shape;811;p43"/>
          <p:cNvSpPr txBox="1"/>
          <p:nvPr/>
        </p:nvSpPr>
        <p:spPr>
          <a:xfrm>
            <a:off x="4122287" y="80411"/>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812" name="Google Shape;812;p43"/>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13" name="Google Shape;813;p43"/>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817"/>
        <p:cNvGrpSpPr/>
        <p:nvPr/>
      </p:nvGrpSpPr>
      <p:grpSpPr>
        <a:xfrm>
          <a:off x="0" y="0"/>
          <a:ext cx="0" cy="0"/>
          <a:chOff x="0" y="0"/>
          <a:chExt cx="0" cy="0"/>
        </a:xfrm>
      </p:grpSpPr>
      <p:sp>
        <p:nvSpPr>
          <p:cNvPr id="818" name="Google Shape;818;p47"/>
          <p:cNvSpPr txBox="1">
            <a:spLocks noGrp="1"/>
          </p:cNvSpPr>
          <p:nvPr>
            <p:ph type="sldNum" idx="12"/>
          </p:nvPr>
        </p:nvSpPr>
        <p:spPr>
          <a:xfrm>
            <a:off x="9245600" y="6492876"/>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Arial"/>
              <a:buNone/>
            </a:pPr>
            <a:fld id="{00000000-1234-1234-1234-123412341234}" type="slidenum">
              <a:rPr lang="en-US"/>
              <a:t>44</a:t>
            </a:fld>
            <a:endParaRPr/>
          </a:p>
        </p:txBody>
      </p:sp>
      <p:sp>
        <p:nvSpPr>
          <p:cNvPr id="819" name="Google Shape;819;p47"/>
          <p:cNvSpPr txBox="1"/>
          <p:nvPr/>
        </p:nvSpPr>
        <p:spPr>
          <a:xfrm>
            <a:off x="1442720" y="2183755"/>
            <a:ext cx="9144000"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Arial"/>
                <a:ea typeface="Arial"/>
                <a:cs typeface="Arial"/>
                <a:sym typeface="Arial"/>
              </a:rPr>
              <a:t>1Q 2022 Dade-Broward County</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Market Report</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Luxury Homes Supplement</a:t>
            </a:r>
            <a:endParaRPr sz="1800">
              <a:solidFill>
                <a:schemeClr val="dk1"/>
              </a:solidFill>
              <a:latin typeface="Calibri"/>
              <a:ea typeface="Calibri"/>
              <a:cs typeface="Calibri"/>
              <a:sym typeface="Calibri"/>
            </a:endParaRPr>
          </a:p>
        </p:txBody>
      </p:sp>
      <p:sp>
        <p:nvSpPr>
          <p:cNvPr id="820" name="Google Shape;820;p47"/>
          <p:cNvSpPr txBox="1"/>
          <p:nvPr/>
        </p:nvSpPr>
        <p:spPr>
          <a:xfrm>
            <a:off x="151765" y="1008697"/>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Arial"/>
              <a:buNone/>
            </a:pPr>
            <a:r>
              <a:rPr lang="en-US" sz="1800" b="1">
                <a:solidFill>
                  <a:srgbClr val="FFFFFF"/>
                </a:solidFill>
                <a:latin typeface="Arial"/>
                <a:ea typeface="Arial"/>
                <a:cs typeface="Arial"/>
                <a:sym typeface="Arial"/>
              </a:rPr>
              <a:t>Proprietary Information</a:t>
            </a:r>
            <a:endParaRPr sz="1200">
              <a:solidFill>
                <a:schemeClr val="dk1"/>
              </a:solidFill>
              <a:latin typeface="Times New Roman"/>
              <a:ea typeface="Times New Roman"/>
              <a:cs typeface="Times New Roman"/>
              <a:sym typeface="Times New Roman"/>
            </a:endParaRPr>
          </a:p>
        </p:txBody>
      </p:sp>
      <p:sp>
        <p:nvSpPr>
          <p:cNvPr id="821" name="Google Shape;821;p47"/>
          <p:cNvSpPr txBox="1"/>
          <p:nvPr/>
        </p:nvSpPr>
        <p:spPr>
          <a:xfrm>
            <a:off x="2947232" y="6469284"/>
            <a:ext cx="7391400"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FFFFF"/>
                </a:solidFill>
                <a:latin typeface="Arial"/>
                <a:ea typeface="Arial"/>
                <a:cs typeface="Arial"/>
                <a:sym typeface="Arial"/>
              </a:rPr>
              <a:t>Dade-Broward County Single Family Detached Residences/ Condo/Townhouse Residences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a:solidFill>
                  <a:srgbClr val="FFFFFF"/>
                </a:solidFill>
                <a:latin typeface="Arial"/>
                <a:ea typeface="Arial"/>
                <a:cs typeface="Arial"/>
                <a:sym typeface="Arial"/>
              </a:rPr>
              <a:t>Provided By Chart Master Services, LLC exclusively for Keller Williams Realty</a:t>
            </a:r>
            <a:endParaRPr sz="1200">
              <a:solidFill>
                <a:schemeClr val="dk1"/>
              </a:solidFill>
              <a:latin typeface="Times New Roman"/>
              <a:ea typeface="Times New Roman"/>
              <a:cs typeface="Times New Roman"/>
              <a:sym typeface="Times New Roman"/>
            </a:endParaRPr>
          </a:p>
        </p:txBody>
      </p:sp>
      <p:sp>
        <p:nvSpPr>
          <p:cNvPr id="822" name="Google Shape;822;p47"/>
          <p:cNvSpPr txBox="1"/>
          <p:nvPr/>
        </p:nvSpPr>
        <p:spPr>
          <a:xfrm>
            <a:off x="233045" y="1034097"/>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23" name="Google Shape;823;p47"/>
          <p:cNvSpPr txBox="1"/>
          <p:nvPr/>
        </p:nvSpPr>
        <p:spPr>
          <a:xfrm>
            <a:off x="4623275" y="301247"/>
            <a:ext cx="7357929" cy="492443"/>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FFFFFF"/>
                </a:solidFill>
                <a:latin typeface="Arial"/>
                <a:ea typeface="Arial"/>
                <a:cs typeface="Arial"/>
                <a:sym typeface="Arial"/>
              </a:rPr>
              <a:t>1Q 2022 Dade-Broward County Market Report</a:t>
            </a:r>
            <a:endParaRPr sz="2600">
              <a:solidFill>
                <a:schemeClr val="dk1"/>
              </a:solidFill>
              <a:latin typeface="Times New Roman"/>
              <a:ea typeface="Times New Roman"/>
              <a:cs typeface="Times New Roman"/>
              <a:sym typeface="Times New Roman"/>
            </a:endParaRPr>
          </a:p>
        </p:txBody>
      </p:sp>
      <p:sp>
        <p:nvSpPr>
          <p:cNvPr id="824" name="Google Shape;824;p47"/>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828"/>
        <p:cNvGrpSpPr/>
        <p:nvPr/>
      </p:nvGrpSpPr>
      <p:grpSpPr>
        <a:xfrm>
          <a:off x="0" y="0"/>
          <a:ext cx="0" cy="0"/>
          <a:chOff x="0" y="0"/>
          <a:chExt cx="0" cy="0"/>
        </a:xfrm>
      </p:grpSpPr>
      <p:sp>
        <p:nvSpPr>
          <p:cNvPr id="829" name="Google Shape;829;p48"/>
          <p:cNvSpPr txBox="1">
            <a:spLocks noGrp="1"/>
          </p:cNvSpPr>
          <p:nvPr>
            <p:ph type="body" idx="1"/>
          </p:nvPr>
        </p:nvSpPr>
        <p:spPr>
          <a:xfrm>
            <a:off x="1752600" y="1828801"/>
            <a:ext cx="2057400" cy="4487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838 properties priced above $1,000,000 were Active on March 31, 2022 in Miami-Dade County, compared to 980 at the same time in 2021 (-14.5%)</a:t>
            </a:r>
            <a:endParaRPr/>
          </a:p>
          <a:p>
            <a:pPr marL="0" lvl="0" indent="0" algn="l" rtl="0">
              <a:lnSpc>
                <a:spcPct val="90000"/>
              </a:lnSpc>
              <a:spcBef>
                <a:spcPts val="1000"/>
              </a:spcBef>
              <a:spcAft>
                <a:spcPts val="0"/>
              </a:spcAft>
              <a:buClr>
                <a:schemeClr val="dk1"/>
              </a:buClr>
              <a:buSzPts val="1200"/>
              <a:buNone/>
            </a:pPr>
            <a:endParaRPr sz="1200"/>
          </a:p>
        </p:txBody>
      </p:sp>
      <p:sp>
        <p:nvSpPr>
          <p:cNvPr id="830" name="Google Shape;830;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831" name="Google Shape;831;p48"/>
          <p:cNvPicPr preferRelativeResize="0">
            <a:picLocks noGrp="1"/>
          </p:cNvPicPr>
          <p:nvPr>
            <p:ph type="body" idx="2"/>
          </p:nvPr>
        </p:nvPicPr>
        <p:blipFill rotWithShape="1">
          <a:blip r:embed="rId3">
            <a:alphaModFix/>
          </a:blip>
          <a:srcRect/>
          <a:stretch/>
        </p:blipFill>
        <p:spPr>
          <a:xfrm>
            <a:off x="3886200" y="1695437"/>
            <a:ext cx="6642100" cy="4068791"/>
          </a:xfrm>
          <a:prstGeom prst="rect">
            <a:avLst/>
          </a:prstGeom>
          <a:noFill/>
          <a:ln>
            <a:noFill/>
          </a:ln>
        </p:spPr>
      </p:pic>
      <p:sp>
        <p:nvSpPr>
          <p:cNvPr id="832" name="Google Shape;832;p48"/>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833" name="Google Shape;833;p48"/>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34" name="Google Shape;834;p48"/>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838"/>
        <p:cNvGrpSpPr/>
        <p:nvPr/>
      </p:nvGrpSpPr>
      <p:grpSpPr>
        <a:xfrm>
          <a:off x="0" y="0"/>
          <a:ext cx="0" cy="0"/>
          <a:chOff x="0" y="0"/>
          <a:chExt cx="0" cy="0"/>
        </a:xfrm>
      </p:grpSpPr>
      <p:sp>
        <p:nvSpPr>
          <p:cNvPr id="839" name="Google Shape;839;p49"/>
          <p:cNvSpPr txBox="1">
            <a:spLocks noGrp="1"/>
          </p:cNvSpPr>
          <p:nvPr>
            <p:ph type="body" idx="1"/>
          </p:nvPr>
        </p:nvSpPr>
        <p:spPr>
          <a:xfrm>
            <a:off x="1752600" y="1828801"/>
            <a:ext cx="2057400" cy="4487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482 properties priced above $1,000,000 were listed for sale on March 30,  2022 in Broward County, compared to 543 at the same time last year for a decrease of – 11.2%</a:t>
            </a:r>
            <a:endParaRPr/>
          </a:p>
        </p:txBody>
      </p:sp>
      <p:sp>
        <p:nvSpPr>
          <p:cNvPr id="840" name="Google Shape;840;p49"/>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841" name="Google Shape;841;p49"/>
          <p:cNvPicPr preferRelativeResize="0">
            <a:picLocks noGrp="1"/>
          </p:cNvPicPr>
          <p:nvPr>
            <p:ph type="body" idx="2"/>
          </p:nvPr>
        </p:nvPicPr>
        <p:blipFill rotWithShape="1">
          <a:blip r:embed="rId3">
            <a:alphaModFix/>
          </a:blip>
          <a:srcRect/>
          <a:stretch/>
        </p:blipFill>
        <p:spPr>
          <a:xfrm>
            <a:off x="3886200" y="1695437"/>
            <a:ext cx="6642100" cy="4068791"/>
          </a:xfrm>
          <a:prstGeom prst="rect">
            <a:avLst/>
          </a:prstGeom>
          <a:noFill/>
          <a:ln>
            <a:noFill/>
          </a:ln>
        </p:spPr>
      </p:pic>
      <p:sp>
        <p:nvSpPr>
          <p:cNvPr id="842" name="Google Shape;842;p49"/>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843" name="Google Shape;843;p49"/>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44" name="Google Shape;844;p49"/>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848"/>
        <p:cNvGrpSpPr/>
        <p:nvPr/>
      </p:nvGrpSpPr>
      <p:grpSpPr>
        <a:xfrm>
          <a:off x="0" y="0"/>
          <a:ext cx="0" cy="0"/>
          <a:chOff x="0" y="0"/>
          <a:chExt cx="0" cy="0"/>
        </a:xfrm>
      </p:grpSpPr>
      <p:sp>
        <p:nvSpPr>
          <p:cNvPr id="849" name="Google Shape;849;p50"/>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838 properties priced above $1,000,000 were listed for sale on March 31, 2022 in Miami-Dade County, compared to 981 at the same time last year, for a decrease of -10.4%</a:t>
            </a:r>
            <a:endParaRPr/>
          </a:p>
        </p:txBody>
      </p:sp>
      <p:sp>
        <p:nvSpPr>
          <p:cNvPr id="850" name="Google Shape;850;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851" name="Google Shape;851;p50"/>
          <p:cNvPicPr preferRelativeResize="0">
            <a:picLocks noGrp="1"/>
          </p:cNvPicPr>
          <p:nvPr>
            <p:ph type="body" idx="2"/>
          </p:nvPr>
        </p:nvPicPr>
        <p:blipFill rotWithShape="1">
          <a:blip r:embed="rId3">
            <a:alphaModFix/>
          </a:blip>
          <a:srcRect/>
          <a:stretch/>
        </p:blipFill>
        <p:spPr>
          <a:xfrm>
            <a:off x="3886200" y="1713613"/>
            <a:ext cx="6629400" cy="4061012"/>
          </a:xfrm>
          <a:prstGeom prst="rect">
            <a:avLst/>
          </a:prstGeom>
          <a:noFill/>
          <a:ln>
            <a:noFill/>
          </a:ln>
        </p:spPr>
      </p:pic>
      <p:sp>
        <p:nvSpPr>
          <p:cNvPr id="852" name="Google Shape;852;p50"/>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853" name="Google Shape;853;p50"/>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54" name="Google Shape;854;p50"/>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858"/>
        <p:cNvGrpSpPr/>
        <p:nvPr/>
      </p:nvGrpSpPr>
      <p:grpSpPr>
        <a:xfrm>
          <a:off x="0" y="0"/>
          <a:ext cx="0" cy="0"/>
          <a:chOff x="0" y="0"/>
          <a:chExt cx="0" cy="0"/>
        </a:xfrm>
      </p:grpSpPr>
      <p:sp>
        <p:nvSpPr>
          <p:cNvPr id="859" name="Google Shape;859;p51"/>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252 properties priced above $1,000,000 were Active on March 31, 2022 in Broward County, compared to 391 at the same time in 2021, for a </a:t>
            </a:r>
            <a:r>
              <a:rPr lang="en-US" sz="1200">
                <a:solidFill>
                  <a:srgbClr val="C00000"/>
                </a:solidFill>
              </a:rPr>
              <a:t>decrease of -35.5%</a:t>
            </a:r>
            <a:endParaRPr/>
          </a:p>
          <a:p>
            <a:pPr marL="0" lvl="0" indent="0" algn="l" rtl="0">
              <a:lnSpc>
                <a:spcPct val="90000"/>
              </a:lnSpc>
              <a:spcBef>
                <a:spcPts val="1000"/>
              </a:spcBef>
              <a:spcAft>
                <a:spcPts val="0"/>
              </a:spcAft>
              <a:buClr>
                <a:schemeClr val="dk1"/>
              </a:buClr>
              <a:buSzPts val="1200"/>
              <a:buNone/>
            </a:pPr>
            <a:endParaRPr sz="1200"/>
          </a:p>
        </p:txBody>
      </p:sp>
      <p:sp>
        <p:nvSpPr>
          <p:cNvPr id="860" name="Google Shape;860;p51"/>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861" name="Google Shape;861;p51"/>
          <p:cNvPicPr preferRelativeResize="0">
            <a:picLocks noGrp="1"/>
          </p:cNvPicPr>
          <p:nvPr>
            <p:ph type="body" idx="2"/>
          </p:nvPr>
        </p:nvPicPr>
        <p:blipFill rotWithShape="1">
          <a:blip r:embed="rId3">
            <a:alphaModFix/>
          </a:blip>
          <a:srcRect/>
          <a:stretch/>
        </p:blipFill>
        <p:spPr>
          <a:xfrm>
            <a:off x="3886200" y="1713613"/>
            <a:ext cx="6629400" cy="4061012"/>
          </a:xfrm>
          <a:prstGeom prst="rect">
            <a:avLst/>
          </a:prstGeom>
          <a:noFill/>
          <a:ln>
            <a:noFill/>
          </a:ln>
        </p:spPr>
      </p:pic>
      <p:sp>
        <p:nvSpPr>
          <p:cNvPr id="862" name="Google Shape;862;p51"/>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863" name="Google Shape;863;p51"/>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64" name="Google Shape;864;p51"/>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868"/>
        <p:cNvGrpSpPr/>
        <p:nvPr/>
      </p:nvGrpSpPr>
      <p:grpSpPr>
        <a:xfrm>
          <a:off x="0" y="0"/>
          <a:ext cx="0" cy="0"/>
          <a:chOff x="0" y="0"/>
          <a:chExt cx="0" cy="0"/>
        </a:xfrm>
      </p:grpSpPr>
      <p:sp>
        <p:nvSpPr>
          <p:cNvPr id="869" name="Google Shape;869;p52"/>
          <p:cNvSpPr txBox="1">
            <a:spLocks noGrp="1"/>
          </p:cNvSpPr>
          <p:nvPr>
            <p:ph type="body" idx="1"/>
          </p:nvPr>
        </p:nvSpPr>
        <p:spPr>
          <a:xfrm>
            <a:off x="1752600" y="1828801"/>
            <a:ext cx="2133600" cy="4487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526 properties priced above $1,000,000 were under contract on March 31, 2022 in Miami-Dade County, compared to 673</a:t>
            </a:r>
            <a:r>
              <a:rPr lang="en-US" sz="1200" b="1"/>
              <a:t> </a:t>
            </a:r>
            <a:r>
              <a:rPr lang="en-US" sz="1200"/>
              <a:t>Pending on March 31, 2021, -21.8% lower</a:t>
            </a:r>
            <a:endParaRPr/>
          </a:p>
          <a:p>
            <a:pPr marL="0" lvl="0" indent="0" algn="l" rtl="0">
              <a:lnSpc>
                <a:spcPct val="90000"/>
              </a:lnSpc>
              <a:spcBef>
                <a:spcPts val="1000"/>
              </a:spcBef>
              <a:spcAft>
                <a:spcPts val="0"/>
              </a:spcAft>
              <a:buClr>
                <a:schemeClr val="dk1"/>
              </a:buClr>
              <a:buSzPts val="1200"/>
              <a:buNone/>
            </a:pPr>
            <a:endParaRPr sz="1200"/>
          </a:p>
        </p:txBody>
      </p:sp>
      <p:sp>
        <p:nvSpPr>
          <p:cNvPr id="870" name="Google Shape;870;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871" name="Google Shape;871;p52"/>
          <p:cNvPicPr preferRelativeResize="0">
            <a:picLocks noGrp="1"/>
          </p:cNvPicPr>
          <p:nvPr>
            <p:ph type="body" idx="2"/>
          </p:nvPr>
        </p:nvPicPr>
        <p:blipFill rotWithShape="1">
          <a:blip r:embed="rId3">
            <a:alphaModFix/>
          </a:blip>
          <a:srcRect/>
          <a:stretch/>
        </p:blipFill>
        <p:spPr>
          <a:xfrm>
            <a:off x="3886200" y="1695437"/>
            <a:ext cx="6642100" cy="4068791"/>
          </a:xfrm>
          <a:prstGeom prst="rect">
            <a:avLst/>
          </a:prstGeom>
          <a:noFill/>
          <a:ln>
            <a:noFill/>
          </a:ln>
        </p:spPr>
      </p:pic>
      <p:sp>
        <p:nvSpPr>
          <p:cNvPr id="872" name="Google Shape;872;p52"/>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873" name="Google Shape;873;p52"/>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74" name="Google Shape;874;p52"/>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
          <p:cNvSpPr txBox="1"/>
          <p:nvPr/>
        </p:nvSpPr>
        <p:spPr>
          <a:xfrm>
            <a:off x="1981200" y="3276601"/>
            <a:ext cx="34290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YTD Sales Higher (16.1%) vs. Last Year</a:t>
            </a:r>
            <a:endParaRPr sz="1800" b="0" i="0" u="none" strike="noStrike" cap="none">
              <a:solidFill>
                <a:srgbClr val="C00000"/>
              </a:solidFill>
              <a:latin typeface="Calibri"/>
              <a:ea typeface="Calibri"/>
              <a:cs typeface="Calibri"/>
              <a:sym typeface="Calibri"/>
            </a:endParaRPr>
          </a:p>
        </p:txBody>
      </p:sp>
      <p:sp>
        <p:nvSpPr>
          <p:cNvPr id="410" name="Google Shape;410;p5"/>
          <p:cNvSpPr txBox="1"/>
          <p:nvPr/>
        </p:nvSpPr>
        <p:spPr>
          <a:xfrm>
            <a:off x="6400800" y="3273624"/>
            <a:ext cx="40740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Sales Price Up by +27.9% vs. Last Year </a:t>
            </a:r>
            <a:endParaRPr sz="1800" b="0" i="0" u="none" strike="noStrike" cap="none">
              <a:solidFill>
                <a:srgbClr val="C00000"/>
              </a:solidFill>
              <a:latin typeface="Calibri"/>
              <a:ea typeface="Calibri"/>
              <a:cs typeface="Calibri"/>
              <a:sym typeface="Calibri"/>
            </a:endParaRPr>
          </a:p>
        </p:txBody>
      </p:sp>
      <p:sp>
        <p:nvSpPr>
          <p:cNvPr id="411" name="Google Shape;411;p5"/>
          <p:cNvSpPr txBox="1"/>
          <p:nvPr/>
        </p:nvSpPr>
        <p:spPr>
          <a:xfrm>
            <a:off x="1600200" y="5943601"/>
            <a:ext cx="43434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S/OLP = 97.1%, up by +4.0 Points vs. Last Year</a:t>
            </a:r>
            <a:endParaRPr sz="1800" b="0" i="0" u="none" strike="noStrike" cap="none">
              <a:solidFill>
                <a:srgbClr val="C00000"/>
              </a:solidFill>
              <a:latin typeface="Calibri"/>
              <a:ea typeface="Calibri"/>
              <a:cs typeface="Calibri"/>
              <a:sym typeface="Calibri"/>
            </a:endParaRPr>
          </a:p>
        </p:txBody>
      </p:sp>
      <p:sp>
        <p:nvSpPr>
          <p:cNvPr id="412" name="Google Shape;412;p5"/>
          <p:cNvSpPr txBox="1"/>
          <p:nvPr/>
        </p:nvSpPr>
        <p:spPr>
          <a:xfrm>
            <a:off x="6477000" y="5943601"/>
            <a:ext cx="41910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DOM at 82, Down by -32.2% vs. Last Year</a:t>
            </a:r>
            <a:endParaRPr sz="1800" b="0" i="0" u="none" strike="noStrike" cap="none">
              <a:solidFill>
                <a:srgbClr val="C00000"/>
              </a:solidFill>
              <a:latin typeface="Calibri"/>
              <a:ea typeface="Calibri"/>
              <a:cs typeface="Calibri"/>
              <a:sym typeface="Calibri"/>
            </a:endParaRPr>
          </a:p>
        </p:txBody>
      </p:sp>
      <p:sp>
        <p:nvSpPr>
          <p:cNvPr id="413" name="Google Shape;413;p5"/>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414" name="Google Shape;414;p5"/>
          <p:cNvPicPr preferRelativeResize="0">
            <a:picLocks noGrp="1"/>
          </p:cNvPicPr>
          <p:nvPr>
            <p:ph type="body" idx="1"/>
          </p:nvPr>
        </p:nvPicPr>
        <p:blipFill rotWithShape="1">
          <a:blip r:embed="rId3">
            <a:alphaModFix/>
          </a:blip>
          <a:srcRect/>
          <a:stretch/>
        </p:blipFill>
        <p:spPr>
          <a:xfrm>
            <a:off x="2103710" y="1036638"/>
            <a:ext cx="3564980" cy="2246312"/>
          </a:xfrm>
          <a:prstGeom prst="rect">
            <a:avLst/>
          </a:prstGeom>
          <a:noFill/>
          <a:ln>
            <a:noFill/>
          </a:ln>
        </p:spPr>
      </p:pic>
      <p:pic>
        <p:nvPicPr>
          <p:cNvPr id="415" name="Google Shape;415;p5"/>
          <p:cNvPicPr preferRelativeResize="0">
            <a:picLocks noGrp="1"/>
          </p:cNvPicPr>
          <p:nvPr>
            <p:ph type="body" idx="2"/>
          </p:nvPr>
        </p:nvPicPr>
        <p:blipFill rotWithShape="1">
          <a:blip r:embed="rId4">
            <a:alphaModFix/>
          </a:blip>
          <a:srcRect/>
          <a:stretch/>
        </p:blipFill>
        <p:spPr>
          <a:xfrm>
            <a:off x="6664788" y="1036638"/>
            <a:ext cx="3434424" cy="2246312"/>
          </a:xfrm>
          <a:prstGeom prst="rect">
            <a:avLst/>
          </a:prstGeom>
          <a:noFill/>
          <a:ln>
            <a:noFill/>
          </a:ln>
        </p:spPr>
      </p:pic>
      <p:pic>
        <p:nvPicPr>
          <p:cNvPr id="416" name="Google Shape;416;p5"/>
          <p:cNvPicPr preferRelativeResize="0">
            <a:picLocks noGrp="1"/>
          </p:cNvPicPr>
          <p:nvPr>
            <p:ph type="body" idx="3"/>
          </p:nvPr>
        </p:nvPicPr>
        <p:blipFill rotWithShape="1">
          <a:blip r:embed="rId5">
            <a:alphaModFix/>
          </a:blip>
          <a:srcRect/>
          <a:stretch/>
        </p:blipFill>
        <p:spPr>
          <a:xfrm>
            <a:off x="2130003" y="3703638"/>
            <a:ext cx="3512394" cy="2316162"/>
          </a:xfrm>
          <a:prstGeom prst="rect">
            <a:avLst/>
          </a:prstGeom>
          <a:noFill/>
          <a:ln>
            <a:noFill/>
          </a:ln>
        </p:spPr>
      </p:pic>
      <p:pic>
        <p:nvPicPr>
          <p:cNvPr id="417" name="Google Shape;417;p5"/>
          <p:cNvPicPr preferRelativeResize="0">
            <a:picLocks noGrp="1"/>
          </p:cNvPicPr>
          <p:nvPr>
            <p:ph type="body" idx="4"/>
          </p:nvPr>
        </p:nvPicPr>
        <p:blipFill rotWithShape="1">
          <a:blip r:embed="rId6">
            <a:alphaModFix/>
          </a:blip>
          <a:srcRect/>
          <a:stretch/>
        </p:blipFill>
        <p:spPr>
          <a:xfrm>
            <a:off x="6665603" y="3703638"/>
            <a:ext cx="3432795" cy="2316162"/>
          </a:xfrm>
          <a:prstGeom prst="rect">
            <a:avLst/>
          </a:prstGeom>
          <a:noFill/>
          <a:ln>
            <a:noFill/>
          </a:ln>
        </p:spPr>
      </p:pic>
      <p:sp>
        <p:nvSpPr>
          <p:cNvPr id="418" name="Google Shape;418;p5"/>
          <p:cNvSpPr txBox="1"/>
          <p:nvPr/>
        </p:nvSpPr>
        <p:spPr>
          <a:xfrm>
            <a:off x="4061905" y="140806"/>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419" name="Google Shape;419;p5"/>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420" name="Google Shape;420;p5"/>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878"/>
        <p:cNvGrpSpPr/>
        <p:nvPr/>
      </p:nvGrpSpPr>
      <p:grpSpPr>
        <a:xfrm>
          <a:off x="0" y="0"/>
          <a:ext cx="0" cy="0"/>
          <a:chOff x="0" y="0"/>
          <a:chExt cx="0" cy="0"/>
        </a:xfrm>
      </p:grpSpPr>
      <p:sp>
        <p:nvSpPr>
          <p:cNvPr id="879" name="Google Shape;879;p53"/>
          <p:cNvSpPr txBox="1">
            <a:spLocks noGrp="1"/>
          </p:cNvSpPr>
          <p:nvPr>
            <p:ph type="body" idx="1"/>
          </p:nvPr>
        </p:nvSpPr>
        <p:spPr>
          <a:xfrm>
            <a:off x="1752600" y="2819401"/>
            <a:ext cx="2057400" cy="34968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499 properties priced above $1,000,000 were under contract on March 30, 2022 in Broward County, compared to 417 at the same time last year, up by +19.7%</a:t>
            </a:r>
            <a:endParaRPr/>
          </a:p>
        </p:txBody>
      </p:sp>
      <p:sp>
        <p:nvSpPr>
          <p:cNvPr id="880" name="Google Shape;880;p53"/>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881" name="Google Shape;881;p53"/>
          <p:cNvPicPr preferRelativeResize="0">
            <a:picLocks noGrp="1"/>
          </p:cNvPicPr>
          <p:nvPr>
            <p:ph type="body" idx="2"/>
          </p:nvPr>
        </p:nvPicPr>
        <p:blipFill rotWithShape="1">
          <a:blip r:embed="rId3">
            <a:alphaModFix/>
          </a:blip>
          <a:srcRect/>
          <a:stretch/>
        </p:blipFill>
        <p:spPr>
          <a:xfrm>
            <a:off x="3886200" y="1695437"/>
            <a:ext cx="6642100" cy="4068791"/>
          </a:xfrm>
          <a:prstGeom prst="rect">
            <a:avLst/>
          </a:prstGeom>
          <a:noFill/>
          <a:ln>
            <a:noFill/>
          </a:ln>
        </p:spPr>
      </p:pic>
      <p:sp>
        <p:nvSpPr>
          <p:cNvPr id="882" name="Google Shape;882;p53"/>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883" name="Google Shape;883;p53"/>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84" name="Google Shape;884;p53"/>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888"/>
        <p:cNvGrpSpPr/>
        <p:nvPr/>
      </p:nvGrpSpPr>
      <p:grpSpPr>
        <a:xfrm>
          <a:off x="0" y="0"/>
          <a:ext cx="0" cy="0"/>
          <a:chOff x="0" y="0"/>
          <a:chExt cx="0" cy="0"/>
        </a:xfrm>
      </p:grpSpPr>
      <p:sp>
        <p:nvSpPr>
          <p:cNvPr id="889" name="Google Shape;889;p54"/>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In March 2022 there were 526 properties under contract to sell (Pending), compared to 673 last year, down by -21.8%</a:t>
            </a:r>
            <a:endParaRPr/>
          </a:p>
        </p:txBody>
      </p:sp>
      <p:sp>
        <p:nvSpPr>
          <p:cNvPr id="890" name="Google Shape;890;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891" name="Google Shape;891;p54"/>
          <p:cNvPicPr preferRelativeResize="0">
            <a:picLocks noGrp="1"/>
          </p:cNvPicPr>
          <p:nvPr>
            <p:ph type="body" idx="2"/>
          </p:nvPr>
        </p:nvPicPr>
        <p:blipFill rotWithShape="1">
          <a:blip r:embed="rId3">
            <a:alphaModFix/>
          </a:blip>
          <a:srcRect/>
          <a:stretch/>
        </p:blipFill>
        <p:spPr>
          <a:xfrm>
            <a:off x="3886200" y="1713613"/>
            <a:ext cx="6629400" cy="4061012"/>
          </a:xfrm>
          <a:prstGeom prst="rect">
            <a:avLst/>
          </a:prstGeom>
          <a:noFill/>
          <a:ln>
            <a:noFill/>
          </a:ln>
        </p:spPr>
      </p:pic>
      <p:sp>
        <p:nvSpPr>
          <p:cNvPr id="892" name="Google Shape;892;p54"/>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893" name="Google Shape;893;p54"/>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894" name="Google Shape;894;p54"/>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898"/>
        <p:cNvGrpSpPr/>
        <p:nvPr/>
      </p:nvGrpSpPr>
      <p:grpSpPr>
        <a:xfrm>
          <a:off x="0" y="0"/>
          <a:ext cx="0" cy="0"/>
          <a:chOff x="0" y="0"/>
          <a:chExt cx="0" cy="0"/>
        </a:xfrm>
      </p:grpSpPr>
      <p:sp>
        <p:nvSpPr>
          <p:cNvPr id="899" name="Google Shape;899;p55"/>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196 properties priced above $1,000,000 were Under Contract on March 31, 2022, in Broward County, compared to 178 at the same time last year, for an </a:t>
            </a:r>
            <a:r>
              <a:rPr lang="en-US" sz="1200">
                <a:solidFill>
                  <a:srgbClr val="C00000"/>
                </a:solidFill>
              </a:rPr>
              <a:t>increase of +10.1%</a:t>
            </a:r>
            <a:endParaRPr/>
          </a:p>
        </p:txBody>
      </p:sp>
      <p:sp>
        <p:nvSpPr>
          <p:cNvPr id="900" name="Google Shape;900;p55"/>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901" name="Google Shape;901;p55"/>
          <p:cNvPicPr preferRelativeResize="0">
            <a:picLocks noGrp="1"/>
          </p:cNvPicPr>
          <p:nvPr>
            <p:ph type="body" idx="2"/>
          </p:nvPr>
        </p:nvPicPr>
        <p:blipFill rotWithShape="1">
          <a:blip r:embed="rId3">
            <a:alphaModFix/>
          </a:blip>
          <a:srcRect/>
          <a:stretch/>
        </p:blipFill>
        <p:spPr>
          <a:xfrm>
            <a:off x="3886200" y="1713613"/>
            <a:ext cx="6629400" cy="4061012"/>
          </a:xfrm>
          <a:prstGeom prst="rect">
            <a:avLst/>
          </a:prstGeom>
          <a:noFill/>
          <a:ln>
            <a:noFill/>
          </a:ln>
        </p:spPr>
      </p:pic>
      <p:sp>
        <p:nvSpPr>
          <p:cNvPr id="902" name="Google Shape;902;p55"/>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903" name="Google Shape;903;p55"/>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04" name="Google Shape;904;p55"/>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908"/>
        <p:cNvGrpSpPr/>
        <p:nvPr/>
      </p:nvGrpSpPr>
      <p:grpSpPr>
        <a:xfrm>
          <a:off x="0" y="0"/>
          <a:ext cx="0" cy="0"/>
          <a:chOff x="0" y="0"/>
          <a:chExt cx="0" cy="0"/>
        </a:xfrm>
      </p:grpSpPr>
      <p:sp>
        <p:nvSpPr>
          <p:cNvPr id="909" name="Google Shape;909;p56"/>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632 properties priced above $1,000,000 sold during 1Q 2022 in Miami-Dade County, compared to 706 during 1Q 2021, -10.5%</a:t>
            </a:r>
            <a:endParaRPr/>
          </a:p>
          <a:p>
            <a:pPr marL="0" lvl="0" indent="0" algn="l" rtl="0">
              <a:lnSpc>
                <a:spcPct val="90000"/>
              </a:lnSpc>
              <a:spcBef>
                <a:spcPts val="1000"/>
              </a:spcBef>
              <a:spcAft>
                <a:spcPts val="0"/>
              </a:spcAft>
              <a:buClr>
                <a:schemeClr val="dk1"/>
              </a:buClr>
              <a:buSzPts val="1200"/>
              <a:buNone/>
            </a:pPr>
            <a:endParaRPr sz="1200"/>
          </a:p>
        </p:txBody>
      </p:sp>
      <p:sp>
        <p:nvSpPr>
          <p:cNvPr id="910" name="Google Shape;910;p56"/>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911" name="Google Shape;911;p56"/>
          <p:cNvPicPr preferRelativeResize="0">
            <a:picLocks noGrp="1"/>
          </p:cNvPicPr>
          <p:nvPr>
            <p:ph type="body" idx="2"/>
          </p:nvPr>
        </p:nvPicPr>
        <p:blipFill rotWithShape="1">
          <a:blip r:embed="rId3">
            <a:alphaModFix/>
          </a:blip>
          <a:srcRect/>
          <a:stretch/>
        </p:blipFill>
        <p:spPr>
          <a:xfrm>
            <a:off x="3886200" y="1725409"/>
            <a:ext cx="6629400" cy="4037420"/>
          </a:xfrm>
          <a:prstGeom prst="rect">
            <a:avLst/>
          </a:prstGeom>
          <a:noFill/>
          <a:ln>
            <a:noFill/>
          </a:ln>
        </p:spPr>
      </p:pic>
      <p:sp>
        <p:nvSpPr>
          <p:cNvPr id="912" name="Google Shape;912;p56"/>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913" name="Google Shape;913;p56"/>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14" name="Google Shape;914;p56"/>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918"/>
        <p:cNvGrpSpPr/>
        <p:nvPr/>
      </p:nvGrpSpPr>
      <p:grpSpPr>
        <a:xfrm>
          <a:off x="0" y="0"/>
          <a:ext cx="0" cy="0"/>
          <a:chOff x="0" y="0"/>
          <a:chExt cx="0" cy="0"/>
        </a:xfrm>
      </p:grpSpPr>
      <p:sp>
        <p:nvSpPr>
          <p:cNvPr id="919" name="Google Shape;919;p57"/>
          <p:cNvSpPr txBox="1">
            <a:spLocks noGrp="1"/>
          </p:cNvSpPr>
          <p:nvPr>
            <p:ph type="body" idx="1"/>
          </p:nvPr>
        </p:nvSpPr>
        <p:spPr>
          <a:xfrm>
            <a:off x="1752600" y="2971801"/>
            <a:ext cx="2209800" cy="3344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532 properties priced above $1,000,000 sold during 1Q 2022 Broward County compared to 445 during the same period in 2021, a change of +19.6%</a:t>
            </a:r>
            <a:endParaRPr/>
          </a:p>
        </p:txBody>
      </p:sp>
      <p:sp>
        <p:nvSpPr>
          <p:cNvPr id="920" name="Google Shape;920;p57"/>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921" name="Google Shape;921;p57"/>
          <p:cNvPicPr preferRelativeResize="0">
            <a:picLocks noGrp="1"/>
          </p:cNvPicPr>
          <p:nvPr>
            <p:ph type="body" idx="2"/>
          </p:nvPr>
        </p:nvPicPr>
        <p:blipFill rotWithShape="1">
          <a:blip r:embed="rId3">
            <a:alphaModFix/>
          </a:blip>
          <a:srcRect/>
          <a:stretch/>
        </p:blipFill>
        <p:spPr>
          <a:xfrm>
            <a:off x="3886200" y="1695437"/>
            <a:ext cx="6642100" cy="4068791"/>
          </a:xfrm>
          <a:prstGeom prst="rect">
            <a:avLst/>
          </a:prstGeom>
          <a:noFill/>
          <a:ln>
            <a:noFill/>
          </a:ln>
        </p:spPr>
      </p:pic>
      <p:sp>
        <p:nvSpPr>
          <p:cNvPr id="922" name="Google Shape;922;p57"/>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923" name="Google Shape;923;p57"/>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24" name="Google Shape;924;p57"/>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928"/>
        <p:cNvGrpSpPr/>
        <p:nvPr/>
      </p:nvGrpSpPr>
      <p:grpSpPr>
        <a:xfrm>
          <a:off x="0" y="0"/>
          <a:ext cx="0" cy="0"/>
          <a:chOff x="0" y="0"/>
          <a:chExt cx="0" cy="0"/>
        </a:xfrm>
      </p:grpSpPr>
      <p:sp>
        <p:nvSpPr>
          <p:cNvPr id="929" name="Google Shape;929;p58"/>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632 properties priced above $1,000,000 sold during 1Q 2022 in Miami-Dade County, compared to 706 which sold during the same period last year, for an overall decrease of -10.5%</a:t>
            </a:r>
            <a:endParaRPr/>
          </a:p>
          <a:p>
            <a:pPr marL="0" lvl="0" indent="0" algn="l" rtl="0">
              <a:lnSpc>
                <a:spcPct val="90000"/>
              </a:lnSpc>
              <a:spcBef>
                <a:spcPts val="1000"/>
              </a:spcBef>
              <a:spcAft>
                <a:spcPts val="0"/>
              </a:spcAft>
              <a:buClr>
                <a:schemeClr val="dk1"/>
              </a:buClr>
              <a:buSzPts val="1200"/>
              <a:buNone/>
            </a:pPr>
            <a:endParaRPr sz="1200"/>
          </a:p>
        </p:txBody>
      </p:sp>
      <p:sp>
        <p:nvSpPr>
          <p:cNvPr id="930" name="Google Shape;930;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931" name="Google Shape;931;p58"/>
          <p:cNvPicPr preferRelativeResize="0">
            <a:picLocks noGrp="1"/>
          </p:cNvPicPr>
          <p:nvPr>
            <p:ph type="body" idx="2"/>
          </p:nvPr>
        </p:nvPicPr>
        <p:blipFill rotWithShape="1">
          <a:blip r:embed="rId3">
            <a:alphaModFix/>
          </a:blip>
          <a:srcRect/>
          <a:stretch/>
        </p:blipFill>
        <p:spPr>
          <a:xfrm>
            <a:off x="3886200" y="1725409"/>
            <a:ext cx="6629400" cy="4037420"/>
          </a:xfrm>
          <a:prstGeom prst="rect">
            <a:avLst/>
          </a:prstGeom>
          <a:noFill/>
          <a:ln>
            <a:noFill/>
          </a:ln>
        </p:spPr>
      </p:pic>
      <p:sp>
        <p:nvSpPr>
          <p:cNvPr id="932" name="Google Shape;932;p58"/>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933" name="Google Shape;933;p58"/>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34" name="Google Shape;934;p58"/>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938"/>
        <p:cNvGrpSpPr/>
        <p:nvPr/>
      </p:nvGrpSpPr>
      <p:grpSpPr>
        <a:xfrm>
          <a:off x="0" y="0"/>
          <a:ext cx="0" cy="0"/>
          <a:chOff x="0" y="0"/>
          <a:chExt cx="0" cy="0"/>
        </a:xfrm>
      </p:grpSpPr>
      <p:sp>
        <p:nvSpPr>
          <p:cNvPr id="939" name="Google Shape;939;p59"/>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total of 234 properties priced above $1,000,000 sold during 1Q 2022 in Broward County, compared to 177 sales in the same period last year, </a:t>
            </a:r>
            <a:r>
              <a:rPr lang="en-US" sz="1200">
                <a:solidFill>
                  <a:srgbClr val="C00000"/>
                </a:solidFill>
              </a:rPr>
              <a:t>ahead by +32.2%</a:t>
            </a:r>
            <a:endParaRPr/>
          </a:p>
          <a:p>
            <a:pPr marL="0" lvl="0" indent="0" algn="l" rtl="0">
              <a:lnSpc>
                <a:spcPct val="90000"/>
              </a:lnSpc>
              <a:spcBef>
                <a:spcPts val="1000"/>
              </a:spcBef>
              <a:spcAft>
                <a:spcPts val="0"/>
              </a:spcAft>
              <a:buClr>
                <a:schemeClr val="dk1"/>
              </a:buClr>
              <a:buSzPts val="1200"/>
              <a:buNone/>
            </a:pPr>
            <a:endParaRPr sz="1200"/>
          </a:p>
        </p:txBody>
      </p:sp>
      <p:sp>
        <p:nvSpPr>
          <p:cNvPr id="940" name="Google Shape;940;p59"/>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941" name="Google Shape;941;p59"/>
          <p:cNvPicPr preferRelativeResize="0">
            <a:picLocks noGrp="1"/>
          </p:cNvPicPr>
          <p:nvPr>
            <p:ph type="body" idx="2"/>
          </p:nvPr>
        </p:nvPicPr>
        <p:blipFill rotWithShape="1">
          <a:blip r:embed="rId3">
            <a:alphaModFix/>
          </a:blip>
          <a:srcRect/>
          <a:stretch/>
        </p:blipFill>
        <p:spPr>
          <a:xfrm>
            <a:off x="3886200" y="1713613"/>
            <a:ext cx="6629400" cy="4061012"/>
          </a:xfrm>
          <a:prstGeom prst="rect">
            <a:avLst/>
          </a:prstGeom>
          <a:noFill/>
          <a:ln>
            <a:noFill/>
          </a:ln>
        </p:spPr>
      </p:pic>
      <p:sp>
        <p:nvSpPr>
          <p:cNvPr id="942" name="Google Shape;942;p59"/>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943" name="Google Shape;943;p59"/>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44" name="Google Shape;944;p59"/>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948"/>
        <p:cNvGrpSpPr/>
        <p:nvPr/>
      </p:nvGrpSpPr>
      <p:grpSpPr>
        <a:xfrm>
          <a:off x="0" y="0"/>
          <a:ext cx="0" cy="0"/>
          <a:chOff x="0" y="0"/>
          <a:chExt cx="0" cy="0"/>
        </a:xfrm>
      </p:grpSpPr>
      <p:sp>
        <p:nvSpPr>
          <p:cNvPr id="949" name="Google Shape;949;p60"/>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major factor in the overall market for housing is the balance between supply/demand</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For Luxury properties in Miami-Dade County, the supply in 2 of these 3 price ranges is in a Seller’s Market condition – below 6 months of inventory of Active listings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These compare to a supply of 1.7 months for all price ranges combined</a:t>
            </a:r>
            <a:endParaRPr sz="1200"/>
          </a:p>
        </p:txBody>
      </p:sp>
      <p:sp>
        <p:nvSpPr>
          <p:cNvPr id="950" name="Google Shape;950;p60"/>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951" name="Google Shape;951;p60"/>
          <p:cNvPicPr preferRelativeResize="0">
            <a:picLocks noGrp="1"/>
          </p:cNvPicPr>
          <p:nvPr>
            <p:ph type="body" idx="2"/>
          </p:nvPr>
        </p:nvPicPr>
        <p:blipFill rotWithShape="1">
          <a:blip r:embed="rId3">
            <a:alphaModFix/>
          </a:blip>
          <a:srcRect/>
          <a:stretch/>
        </p:blipFill>
        <p:spPr>
          <a:xfrm>
            <a:off x="3886200" y="1725409"/>
            <a:ext cx="6629400" cy="4037420"/>
          </a:xfrm>
          <a:prstGeom prst="rect">
            <a:avLst/>
          </a:prstGeom>
          <a:noFill/>
          <a:ln>
            <a:noFill/>
          </a:ln>
        </p:spPr>
      </p:pic>
      <p:sp>
        <p:nvSpPr>
          <p:cNvPr id="952" name="Google Shape;952;p60"/>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953" name="Google Shape;953;p60"/>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54" name="Google Shape;954;p60"/>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959"/>
        <p:cNvGrpSpPr/>
        <p:nvPr/>
      </p:nvGrpSpPr>
      <p:grpSpPr>
        <a:xfrm>
          <a:off x="0" y="0"/>
          <a:ext cx="0" cy="0"/>
          <a:chOff x="0" y="0"/>
          <a:chExt cx="0" cy="0"/>
        </a:xfrm>
      </p:grpSpPr>
      <p:sp>
        <p:nvSpPr>
          <p:cNvPr id="960" name="Google Shape;960;p61"/>
          <p:cNvSpPr txBox="1">
            <a:spLocks noGrp="1"/>
          </p:cNvSpPr>
          <p:nvPr>
            <p:ph type="body" idx="1"/>
          </p:nvPr>
        </p:nvSpPr>
        <p:spPr>
          <a:xfrm>
            <a:off x="1752600" y="1828801"/>
            <a:ext cx="1981200" cy="4487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major factor in the overall market for housing is the supply/demand condition, expressed here in months of supply</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For Luxury properties in Broward County, the supply at two of these price ranges is into a Seller’s Market condition – below 6 months  of Active listings inventory, while the $4.0M+ price range with a supply of 7.9 months is in a Buyer’s Market</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Supply across all price ranges in March 2022 was 1.1 months</a:t>
            </a:r>
            <a:endParaRPr/>
          </a:p>
        </p:txBody>
      </p:sp>
      <p:sp>
        <p:nvSpPr>
          <p:cNvPr id="961" name="Google Shape;961;p61"/>
          <p:cNvSpPr txBox="1">
            <a:spLocks noGrp="1"/>
          </p:cNvSpPr>
          <p:nvPr>
            <p:ph type="sldNum" idx="4294967295"/>
          </p:nvPr>
        </p:nvSpPr>
        <p:spPr>
          <a:xfrm>
            <a:off x="8382000" y="649287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962" name="Google Shape;962;p61"/>
          <p:cNvPicPr preferRelativeResize="0">
            <a:picLocks noGrp="1"/>
          </p:cNvPicPr>
          <p:nvPr>
            <p:ph type="body" idx="2"/>
          </p:nvPr>
        </p:nvPicPr>
        <p:blipFill rotWithShape="1">
          <a:blip r:embed="rId3">
            <a:alphaModFix/>
          </a:blip>
          <a:srcRect/>
          <a:stretch/>
        </p:blipFill>
        <p:spPr>
          <a:xfrm>
            <a:off x="3886200" y="1695437"/>
            <a:ext cx="6642100" cy="4068791"/>
          </a:xfrm>
          <a:prstGeom prst="rect">
            <a:avLst/>
          </a:prstGeom>
          <a:noFill/>
          <a:ln>
            <a:noFill/>
          </a:ln>
        </p:spPr>
      </p:pic>
      <p:sp>
        <p:nvSpPr>
          <p:cNvPr id="963" name="Google Shape;963;p61"/>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964" name="Google Shape;964;p61"/>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65" name="Google Shape;965;p61"/>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969"/>
        <p:cNvGrpSpPr/>
        <p:nvPr/>
      </p:nvGrpSpPr>
      <p:grpSpPr>
        <a:xfrm>
          <a:off x="0" y="0"/>
          <a:ext cx="0" cy="0"/>
          <a:chOff x="0" y="0"/>
          <a:chExt cx="0" cy="0"/>
        </a:xfrm>
      </p:grpSpPr>
      <p:sp>
        <p:nvSpPr>
          <p:cNvPr id="970" name="Google Shape;970;p62"/>
          <p:cNvSpPr txBox="1">
            <a:spLocks noGrp="1"/>
          </p:cNvSpPr>
          <p:nvPr>
            <p:ph type="body" idx="1"/>
          </p:nvPr>
        </p:nvSpPr>
        <p:spPr>
          <a:xfrm>
            <a:off x="1752600" y="2286000"/>
            <a:ext cx="2133600" cy="40597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major factor in the overall market for housing is the supply/demand balance</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For Luxury Condo/Townhome properties in Miami-Dade County, the supply at each of these price ranges is now in a Balanced or a Buyer’s Market</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Overall supply across all price ranges was 2.2 months</a:t>
            </a:r>
            <a:endParaRPr/>
          </a:p>
        </p:txBody>
      </p:sp>
      <p:sp>
        <p:nvSpPr>
          <p:cNvPr id="971" name="Google Shape;971;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972" name="Google Shape;972;p62"/>
          <p:cNvPicPr preferRelativeResize="0">
            <a:picLocks noGrp="1"/>
          </p:cNvPicPr>
          <p:nvPr>
            <p:ph type="body" idx="2"/>
          </p:nvPr>
        </p:nvPicPr>
        <p:blipFill rotWithShape="1">
          <a:blip r:embed="rId3">
            <a:alphaModFix/>
          </a:blip>
          <a:srcRect/>
          <a:stretch/>
        </p:blipFill>
        <p:spPr>
          <a:xfrm>
            <a:off x="3886200" y="1725409"/>
            <a:ext cx="6629400" cy="4037420"/>
          </a:xfrm>
          <a:prstGeom prst="rect">
            <a:avLst/>
          </a:prstGeom>
          <a:noFill/>
          <a:ln>
            <a:noFill/>
          </a:ln>
        </p:spPr>
      </p:pic>
      <p:sp>
        <p:nvSpPr>
          <p:cNvPr id="973" name="Google Shape;973;p62"/>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974" name="Google Shape;974;p62"/>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75" name="Google Shape;975;p62"/>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
          <p:cNvSpPr txBox="1"/>
          <p:nvPr/>
        </p:nvSpPr>
        <p:spPr>
          <a:xfrm>
            <a:off x="1981200" y="3276601"/>
            <a:ext cx="34946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YTD Sales Down by -2.6% vs. Last Year</a:t>
            </a:r>
            <a:endParaRPr sz="1800" b="0" i="0" u="none" strike="noStrike" cap="none">
              <a:solidFill>
                <a:srgbClr val="C00000"/>
              </a:solidFill>
              <a:latin typeface="Calibri"/>
              <a:ea typeface="Calibri"/>
              <a:cs typeface="Calibri"/>
              <a:sym typeface="Calibri"/>
            </a:endParaRPr>
          </a:p>
        </p:txBody>
      </p:sp>
      <p:sp>
        <p:nvSpPr>
          <p:cNvPr id="426" name="Google Shape;426;p6"/>
          <p:cNvSpPr txBox="1"/>
          <p:nvPr/>
        </p:nvSpPr>
        <p:spPr>
          <a:xfrm>
            <a:off x="6172201" y="3273624"/>
            <a:ext cx="430267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1Q Median Sales Price Up by +15.9% vs. Last Year </a:t>
            </a:r>
            <a:endParaRPr sz="1800" b="0" i="0" u="none" strike="noStrike" cap="none">
              <a:solidFill>
                <a:srgbClr val="C00000"/>
              </a:solidFill>
              <a:latin typeface="Calibri"/>
              <a:ea typeface="Calibri"/>
              <a:cs typeface="Calibri"/>
              <a:sym typeface="Calibri"/>
            </a:endParaRPr>
          </a:p>
        </p:txBody>
      </p:sp>
      <p:sp>
        <p:nvSpPr>
          <p:cNvPr id="427" name="Google Shape;427;p6"/>
          <p:cNvSpPr txBox="1"/>
          <p:nvPr/>
        </p:nvSpPr>
        <p:spPr>
          <a:xfrm>
            <a:off x="1600201" y="5943601"/>
            <a:ext cx="426719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S/L = 98.1%, up +3.2% vs. Last Year</a:t>
            </a:r>
            <a:endParaRPr sz="1800" b="0" i="0" u="none" strike="noStrike" cap="none">
              <a:solidFill>
                <a:srgbClr val="C00000"/>
              </a:solidFill>
              <a:latin typeface="Calibri"/>
              <a:ea typeface="Calibri"/>
              <a:cs typeface="Calibri"/>
              <a:sym typeface="Calibri"/>
            </a:endParaRPr>
          </a:p>
        </p:txBody>
      </p:sp>
      <p:sp>
        <p:nvSpPr>
          <p:cNvPr id="428" name="Google Shape;428;p6"/>
          <p:cNvSpPr txBox="1"/>
          <p:nvPr/>
        </p:nvSpPr>
        <p:spPr>
          <a:xfrm>
            <a:off x="6019801" y="5943601"/>
            <a:ext cx="46482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C00000"/>
                </a:solidFill>
                <a:latin typeface="Calibri"/>
                <a:ea typeface="Calibri"/>
                <a:cs typeface="Calibri"/>
                <a:sym typeface="Calibri"/>
              </a:rPr>
              <a:t>Median DOM at 41 days, Down by -49.4% vs. Last Year</a:t>
            </a:r>
            <a:endParaRPr sz="1800" b="0" i="0" u="none" strike="noStrike" cap="none">
              <a:solidFill>
                <a:srgbClr val="C00000"/>
              </a:solidFill>
              <a:latin typeface="Calibri"/>
              <a:ea typeface="Calibri"/>
              <a:cs typeface="Calibri"/>
              <a:sym typeface="Calibri"/>
            </a:endParaRPr>
          </a:p>
        </p:txBody>
      </p:sp>
      <p:sp>
        <p:nvSpPr>
          <p:cNvPr id="429" name="Google Shape;429;p6"/>
          <p:cNvSpPr txBox="1">
            <a:spLocks noGrp="1"/>
          </p:cNvSpPr>
          <p:nvPr>
            <p:ph type="sldNum" idx="4294967295"/>
          </p:nvPr>
        </p:nvSpPr>
        <p:spPr>
          <a:xfrm>
            <a:off x="8338644" y="65034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430" name="Google Shape;430;p6"/>
          <p:cNvPicPr preferRelativeResize="0">
            <a:picLocks noGrp="1"/>
          </p:cNvPicPr>
          <p:nvPr>
            <p:ph type="body" idx="1"/>
          </p:nvPr>
        </p:nvPicPr>
        <p:blipFill rotWithShape="1">
          <a:blip r:embed="rId3">
            <a:alphaModFix/>
          </a:blip>
          <a:srcRect/>
          <a:stretch/>
        </p:blipFill>
        <p:spPr>
          <a:xfrm>
            <a:off x="2103710" y="1036638"/>
            <a:ext cx="3564980" cy="2246312"/>
          </a:xfrm>
          <a:prstGeom prst="rect">
            <a:avLst/>
          </a:prstGeom>
          <a:noFill/>
          <a:ln>
            <a:noFill/>
          </a:ln>
        </p:spPr>
      </p:pic>
      <p:pic>
        <p:nvPicPr>
          <p:cNvPr id="431" name="Google Shape;431;p6"/>
          <p:cNvPicPr preferRelativeResize="0">
            <a:picLocks noGrp="1"/>
          </p:cNvPicPr>
          <p:nvPr>
            <p:ph type="body" idx="3"/>
          </p:nvPr>
        </p:nvPicPr>
        <p:blipFill rotWithShape="1">
          <a:blip r:embed="rId4">
            <a:alphaModFix/>
          </a:blip>
          <a:srcRect/>
          <a:stretch/>
        </p:blipFill>
        <p:spPr>
          <a:xfrm>
            <a:off x="2095302" y="3703638"/>
            <a:ext cx="3581797" cy="2316162"/>
          </a:xfrm>
          <a:prstGeom prst="rect">
            <a:avLst/>
          </a:prstGeom>
          <a:noFill/>
          <a:ln>
            <a:noFill/>
          </a:ln>
        </p:spPr>
      </p:pic>
      <p:pic>
        <p:nvPicPr>
          <p:cNvPr id="432" name="Google Shape;432;p6"/>
          <p:cNvPicPr preferRelativeResize="0">
            <a:picLocks noGrp="1"/>
          </p:cNvPicPr>
          <p:nvPr>
            <p:ph type="body" idx="4"/>
          </p:nvPr>
        </p:nvPicPr>
        <p:blipFill rotWithShape="1">
          <a:blip r:embed="rId5">
            <a:alphaModFix/>
          </a:blip>
          <a:srcRect/>
          <a:stretch/>
        </p:blipFill>
        <p:spPr>
          <a:xfrm>
            <a:off x="6633744" y="3703638"/>
            <a:ext cx="3496513" cy="2316162"/>
          </a:xfrm>
          <a:prstGeom prst="rect">
            <a:avLst/>
          </a:prstGeom>
          <a:noFill/>
          <a:ln>
            <a:noFill/>
          </a:ln>
        </p:spPr>
      </p:pic>
      <p:pic>
        <p:nvPicPr>
          <p:cNvPr id="433" name="Google Shape;433;p6"/>
          <p:cNvPicPr preferRelativeResize="0">
            <a:picLocks noGrp="1"/>
          </p:cNvPicPr>
          <p:nvPr>
            <p:ph type="body" idx="2"/>
          </p:nvPr>
        </p:nvPicPr>
        <p:blipFill rotWithShape="1">
          <a:blip r:embed="rId6">
            <a:alphaModFix/>
          </a:blip>
          <a:srcRect/>
          <a:stretch/>
        </p:blipFill>
        <p:spPr>
          <a:xfrm>
            <a:off x="6636200" y="1036638"/>
            <a:ext cx="3491601" cy="2246312"/>
          </a:xfrm>
          <a:prstGeom prst="rect">
            <a:avLst/>
          </a:prstGeom>
          <a:noFill/>
          <a:ln>
            <a:noFill/>
          </a:ln>
        </p:spPr>
      </p:pic>
      <p:sp>
        <p:nvSpPr>
          <p:cNvPr id="434" name="Google Shape;434;p6"/>
          <p:cNvSpPr txBox="1"/>
          <p:nvPr/>
        </p:nvSpPr>
        <p:spPr>
          <a:xfrm>
            <a:off x="5071187" y="119639"/>
            <a:ext cx="6870819" cy="492443"/>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435" name="Google Shape;435;p6"/>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436" name="Google Shape;436;p6"/>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979"/>
        <p:cNvGrpSpPr/>
        <p:nvPr/>
      </p:nvGrpSpPr>
      <p:grpSpPr>
        <a:xfrm>
          <a:off x="0" y="0"/>
          <a:ext cx="0" cy="0"/>
          <a:chOff x="0" y="0"/>
          <a:chExt cx="0" cy="0"/>
        </a:xfrm>
      </p:grpSpPr>
      <p:sp>
        <p:nvSpPr>
          <p:cNvPr id="980" name="Google Shape;980;p63"/>
          <p:cNvSpPr txBox="1">
            <a:spLocks noGrp="1"/>
          </p:cNvSpPr>
          <p:nvPr>
            <p:ph type="body" idx="1"/>
          </p:nvPr>
        </p:nvSpPr>
        <p:spPr>
          <a:xfrm>
            <a:off x="1752600" y="2286000"/>
            <a:ext cx="2133600" cy="40597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major factor in the overall market for housing is the supply/demand condition</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Much lower supply in these price ranges moved the supply to the Seller’s Market condition in luxury price ranges as well as those lower</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Supply dropped dramatically compared to last year in each of these price ranges on March 31, 2022</a:t>
            </a:r>
            <a:endParaRPr/>
          </a:p>
        </p:txBody>
      </p:sp>
      <p:sp>
        <p:nvSpPr>
          <p:cNvPr id="981" name="Google Shape;981;p63"/>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982" name="Google Shape;982;p63"/>
          <p:cNvPicPr preferRelativeResize="0">
            <a:picLocks noGrp="1"/>
          </p:cNvPicPr>
          <p:nvPr>
            <p:ph type="body" idx="2"/>
          </p:nvPr>
        </p:nvPicPr>
        <p:blipFill rotWithShape="1">
          <a:blip r:embed="rId3">
            <a:alphaModFix/>
          </a:blip>
          <a:srcRect/>
          <a:stretch/>
        </p:blipFill>
        <p:spPr>
          <a:xfrm>
            <a:off x="3886200" y="1713613"/>
            <a:ext cx="6629400" cy="4061012"/>
          </a:xfrm>
          <a:prstGeom prst="rect">
            <a:avLst/>
          </a:prstGeom>
          <a:noFill/>
          <a:ln>
            <a:noFill/>
          </a:ln>
        </p:spPr>
      </p:pic>
      <p:sp>
        <p:nvSpPr>
          <p:cNvPr id="983" name="Google Shape;983;p63"/>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984" name="Google Shape;984;p63"/>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85" name="Google Shape;985;p63"/>
          <p:cNvSpPr txBox="1"/>
          <p:nvPr/>
        </p:nvSpPr>
        <p:spPr>
          <a:xfrm>
            <a:off x="2600458" y="647599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64"/>
          <p:cNvSpPr/>
          <p:nvPr/>
        </p:nvSpPr>
        <p:spPr>
          <a:xfrm>
            <a:off x="3810000" y="6477000"/>
            <a:ext cx="44958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991" name="Google Shape;991;p64"/>
          <p:cNvSpPr/>
          <p:nvPr/>
        </p:nvSpPr>
        <p:spPr>
          <a:xfrm>
            <a:off x="3733800" y="0"/>
            <a:ext cx="6934200" cy="838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992" name="Google Shape;992;p64"/>
          <p:cNvSpPr txBox="1"/>
          <p:nvPr/>
        </p:nvSpPr>
        <p:spPr>
          <a:xfrm>
            <a:off x="3505200" y="162580"/>
            <a:ext cx="7010400" cy="52322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800"/>
              <a:buFont typeface="Arial"/>
              <a:buNone/>
            </a:pPr>
            <a:r>
              <a:rPr lang="en-US" sz="2800">
                <a:solidFill>
                  <a:srgbClr val="FFFFFF"/>
                </a:solidFill>
                <a:latin typeface="Arial"/>
                <a:ea typeface="Arial"/>
                <a:cs typeface="Arial"/>
                <a:sym typeface="Arial"/>
              </a:rPr>
              <a:t>4Q 2018 Broward County Market Report</a:t>
            </a:r>
            <a:endParaRPr sz="1800">
              <a:solidFill>
                <a:schemeClr val="dk1"/>
              </a:solidFill>
              <a:latin typeface="Calibri"/>
              <a:ea typeface="Calibri"/>
              <a:cs typeface="Calibri"/>
              <a:sym typeface="Calibri"/>
            </a:endParaRPr>
          </a:p>
        </p:txBody>
      </p:sp>
      <p:sp>
        <p:nvSpPr>
          <p:cNvPr id="993" name="Google Shape;993;p64"/>
          <p:cNvSpPr txBox="1"/>
          <p:nvPr/>
        </p:nvSpPr>
        <p:spPr>
          <a:xfrm>
            <a:off x="1676400" y="906930"/>
            <a:ext cx="8839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Calibri"/>
              <a:buNone/>
            </a:pPr>
            <a:r>
              <a:rPr lang="en-US" sz="2400" b="1">
                <a:solidFill>
                  <a:srgbClr val="FF0000"/>
                </a:solidFill>
                <a:latin typeface="Calibri"/>
                <a:ea typeface="Calibri"/>
                <a:cs typeface="Calibri"/>
                <a:sym typeface="Calibri"/>
              </a:rPr>
              <a:t>Greater Economy</a:t>
            </a:r>
            <a:endParaRPr sz="1800">
              <a:solidFill>
                <a:schemeClr val="dk1"/>
              </a:solidFill>
              <a:latin typeface="Calibri"/>
              <a:ea typeface="Calibri"/>
              <a:cs typeface="Calibri"/>
              <a:sym typeface="Calibri"/>
            </a:endParaRPr>
          </a:p>
        </p:txBody>
      </p:sp>
      <p:sp>
        <p:nvSpPr>
          <p:cNvPr id="994" name="Google Shape;994;p64"/>
          <p:cNvSpPr txBox="1"/>
          <p:nvPr/>
        </p:nvSpPr>
        <p:spPr>
          <a:xfrm>
            <a:off x="1524000" y="1066800"/>
            <a:ext cx="2667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Proprietary Information</a:t>
            </a:r>
            <a:endParaRPr sz="1800" b="1">
              <a:solidFill>
                <a:srgbClr val="BABABA"/>
              </a:solidFill>
              <a:latin typeface="Calibri"/>
              <a:ea typeface="Calibri"/>
              <a:cs typeface="Calibri"/>
              <a:sym typeface="Calibri"/>
            </a:endParaRPr>
          </a:p>
        </p:txBody>
      </p:sp>
      <p:sp>
        <p:nvSpPr>
          <p:cNvPr id="995" name="Google Shape;995;p64"/>
          <p:cNvSpPr txBox="1"/>
          <p:nvPr/>
        </p:nvSpPr>
        <p:spPr>
          <a:xfrm>
            <a:off x="3344253" y="144139"/>
            <a:ext cx="8671133" cy="652226"/>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1">
                <a:solidFill>
                  <a:srgbClr val="FFFFFF"/>
                </a:solidFill>
                <a:latin typeface="Arial"/>
                <a:ea typeface="Arial"/>
                <a:cs typeface="Arial"/>
                <a:sym typeface="Arial"/>
              </a:rPr>
              <a:t>                1Q 2022 Dade County Market Report</a:t>
            </a:r>
            <a:endParaRPr sz="2400" b="1">
              <a:solidFill>
                <a:srgbClr val="FFFFFF"/>
              </a:solidFill>
              <a:latin typeface="Arial"/>
              <a:ea typeface="Arial"/>
              <a:cs typeface="Arial"/>
              <a:sym typeface="Arial"/>
            </a:endParaRPr>
          </a:p>
          <a:p>
            <a:pPr marL="0" marR="0" lvl="0" indent="0" algn="l" rtl="0">
              <a:spcBef>
                <a:spcPts val="0"/>
              </a:spcBef>
              <a:spcAft>
                <a:spcPts val="0"/>
              </a:spcAft>
              <a:buClr>
                <a:schemeClr val="dk1"/>
              </a:buClr>
              <a:buSzPts val="1100"/>
              <a:buFont typeface="Calibri"/>
              <a:buNone/>
            </a:pPr>
            <a:endParaRPr sz="1100" b="1">
              <a:solidFill>
                <a:srgbClr val="FFFFFF"/>
              </a:solidFill>
              <a:latin typeface="Arial"/>
              <a:ea typeface="Arial"/>
              <a:cs typeface="Arial"/>
              <a:sym typeface="Arial"/>
            </a:endParaRPr>
          </a:p>
        </p:txBody>
      </p:sp>
      <p:sp>
        <p:nvSpPr>
          <p:cNvPr id="996" name="Google Shape;996;p64"/>
          <p:cNvSpPr txBox="1"/>
          <p:nvPr/>
        </p:nvSpPr>
        <p:spPr>
          <a:xfrm>
            <a:off x="1828800" y="1320225"/>
            <a:ext cx="88392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Calibri"/>
              <a:buNone/>
            </a:pPr>
            <a:endParaRPr sz="1800" b="1">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997" name="Google Shape;997;p64"/>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998" name="Google Shape;998;p64"/>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Market Report</a:t>
            </a:r>
            <a:endParaRPr sz="1200" b="0" i="0" u="none" strike="noStrike" cap="none">
              <a:solidFill>
                <a:schemeClr val="dk1"/>
              </a:solidFill>
              <a:latin typeface="Times New Roman"/>
              <a:ea typeface="Times New Roman"/>
              <a:cs typeface="Times New Roman"/>
              <a:sym typeface="Times New Roman"/>
            </a:endParaRPr>
          </a:p>
        </p:txBody>
      </p:sp>
      <p:pic>
        <p:nvPicPr>
          <p:cNvPr id="999" name="Google Shape;999;p64"/>
          <p:cNvPicPr preferRelativeResize="0"/>
          <p:nvPr/>
        </p:nvPicPr>
        <p:blipFill>
          <a:blip r:embed="rId3">
            <a:alphaModFix/>
          </a:blip>
          <a:stretch>
            <a:fillRect/>
          </a:stretch>
        </p:blipFill>
        <p:spPr>
          <a:xfrm>
            <a:off x="2723941" y="1479150"/>
            <a:ext cx="6801207" cy="4693049"/>
          </a:xfrm>
          <a:prstGeom prst="rect">
            <a:avLst/>
          </a:prstGeom>
          <a:noFill/>
          <a:ln>
            <a:noFill/>
          </a:ln>
        </p:spPr>
      </p:pic>
      <p:sp>
        <p:nvSpPr>
          <p:cNvPr id="1000" name="Google Shape;1000;p64"/>
          <p:cNvSpPr/>
          <p:nvPr/>
        </p:nvSpPr>
        <p:spPr>
          <a:xfrm>
            <a:off x="9108375" y="4843598"/>
            <a:ext cx="1880280" cy="1328616"/>
          </a:xfrm>
          <a:prstGeom prst="irregularSeal2">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CPI 8.5%</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g128d7c1f40f_0_904"/>
          <p:cNvSpPr/>
          <p:nvPr/>
        </p:nvSpPr>
        <p:spPr>
          <a:xfrm>
            <a:off x="3810000" y="6477000"/>
            <a:ext cx="44958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1006" name="Google Shape;1006;g128d7c1f40f_0_904"/>
          <p:cNvSpPr/>
          <p:nvPr/>
        </p:nvSpPr>
        <p:spPr>
          <a:xfrm>
            <a:off x="3733800" y="0"/>
            <a:ext cx="6934200" cy="838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1007" name="Google Shape;1007;g128d7c1f40f_0_904"/>
          <p:cNvSpPr txBox="1"/>
          <p:nvPr/>
        </p:nvSpPr>
        <p:spPr>
          <a:xfrm>
            <a:off x="3505200" y="162580"/>
            <a:ext cx="7010400" cy="5232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800"/>
              <a:buFont typeface="Arial"/>
              <a:buNone/>
            </a:pPr>
            <a:r>
              <a:rPr lang="en-US" sz="2800">
                <a:solidFill>
                  <a:srgbClr val="FFFFFF"/>
                </a:solidFill>
                <a:latin typeface="Arial"/>
                <a:ea typeface="Arial"/>
                <a:cs typeface="Arial"/>
                <a:sym typeface="Arial"/>
              </a:rPr>
              <a:t>4Q 2018 Broward County Market Report</a:t>
            </a:r>
            <a:endParaRPr sz="1800">
              <a:solidFill>
                <a:schemeClr val="dk1"/>
              </a:solidFill>
              <a:latin typeface="Calibri"/>
              <a:ea typeface="Calibri"/>
              <a:cs typeface="Calibri"/>
              <a:sym typeface="Calibri"/>
            </a:endParaRPr>
          </a:p>
        </p:txBody>
      </p:sp>
      <p:sp>
        <p:nvSpPr>
          <p:cNvPr id="1008" name="Google Shape;1008;g128d7c1f40f_0_904"/>
          <p:cNvSpPr txBox="1"/>
          <p:nvPr/>
        </p:nvSpPr>
        <p:spPr>
          <a:xfrm>
            <a:off x="1676400" y="906930"/>
            <a:ext cx="8839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Calibri"/>
              <a:buNone/>
            </a:pPr>
            <a:endParaRPr sz="1800">
              <a:solidFill>
                <a:schemeClr val="dk1"/>
              </a:solidFill>
              <a:latin typeface="Calibri"/>
              <a:ea typeface="Calibri"/>
              <a:cs typeface="Calibri"/>
              <a:sym typeface="Calibri"/>
            </a:endParaRPr>
          </a:p>
        </p:txBody>
      </p:sp>
      <p:sp>
        <p:nvSpPr>
          <p:cNvPr id="1009" name="Google Shape;1009;g128d7c1f40f_0_904"/>
          <p:cNvSpPr txBox="1"/>
          <p:nvPr/>
        </p:nvSpPr>
        <p:spPr>
          <a:xfrm>
            <a:off x="1524000" y="1066800"/>
            <a:ext cx="2667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Proprietary Information</a:t>
            </a:r>
            <a:endParaRPr sz="1800" b="1">
              <a:solidFill>
                <a:srgbClr val="BABABA"/>
              </a:solidFill>
              <a:latin typeface="Calibri"/>
              <a:ea typeface="Calibri"/>
              <a:cs typeface="Calibri"/>
              <a:sym typeface="Calibri"/>
            </a:endParaRPr>
          </a:p>
        </p:txBody>
      </p:sp>
      <p:sp>
        <p:nvSpPr>
          <p:cNvPr id="1010" name="Google Shape;1010;g128d7c1f40f_0_904"/>
          <p:cNvSpPr txBox="1"/>
          <p:nvPr/>
        </p:nvSpPr>
        <p:spPr>
          <a:xfrm>
            <a:off x="3344253" y="144139"/>
            <a:ext cx="8671200" cy="6309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1">
                <a:solidFill>
                  <a:srgbClr val="FFFFFF"/>
                </a:solidFill>
                <a:latin typeface="Arial"/>
                <a:ea typeface="Arial"/>
                <a:cs typeface="Arial"/>
                <a:sym typeface="Arial"/>
              </a:rPr>
              <a:t>                1Q 2022 Dade County Market Report</a:t>
            </a:r>
            <a:endParaRPr sz="2400" b="1">
              <a:solidFill>
                <a:srgbClr val="FFFFFF"/>
              </a:solidFill>
              <a:latin typeface="Arial"/>
              <a:ea typeface="Arial"/>
              <a:cs typeface="Arial"/>
              <a:sym typeface="Arial"/>
            </a:endParaRPr>
          </a:p>
          <a:p>
            <a:pPr marL="0" marR="0" lvl="0" indent="0" algn="l" rtl="0">
              <a:spcBef>
                <a:spcPts val="0"/>
              </a:spcBef>
              <a:spcAft>
                <a:spcPts val="0"/>
              </a:spcAft>
              <a:buClr>
                <a:schemeClr val="dk1"/>
              </a:buClr>
              <a:buSzPts val="1100"/>
              <a:buFont typeface="Calibri"/>
              <a:buNone/>
            </a:pPr>
            <a:endParaRPr sz="1100" b="1">
              <a:solidFill>
                <a:srgbClr val="FFFFFF"/>
              </a:solidFill>
              <a:latin typeface="Arial"/>
              <a:ea typeface="Arial"/>
              <a:cs typeface="Arial"/>
              <a:sym typeface="Arial"/>
            </a:endParaRPr>
          </a:p>
        </p:txBody>
      </p:sp>
      <p:sp>
        <p:nvSpPr>
          <p:cNvPr id="1011" name="Google Shape;1011;g128d7c1f40f_0_904"/>
          <p:cNvSpPr txBox="1"/>
          <p:nvPr/>
        </p:nvSpPr>
        <p:spPr>
          <a:xfrm>
            <a:off x="1828800" y="1320225"/>
            <a:ext cx="88392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Calibri"/>
              <a:buNone/>
            </a:pPr>
            <a:endParaRPr sz="1800" b="1">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012" name="Google Shape;1012;g128d7c1f40f_0_904"/>
          <p:cNvSpPr txBox="1"/>
          <p:nvPr/>
        </p:nvSpPr>
        <p:spPr>
          <a:xfrm>
            <a:off x="42283" y="100251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1013" name="Google Shape;1013;g128d7c1f40f_0_904"/>
          <p:cNvSpPr txBox="1"/>
          <p:nvPr/>
        </p:nvSpPr>
        <p:spPr>
          <a:xfrm>
            <a:off x="4165417" y="235684"/>
            <a:ext cx="79170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Market Report</a:t>
            </a:r>
            <a:endParaRPr sz="1200" b="0" i="0" u="none" strike="noStrike" cap="none">
              <a:solidFill>
                <a:schemeClr val="dk1"/>
              </a:solidFill>
              <a:latin typeface="Times New Roman"/>
              <a:ea typeface="Times New Roman"/>
              <a:cs typeface="Times New Roman"/>
              <a:sym typeface="Times New Roman"/>
            </a:endParaRPr>
          </a:p>
        </p:txBody>
      </p:sp>
      <p:pic>
        <p:nvPicPr>
          <p:cNvPr id="1014" name="Google Shape;1014;g128d7c1f40f_0_904"/>
          <p:cNvPicPr preferRelativeResize="0"/>
          <p:nvPr/>
        </p:nvPicPr>
        <p:blipFill>
          <a:blip r:embed="rId3">
            <a:alphaModFix/>
          </a:blip>
          <a:stretch>
            <a:fillRect/>
          </a:stretch>
        </p:blipFill>
        <p:spPr>
          <a:xfrm>
            <a:off x="1806913" y="1120375"/>
            <a:ext cx="8501974" cy="52111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g128d7c1f40f_0_876"/>
          <p:cNvSpPr txBox="1"/>
          <p:nvPr/>
        </p:nvSpPr>
        <p:spPr>
          <a:xfrm>
            <a:off x="2153200" y="1645100"/>
            <a:ext cx="7696200" cy="51486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000" b="1">
                <a:solidFill>
                  <a:schemeClr val="dk1"/>
                </a:solidFill>
              </a:rPr>
              <a:t>Example: 500k w/ 20% down P&amp;I Only</a:t>
            </a:r>
            <a:endParaRPr sz="3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 3.5 = 1796 </a:t>
            </a:r>
            <a:r>
              <a:rPr lang="en-US" sz="2000">
                <a:solidFill>
                  <a:schemeClr val="dk1"/>
                </a:solidFill>
              </a:rPr>
              <a:t>2/22</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4.25= 1967 (=+171) </a:t>
            </a:r>
            <a:r>
              <a:rPr lang="en-US" sz="2000">
                <a:solidFill>
                  <a:schemeClr val="dk1"/>
                </a:solidFill>
              </a:rPr>
              <a:t>3/24/22</a:t>
            </a:r>
            <a:r>
              <a:rPr lang="en-US" sz="3000">
                <a:solidFill>
                  <a:schemeClr val="dk1"/>
                </a:solidFill>
              </a:rPr>
              <a:t> </a:t>
            </a: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 4.5= 2026 (=+ 230) </a:t>
            </a:r>
            <a:r>
              <a:rPr lang="en-US" sz="2000">
                <a:solidFill>
                  <a:schemeClr val="dk1"/>
                </a:solidFill>
              </a:rPr>
              <a:t>3/28/22</a:t>
            </a:r>
            <a:r>
              <a:rPr lang="en-US" sz="3000">
                <a:solidFill>
                  <a:schemeClr val="dk1"/>
                </a:solidFill>
              </a:rPr>
              <a:t> </a:t>
            </a: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 5.0=2147 (=+351) </a:t>
            </a:r>
            <a:r>
              <a:rPr lang="en-US" sz="2000">
                <a:solidFill>
                  <a:schemeClr val="dk1"/>
                </a:solidFill>
              </a:rPr>
              <a:t>4/14/22</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 5.5= 2271 (= +475)</a:t>
            </a:r>
            <a:r>
              <a:rPr lang="en-US" sz="2000">
                <a:solidFill>
                  <a:schemeClr val="dk1"/>
                </a:solidFill>
              </a:rPr>
              <a:t> 5/4/22</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 6.0 = 2398 (= +602) </a:t>
            </a:r>
            <a:r>
              <a:rPr lang="en-US" sz="2000">
                <a:solidFill>
                  <a:schemeClr val="dk1"/>
                </a:solidFill>
              </a:rPr>
              <a:t>5/9/22</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 6.5 = 2528 (= +732) </a:t>
            </a: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500k @ 8.5= 3085.00 ( =+1289) </a:t>
            </a:r>
            <a:endParaRPr sz="3000">
              <a:solidFill>
                <a:schemeClr val="dk1"/>
              </a:solidFill>
            </a:endParaRPr>
          </a:p>
          <a:p>
            <a:pPr marL="0" marR="0" lvl="0" indent="0" algn="l" rtl="0">
              <a:spcBef>
                <a:spcPts val="0"/>
              </a:spcBef>
              <a:spcAft>
                <a:spcPts val="0"/>
              </a:spcAft>
              <a:buClr>
                <a:schemeClr val="dk1"/>
              </a:buClr>
              <a:buSzPts val="2000"/>
              <a:buFont typeface="Arial"/>
              <a:buNone/>
            </a:pPr>
            <a:endParaRPr sz="1800">
              <a:solidFill>
                <a:schemeClr val="dk1"/>
              </a:solidFill>
              <a:latin typeface="Calibri"/>
              <a:ea typeface="Calibri"/>
              <a:cs typeface="Calibri"/>
              <a:sym typeface="Calibri"/>
            </a:endParaRPr>
          </a:p>
        </p:txBody>
      </p:sp>
      <p:sp>
        <p:nvSpPr>
          <p:cNvPr id="1021" name="Google Shape;1021;g128d7c1f40f_0_876"/>
          <p:cNvSpPr txBox="1"/>
          <p:nvPr/>
        </p:nvSpPr>
        <p:spPr>
          <a:xfrm>
            <a:off x="2153200" y="998595"/>
            <a:ext cx="7696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600"/>
              <a:buFont typeface="Arial"/>
              <a:buNone/>
            </a:pPr>
            <a:r>
              <a:rPr lang="en-US" sz="3600" b="1">
                <a:solidFill>
                  <a:schemeClr val="dk1"/>
                </a:solidFill>
              </a:rPr>
              <a:t>Mortgage</a:t>
            </a:r>
            <a:r>
              <a:rPr lang="en-US" sz="3600" b="1" i="0" u="none" strike="noStrike" cap="none">
                <a:solidFill>
                  <a:schemeClr val="dk1"/>
                </a:solidFill>
                <a:latin typeface="Arial"/>
                <a:ea typeface="Arial"/>
                <a:cs typeface="Arial"/>
                <a:sym typeface="Arial"/>
              </a:rPr>
              <a:t> </a:t>
            </a:r>
            <a:r>
              <a:rPr lang="en-US" sz="3600" b="1">
                <a:solidFill>
                  <a:schemeClr val="dk1"/>
                </a:solidFill>
              </a:rPr>
              <a:t>Rate Comparison</a:t>
            </a:r>
            <a:endParaRPr sz="1800" b="0" i="0" u="none" strike="noStrike" cap="none">
              <a:solidFill>
                <a:schemeClr val="dk1"/>
              </a:solidFill>
              <a:latin typeface="Calibri"/>
              <a:ea typeface="Calibri"/>
              <a:cs typeface="Calibri"/>
              <a:sym typeface="Calibri"/>
            </a:endParaRPr>
          </a:p>
        </p:txBody>
      </p:sp>
      <p:sp>
        <p:nvSpPr>
          <p:cNvPr id="1022" name="Google Shape;1022;g128d7c1f40f_0_876"/>
          <p:cNvSpPr txBox="1">
            <a:spLocks noGrp="1"/>
          </p:cNvSpPr>
          <p:nvPr>
            <p:ph type="sldNum" idx="12"/>
          </p:nvPr>
        </p:nvSpPr>
        <p:spPr>
          <a:xfrm>
            <a:off x="9144000" y="6569076"/>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63</a:t>
            </a:fld>
            <a:endParaRPr/>
          </a:p>
        </p:txBody>
      </p:sp>
      <p:sp>
        <p:nvSpPr>
          <p:cNvPr id="1023" name="Google Shape;1023;g128d7c1f40f_0_876"/>
          <p:cNvSpPr txBox="1"/>
          <p:nvPr/>
        </p:nvSpPr>
        <p:spPr>
          <a:xfrm>
            <a:off x="2947232" y="6469284"/>
            <a:ext cx="73914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1024" name="Google Shape;1024;g128d7c1f40f_0_876"/>
          <p:cNvSpPr txBox="1"/>
          <p:nvPr/>
        </p:nvSpPr>
        <p:spPr>
          <a:xfrm>
            <a:off x="151765" y="1008697"/>
            <a:ext cx="2581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1025" name="Google Shape;1025;g128d7c1f40f_0_876"/>
          <p:cNvSpPr txBox="1"/>
          <p:nvPr/>
        </p:nvSpPr>
        <p:spPr>
          <a:xfrm>
            <a:off x="4143692" y="292099"/>
            <a:ext cx="77739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1Q 2022 Market Report</a:t>
            </a:r>
            <a:endParaRPr sz="1200" b="1" i="0" u="none" strike="noStrike" cap="none">
              <a:solidFill>
                <a:schemeClr val="dk1"/>
              </a:solidFill>
              <a:latin typeface="Times New Roman"/>
              <a:ea typeface="Times New Roman"/>
              <a:cs typeface="Times New Roman"/>
              <a:sym typeface="Times New Roman"/>
            </a:endParaRPr>
          </a:p>
        </p:txBody>
      </p:sp>
      <p:sp>
        <p:nvSpPr>
          <p:cNvPr id="1026" name="Google Shape;1026;g128d7c1f40f_0_876"/>
          <p:cNvSpPr txBox="1"/>
          <p:nvPr/>
        </p:nvSpPr>
        <p:spPr>
          <a:xfrm>
            <a:off x="2947232" y="6469284"/>
            <a:ext cx="73914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rgbClr val="FFFFFF"/>
                </a:solidFill>
                <a:latin typeface="Arial"/>
                <a:ea typeface="Arial"/>
                <a:cs typeface="Arial"/>
                <a:sym typeface="Arial"/>
              </a:rPr>
              <a:t>Dade-Broward County Single Family Detached Residences/ Condo/Townhouse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1027" name="Google Shape;1027;g128d7c1f40f_0_876"/>
          <p:cNvSpPr txBox="1"/>
          <p:nvPr/>
        </p:nvSpPr>
        <p:spPr>
          <a:xfrm>
            <a:off x="233045" y="1034097"/>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
        <p:nvSpPr>
          <p:cNvPr id="1028" name="Google Shape;1028;g128d7c1f40f_0_876"/>
          <p:cNvSpPr txBox="1"/>
          <p:nvPr/>
        </p:nvSpPr>
        <p:spPr>
          <a:xfrm>
            <a:off x="42283" y="100251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Calibri"/>
                <a:ea typeface="Calibri"/>
                <a:cs typeface="Calibri"/>
                <a:sym typeface="Calibri"/>
              </a:rPr>
              <a:t>Proprietary Information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g128d7c1f40f_0_918"/>
          <p:cNvSpPr/>
          <p:nvPr/>
        </p:nvSpPr>
        <p:spPr>
          <a:xfrm>
            <a:off x="3810000" y="6477000"/>
            <a:ext cx="44958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1034" name="Google Shape;1034;g128d7c1f40f_0_918"/>
          <p:cNvSpPr/>
          <p:nvPr/>
        </p:nvSpPr>
        <p:spPr>
          <a:xfrm>
            <a:off x="3733800" y="0"/>
            <a:ext cx="6934200" cy="838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1035" name="Google Shape;1035;g128d7c1f40f_0_918"/>
          <p:cNvSpPr txBox="1"/>
          <p:nvPr/>
        </p:nvSpPr>
        <p:spPr>
          <a:xfrm>
            <a:off x="3505200" y="162580"/>
            <a:ext cx="7010400" cy="5232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800"/>
              <a:buFont typeface="Arial"/>
              <a:buNone/>
            </a:pPr>
            <a:r>
              <a:rPr lang="en-US" sz="2800">
                <a:solidFill>
                  <a:srgbClr val="FFFFFF"/>
                </a:solidFill>
                <a:latin typeface="Arial"/>
                <a:ea typeface="Arial"/>
                <a:cs typeface="Arial"/>
                <a:sym typeface="Arial"/>
              </a:rPr>
              <a:t>4Q 2018 Broward County Market Report</a:t>
            </a:r>
            <a:endParaRPr sz="1800">
              <a:solidFill>
                <a:schemeClr val="dk1"/>
              </a:solidFill>
              <a:latin typeface="Calibri"/>
              <a:ea typeface="Calibri"/>
              <a:cs typeface="Calibri"/>
              <a:sym typeface="Calibri"/>
            </a:endParaRPr>
          </a:p>
        </p:txBody>
      </p:sp>
      <p:sp>
        <p:nvSpPr>
          <p:cNvPr id="1036" name="Google Shape;1036;g128d7c1f40f_0_918"/>
          <p:cNvSpPr txBox="1"/>
          <p:nvPr/>
        </p:nvSpPr>
        <p:spPr>
          <a:xfrm>
            <a:off x="1676400" y="906930"/>
            <a:ext cx="8839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Calibri"/>
              <a:buNone/>
            </a:pPr>
            <a:endParaRPr sz="1800">
              <a:solidFill>
                <a:schemeClr val="dk1"/>
              </a:solidFill>
              <a:latin typeface="Calibri"/>
              <a:ea typeface="Calibri"/>
              <a:cs typeface="Calibri"/>
              <a:sym typeface="Calibri"/>
            </a:endParaRPr>
          </a:p>
        </p:txBody>
      </p:sp>
      <p:sp>
        <p:nvSpPr>
          <p:cNvPr id="1037" name="Google Shape;1037;g128d7c1f40f_0_918"/>
          <p:cNvSpPr txBox="1"/>
          <p:nvPr/>
        </p:nvSpPr>
        <p:spPr>
          <a:xfrm>
            <a:off x="1524000" y="1066800"/>
            <a:ext cx="2667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Proprietary Information</a:t>
            </a:r>
            <a:endParaRPr sz="1800" b="1">
              <a:solidFill>
                <a:srgbClr val="BABABA"/>
              </a:solidFill>
              <a:latin typeface="Calibri"/>
              <a:ea typeface="Calibri"/>
              <a:cs typeface="Calibri"/>
              <a:sym typeface="Calibri"/>
            </a:endParaRPr>
          </a:p>
        </p:txBody>
      </p:sp>
      <p:sp>
        <p:nvSpPr>
          <p:cNvPr id="1038" name="Google Shape;1038;g128d7c1f40f_0_918"/>
          <p:cNvSpPr txBox="1"/>
          <p:nvPr/>
        </p:nvSpPr>
        <p:spPr>
          <a:xfrm>
            <a:off x="3344253" y="144139"/>
            <a:ext cx="8671200" cy="6309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1">
                <a:solidFill>
                  <a:srgbClr val="FFFFFF"/>
                </a:solidFill>
                <a:latin typeface="Arial"/>
                <a:ea typeface="Arial"/>
                <a:cs typeface="Arial"/>
                <a:sym typeface="Arial"/>
              </a:rPr>
              <a:t>                1Q 2022 Dade County Market Report</a:t>
            </a:r>
            <a:endParaRPr sz="2400" b="1">
              <a:solidFill>
                <a:srgbClr val="FFFFFF"/>
              </a:solidFill>
              <a:latin typeface="Arial"/>
              <a:ea typeface="Arial"/>
              <a:cs typeface="Arial"/>
              <a:sym typeface="Arial"/>
            </a:endParaRPr>
          </a:p>
          <a:p>
            <a:pPr marL="0" marR="0" lvl="0" indent="0" algn="l" rtl="0">
              <a:spcBef>
                <a:spcPts val="0"/>
              </a:spcBef>
              <a:spcAft>
                <a:spcPts val="0"/>
              </a:spcAft>
              <a:buClr>
                <a:schemeClr val="dk1"/>
              </a:buClr>
              <a:buSzPts val="1100"/>
              <a:buFont typeface="Calibri"/>
              <a:buNone/>
            </a:pPr>
            <a:endParaRPr sz="1100" b="1">
              <a:solidFill>
                <a:srgbClr val="FFFFFF"/>
              </a:solidFill>
              <a:latin typeface="Arial"/>
              <a:ea typeface="Arial"/>
              <a:cs typeface="Arial"/>
              <a:sym typeface="Arial"/>
            </a:endParaRPr>
          </a:p>
        </p:txBody>
      </p:sp>
      <p:sp>
        <p:nvSpPr>
          <p:cNvPr id="1039" name="Google Shape;1039;g128d7c1f40f_0_918"/>
          <p:cNvSpPr txBox="1"/>
          <p:nvPr/>
        </p:nvSpPr>
        <p:spPr>
          <a:xfrm>
            <a:off x="1828800" y="1320225"/>
            <a:ext cx="88392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Calibri"/>
              <a:buNone/>
            </a:pPr>
            <a:endParaRPr sz="1800" b="1">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040" name="Google Shape;1040;g128d7c1f40f_0_918"/>
          <p:cNvSpPr txBox="1"/>
          <p:nvPr/>
        </p:nvSpPr>
        <p:spPr>
          <a:xfrm>
            <a:off x="42283" y="100251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1041" name="Google Shape;1041;g128d7c1f40f_0_918"/>
          <p:cNvSpPr txBox="1"/>
          <p:nvPr/>
        </p:nvSpPr>
        <p:spPr>
          <a:xfrm>
            <a:off x="4165417" y="235684"/>
            <a:ext cx="79170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Market Report</a:t>
            </a:r>
            <a:endParaRPr sz="1200" b="0" i="0" u="none" strike="noStrike" cap="none">
              <a:solidFill>
                <a:schemeClr val="dk1"/>
              </a:solidFill>
              <a:latin typeface="Times New Roman"/>
              <a:ea typeface="Times New Roman"/>
              <a:cs typeface="Times New Roman"/>
              <a:sym typeface="Times New Roman"/>
            </a:endParaRPr>
          </a:p>
        </p:txBody>
      </p:sp>
      <p:pic>
        <p:nvPicPr>
          <p:cNvPr id="1042" name="Google Shape;1042;g128d7c1f40f_0_918"/>
          <p:cNvPicPr preferRelativeResize="0"/>
          <p:nvPr/>
        </p:nvPicPr>
        <p:blipFill>
          <a:blip r:embed="rId3">
            <a:alphaModFix/>
          </a:blip>
          <a:stretch>
            <a:fillRect/>
          </a:stretch>
        </p:blipFill>
        <p:spPr>
          <a:xfrm>
            <a:off x="3097075" y="962625"/>
            <a:ext cx="5570798" cy="55143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g128d7c1f40f_0_890"/>
          <p:cNvSpPr/>
          <p:nvPr/>
        </p:nvSpPr>
        <p:spPr>
          <a:xfrm>
            <a:off x="3810000" y="6477000"/>
            <a:ext cx="44958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1048" name="Google Shape;1048;g128d7c1f40f_0_890"/>
          <p:cNvSpPr/>
          <p:nvPr/>
        </p:nvSpPr>
        <p:spPr>
          <a:xfrm>
            <a:off x="3733800" y="0"/>
            <a:ext cx="6934200" cy="838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1049" name="Google Shape;1049;g128d7c1f40f_0_890"/>
          <p:cNvSpPr txBox="1"/>
          <p:nvPr/>
        </p:nvSpPr>
        <p:spPr>
          <a:xfrm>
            <a:off x="3505200" y="162580"/>
            <a:ext cx="7010400" cy="5232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800"/>
              <a:buFont typeface="Arial"/>
              <a:buNone/>
            </a:pPr>
            <a:r>
              <a:rPr lang="en-US" sz="2800">
                <a:solidFill>
                  <a:srgbClr val="FFFFFF"/>
                </a:solidFill>
                <a:latin typeface="Arial"/>
                <a:ea typeface="Arial"/>
                <a:cs typeface="Arial"/>
                <a:sym typeface="Arial"/>
              </a:rPr>
              <a:t>4Q 2018 Broward County Market Report</a:t>
            </a:r>
            <a:endParaRPr sz="1800">
              <a:solidFill>
                <a:schemeClr val="dk1"/>
              </a:solidFill>
              <a:latin typeface="Calibri"/>
              <a:ea typeface="Calibri"/>
              <a:cs typeface="Calibri"/>
              <a:sym typeface="Calibri"/>
            </a:endParaRPr>
          </a:p>
        </p:txBody>
      </p:sp>
      <p:sp>
        <p:nvSpPr>
          <p:cNvPr id="1050" name="Google Shape;1050;g128d7c1f40f_0_890"/>
          <p:cNvSpPr txBox="1"/>
          <p:nvPr/>
        </p:nvSpPr>
        <p:spPr>
          <a:xfrm>
            <a:off x="1676400" y="906930"/>
            <a:ext cx="88392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Calibri"/>
              <a:buNone/>
            </a:pPr>
            <a:r>
              <a:rPr lang="en-US" sz="2400" b="1">
                <a:solidFill>
                  <a:srgbClr val="FF0000"/>
                </a:solidFill>
                <a:latin typeface="Calibri"/>
                <a:ea typeface="Calibri"/>
                <a:cs typeface="Calibri"/>
                <a:sym typeface="Calibri"/>
              </a:rPr>
              <a:t>Dade Snapshot </a:t>
            </a:r>
            <a:endParaRPr sz="1800">
              <a:solidFill>
                <a:schemeClr val="dk1"/>
              </a:solidFill>
              <a:latin typeface="Calibri"/>
              <a:ea typeface="Calibri"/>
              <a:cs typeface="Calibri"/>
              <a:sym typeface="Calibri"/>
            </a:endParaRPr>
          </a:p>
        </p:txBody>
      </p:sp>
      <p:sp>
        <p:nvSpPr>
          <p:cNvPr id="1051" name="Google Shape;1051;g128d7c1f40f_0_890"/>
          <p:cNvSpPr txBox="1"/>
          <p:nvPr/>
        </p:nvSpPr>
        <p:spPr>
          <a:xfrm>
            <a:off x="1524000" y="1066800"/>
            <a:ext cx="2667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Proprietary Information</a:t>
            </a:r>
            <a:endParaRPr sz="1800" b="1">
              <a:solidFill>
                <a:srgbClr val="BABABA"/>
              </a:solidFill>
              <a:latin typeface="Calibri"/>
              <a:ea typeface="Calibri"/>
              <a:cs typeface="Calibri"/>
              <a:sym typeface="Calibri"/>
            </a:endParaRPr>
          </a:p>
        </p:txBody>
      </p:sp>
      <p:sp>
        <p:nvSpPr>
          <p:cNvPr id="1052" name="Google Shape;1052;g128d7c1f40f_0_890"/>
          <p:cNvSpPr txBox="1"/>
          <p:nvPr/>
        </p:nvSpPr>
        <p:spPr>
          <a:xfrm>
            <a:off x="3344253" y="144139"/>
            <a:ext cx="8671200" cy="6309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1">
                <a:solidFill>
                  <a:srgbClr val="FFFFFF"/>
                </a:solidFill>
                <a:latin typeface="Arial"/>
                <a:ea typeface="Arial"/>
                <a:cs typeface="Arial"/>
                <a:sym typeface="Arial"/>
              </a:rPr>
              <a:t>                1Q 2022 Dade County Market Report</a:t>
            </a:r>
            <a:endParaRPr sz="2400" b="1">
              <a:solidFill>
                <a:srgbClr val="FFFFFF"/>
              </a:solidFill>
              <a:latin typeface="Arial"/>
              <a:ea typeface="Arial"/>
              <a:cs typeface="Arial"/>
              <a:sym typeface="Arial"/>
            </a:endParaRPr>
          </a:p>
          <a:p>
            <a:pPr marL="0" marR="0" lvl="0" indent="0" algn="l" rtl="0">
              <a:spcBef>
                <a:spcPts val="0"/>
              </a:spcBef>
              <a:spcAft>
                <a:spcPts val="0"/>
              </a:spcAft>
              <a:buClr>
                <a:schemeClr val="dk1"/>
              </a:buClr>
              <a:buSzPts val="1100"/>
              <a:buFont typeface="Calibri"/>
              <a:buNone/>
            </a:pPr>
            <a:endParaRPr sz="1100" b="1">
              <a:solidFill>
                <a:srgbClr val="FFFFFF"/>
              </a:solidFill>
              <a:latin typeface="Arial"/>
              <a:ea typeface="Arial"/>
              <a:cs typeface="Arial"/>
              <a:sym typeface="Arial"/>
            </a:endParaRPr>
          </a:p>
        </p:txBody>
      </p:sp>
      <p:sp>
        <p:nvSpPr>
          <p:cNvPr id="1053" name="Google Shape;1053;g128d7c1f40f_0_890"/>
          <p:cNvSpPr txBox="1"/>
          <p:nvPr/>
        </p:nvSpPr>
        <p:spPr>
          <a:xfrm>
            <a:off x="1828800" y="1320225"/>
            <a:ext cx="8839200" cy="53552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Number Sold			Single Family </a:t>
            </a:r>
            <a:r>
              <a:rPr lang="en-US" sz="1800" b="1" dirty="0">
                <a:solidFill>
                  <a:srgbClr val="FF0000"/>
                </a:solidFill>
                <a:latin typeface="Calibri"/>
                <a:ea typeface="Calibri"/>
                <a:cs typeface="Calibri"/>
                <a:sym typeface="Calibri"/>
              </a:rPr>
              <a:t>3,420  </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6,070</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Change in # Sold Y/Y 		 Single Family</a:t>
            </a:r>
            <a:r>
              <a:rPr lang="en-US" sz="1800" b="1" dirty="0">
                <a:solidFill>
                  <a:srgbClr val="FF0000"/>
                </a:solidFill>
                <a:latin typeface="Calibri"/>
                <a:ea typeface="Calibri"/>
                <a:cs typeface="Calibri"/>
                <a:sym typeface="Calibri"/>
              </a:rPr>
              <a:t> -10.9%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16.1%</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Median Sales $			Single Family </a:t>
            </a:r>
            <a:r>
              <a:rPr lang="en-US" sz="1800" b="1" dirty="0">
                <a:solidFill>
                  <a:srgbClr val="FF0000"/>
                </a:solidFill>
                <a:latin typeface="Calibri"/>
                <a:ea typeface="Calibri"/>
                <a:cs typeface="Calibri"/>
                <a:sym typeface="Calibri"/>
              </a:rPr>
              <a:t>$530,000</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$380,000</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Change in Price Y/Y		Single Family </a:t>
            </a:r>
            <a:r>
              <a:rPr lang="en-US" sz="1800" b="1" dirty="0">
                <a:solidFill>
                  <a:srgbClr val="FF0000"/>
                </a:solidFill>
                <a:latin typeface="Calibri"/>
                <a:ea typeface="Calibri"/>
                <a:cs typeface="Calibri"/>
                <a:sym typeface="Calibri"/>
              </a:rPr>
              <a:t>14.0%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27.9%</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 of original Sales $ received		Single Family </a:t>
            </a:r>
            <a:r>
              <a:rPr lang="en-US" sz="1800" b="1" dirty="0">
                <a:solidFill>
                  <a:srgbClr val="FF0000"/>
                </a:solidFill>
                <a:latin typeface="Calibri"/>
                <a:ea typeface="Calibri"/>
                <a:cs typeface="Calibri"/>
                <a:sym typeface="Calibri"/>
              </a:rPr>
              <a:t>98.2%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97.1%</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DOM				Single Family </a:t>
            </a:r>
            <a:r>
              <a:rPr lang="en-US" sz="1800" b="1" dirty="0">
                <a:solidFill>
                  <a:srgbClr val="FF0000"/>
                </a:solidFill>
                <a:latin typeface="Calibri"/>
                <a:ea typeface="Calibri"/>
                <a:cs typeface="Calibri"/>
                <a:sym typeface="Calibri"/>
              </a:rPr>
              <a:t>57       </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82</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Change DOM Y/Y			Single Family </a:t>
            </a:r>
            <a:r>
              <a:rPr lang="en-US" sz="1800" b="1" dirty="0">
                <a:solidFill>
                  <a:srgbClr val="FF0000"/>
                </a:solidFill>
                <a:latin typeface="Calibri"/>
                <a:ea typeface="Calibri"/>
                <a:cs typeface="Calibri"/>
                <a:sym typeface="Calibri"/>
              </a:rPr>
              <a:t>-16.2%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-32.2%</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Incidence of Price Reduction		Single Family </a:t>
            </a:r>
            <a:r>
              <a:rPr lang="en-US" sz="1800" b="1" dirty="0">
                <a:solidFill>
                  <a:srgbClr val="FF0000"/>
                </a:solidFill>
                <a:latin typeface="Calibri"/>
                <a:ea typeface="Calibri"/>
                <a:cs typeface="Calibri"/>
                <a:sym typeface="Calibri"/>
              </a:rPr>
              <a:t>23.6%</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23.1%</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Distressed Sales 			Single Family </a:t>
            </a:r>
            <a:r>
              <a:rPr lang="en-US" sz="1800" b="1" dirty="0">
                <a:solidFill>
                  <a:srgbClr val="FF0000"/>
                </a:solidFill>
                <a:latin typeface="Calibri"/>
                <a:ea typeface="Calibri"/>
                <a:cs typeface="Calibri"/>
                <a:sym typeface="Calibri"/>
              </a:rPr>
              <a:t>1.3%</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0.8%</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Failed Listing %			Single Family </a:t>
            </a:r>
            <a:r>
              <a:rPr lang="en-US" sz="1800" b="1" dirty="0">
                <a:solidFill>
                  <a:srgbClr val="FF0000"/>
                </a:solidFill>
                <a:latin typeface="Calibri"/>
                <a:ea typeface="Calibri"/>
                <a:cs typeface="Calibri"/>
                <a:sym typeface="Calibri"/>
              </a:rPr>
              <a:t>29.6%</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31.8%</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 of Sales previously listed 		Single Family </a:t>
            </a:r>
            <a:r>
              <a:rPr lang="en-US" sz="1800" b="1" dirty="0">
                <a:solidFill>
                  <a:srgbClr val="FF0000"/>
                </a:solidFill>
                <a:latin typeface="Calibri"/>
                <a:ea typeface="Calibri"/>
                <a:cs typeface="Calibri"/>
                <a:sym typeface="Calibri"/>
              </a:rPr>
              <a:t>36.3%	</a:t>
            </a:r>
            <a:r>
              <a:rPr lang="en-US" sz="1800" b="1" dirty="0">
                <a:solidFill>
                  <a:srgbClr val="000000"/>
                </a:solidFill>
                <a:latin typeface="Calibri"/>
                <a:ea typeface="Calibri"/>
                <a:cs typeface="Calibri"/>
                <a:sym typeface="Calibri"/>
              </a:rPr>
              <a:t>Condo</a:t>
            </a:r>
            <a:r>
              <a:rPr lang="en-US" sz="1800" b="1" dirty="0">
                <a:solidFill>
                  <a:srgbClr val="FF0000"/>
                </a:solidFill>
                <a:latin typeface="Calibri"/>
                <a:ea typeface="Calibri"/>
                <a:cs typeface="Calibri"/>
                <a:sym typeface="Calibri"/>
              </a:rPr>
              <a:t> 49.0%</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Months of Supply			Single Family </a:t>
            </a:r>
            <a:r>
              <a:rPr lang="en-US" sz="1800" b="1" dirty="0">
                <a:solidFill>
                  <a:srgbClr val="FF0000"/>
                </a:solidFill>
                <a:latin typeface="Calibri"/>
                <a:ea typeface="Calibri"/>
                <a:cs typeface="Calibri"/>
                <a:sym typeface="Calibri"/>
              </a:rPr>
              <a:t>1.7%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2.2%	</a:t>
            </a:r>
            <a:endParaRPr sz="1800" b="1" dirty="0">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rgbClr val="000000"/>
              </a:solidFill>
              <a:latin typeface="Calibri"/>
              <a:ea typeface="Calibri"/>
              <a:cs typeface="Calibri"/>
              <a:sym typeface="Calibri"/>
            </a:endParaRPr>
          </a:p>
        </p:txBody>
      </p:sp>
      <p:sp>
        <p:nvSpPr>
          <p:cNvPr id="1054" name="Google Shape;1054;g128d7c1f40f_0_890"/>
          <p:cNvSpPr txBox="1"/>
          <p:nvPr/>
        </p:nvSpPr>
        <p:spPr>
          <a:xfrm>
            <a:off x="42283" y="1002518"/>
            <a:ext cx="258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1055" name="Google Shape;1055;g128d7c1f40f_0_890"/>
          <p:cNvSpPr txBox="1"/>
          <p:nvPr/>
        </p:nvSpPr>
        <p:spPr>
          <a:xfrm>
            <a:off x="4165417" y="235684"/>
            <a:ext cx="79170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65"/>
          <p:cNvSpPr/>
          <p:nvPr/>
        </p:nvSpPr>
        <p:spPr>
          <a:xfrm>
            <a:off x="3810000" y="6477000"/>
            <a:ext cx="44958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1061" name="Google Shape;1061;p65"/>
          <p:cNvSpPr txBox="1"/>
          <p:nvPr/>
        </p:nvSpPr>
        <p:spPr>
          <a:xfrm>
            <a:off x="1676400" y="906930"/>
            <a:ext cx="8839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Calibri"/>
              <a:buNone/>
            </a:pPr>
            <a:r>
              <a:rPr lang="en-US" sz="2400" b="1">
                <a:solidFill>
                  <a:srgbClr val="FF0000"/>
                </a:solidFill>
                <a:latin typeface="Calibri"/>
                <a:ea typeface="Calibri"/>
                <a:cs typeface="Calibri"/>
                <a:sym typeface="Calibri"/>
              </a:rPr>
              <a:t>Broward Snapshot </a:t>
            </a:r>
            <a:endParaRPr sz="1800">
              <a:solidFill>
                <a:schemeClr val="dk1"/>
              </a:solidFill>
              <a:latin typeface="Calibri"/>
              <a:ea typeface="Calibri"/>
              <a:cs typeface="Calibri"/>
              <a:sym typeface="Calibri"/>
            </a:endParaRPr>
          </a:p>
        </p:txBody>
      </p:sp>
      <p:sp>
        <p:nvSpPr>
          <p:cNvPr id="1062" name="Google Shape;1062;p65"/>
          <p:cNvSpPr txBox="1"/>
          <p:nvPr/>
        </p:nvSpPr>
        <p:spPr>
          <a:xfrm>
            <a:off x="1828800" y="1320225"/>
            <a:ext cx="8839200" cy="53552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Number Sold			Single Family </a:t>
            </a:r>
            <a:r>
              <a:rPr lang="en-US" sz="1800" b="1" dirty="0">
                <a:solidFill>
                  <a:srgbClr val="FF0000"/>
                </a:solidFill>
                <a:latin typeface="Calibri"/>
                <a:ea typeface="Calibri"/>
                <a:cs typeface="Calibri"/>
                <a:sym typeface="Calibri"/>
              </a:rPr>
              <a:t>3,879  </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5,184</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Change in # Sold Y/Y	 	 Single Family</a:t>
            </a:r>
            <a:r>
              <a:rPr lang="en-US" sz="1800" b="1" dirty="0">
                <a:solidFill>
                  <a:srgbClr val="FF0000"/>
                </a:solidFill>
                <a:latin typeface="Calibri"/>
                <a:ea typeface="Calibri"/>
                <a:cs typeface="Calibri"/>
                <a:sym typeface="Calibri"/>
              </a:rPr>
              <a:t> -15.8%</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-2.6%</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Median Sales $			Single Family </a:t>
            </a:r>
            <a:r>
              <a:rPr lang="en-US" sz="1800" b="1" dirty="0">
                <a:solidFill>
                  <a:srgbClr val="FF0000"/>
                </a:solidFill>
                <a:latin typeface="Calibri"/>
                <a:ea typeface="Calibri"/>
                <a:cs typeface="Calibri"/>
                <a:sym typeface="Calibri"/>
              </a:rPr>
              <a:t>$520,000</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$240,000</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Change in Price Y/Y		Single Family </a:t>
            </a:r>
            <a:r>
              <a:rPr lang="en-US" sz="1800" b="1" dirty="0">
                <a:solidFill>
                  <a:srgbClr val="FF0000"/>
                </a:solidFill>
                <a:latin typeface="Calibri"/>
                <a:ea typeface="Calibri"/>
                <a:cs typeface="Calibri"/>
                <a:sym typeface="Calibri"/>
              </a:rPr>
              <a:t>20.9%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15.9%</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 of original Sales $ received		Single Family </a:t>
            </a:r>
            <a:r>
              <a:rPr lang="en-US" sz="1800" b="1" dirty="0">
                <a:solidFill>
                  <a:srgbClr val="FF0000"/>
                </a:solidFill>
                <a:latin typeface="Calibri"/>
                <a:ea typeface="Calibri"/>
                <a:cs typeface="Calibri"/>
                <a:sym typeface="Calibri"/>
              </a:rPr>
              <a:t>100.0%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98.1%	</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DOM				Single Family </a:t>
            </a:r>
            <a:r>
              <a:rPr lang="en-US" sz="1800" b="1" dirty="0">
                <a:solidFill>
                  <a:srgbClr val="FF0000"/>
                </a:solidFill>
                <a:latin typeface="Calibri"/>
                <a:ea typeface="Calibri"/>
                <a:cs typeface="Calibri"/>
                <a:sym typeface="Calibri"/>
              </a:rPr>
              <a:t>31	</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41</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Change DOM Y/Y			Single Family </a:t>
            </a:r>
            <a:r>
              <a:rPr lang="en-US" sz="1800" b="1" dirty="0">
                <a:solidFill>
                  <a:srgbClr val="FF0000"/>
                </a:solidFill>
                <a:latin typeface="Calibri"/>
                <a:ea typeface="Calibri"/>
                <a:cs typeface="Calibri"/>
                <a:sym typeface="Calibri"/>
              </a:rPr>
              <a:t>-45.6%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-49.4%</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Incidence of Price Reduction		Single Family </a:t>
            </a:r>
            <a:r>
              <a:rPr lang="en-US" sz="1800" b="1" dirty="0">
                <a:solidFill>
                  <a:srgbClr val="FF0000"/>
                </a:solidFill>
                <a:latin typeface="Calibri"/>
                <a:ea typeface="Calibri"/>
                <a:cs typeface="Calibri"/>
                <a:sym typeface="Calibri"/>
              </a:rPr>
              <a:t>18.3%</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18.3%</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Distressed Sales 			Single Family </a:t>
            </a:r>
            <a:r>
              <a:rPr lang="en-US" sz="1800" b="1" dirty="0">
                <a:solidFill>
                  <a:srgbClr val="FF0000"/>
                </a:solidFill>
                <a:latin typeface="Calibri"/>
                <a:ea typeface="Calibri"/>
                <a:cs typeface="Calibri"/>
                <a:sym typeface="Calibri"/>
              </a:rPr>
              <a:t>0.9%</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0.8%</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Failed Listing %			Single Family </a:t>
            </a:r>
            <a:r>
              <a:rPr lang="en-US" sz="1800" b="1" dirty="0">
                <a:solidFill>
                  <a:srgbClr val="FF0000"/>
                </a:solidFill>
                <a:latin typeface="Calibri"/>
                <a:ea typeface="Calibri"/>
                <a:cs typeface="Calibri"/>
                <a:sym typeface="Calibri"/>
              </a:rPr>
              <a:t>20.9%</a:t>
            </a:r>
            <a:r>
              <a:rPr lang="en-US" sz="1800" b="1" dirty="0">
                <a:solidFill>
                  <a:srgbClr val="000000"/>
                </a:solidFill>
                <a:latin typeface="Calibri"/>
                <a:ea typeface="Calibri"/>
                <a:cs typeface="Calibri"/>
                <a:sym typeface="Calibri"/>
              </a:rPr>
              <a:t>	Condo </a:t>
            </a:r>
            <a:r>
              <a:rPr lang="en-US" sz="1800" b="1" dirty="0">
                <a:solidFill>
                  <a:srgbClr val="FF0000"/>
                </a:solidFill>
                <a:latin typeface="Calibri"/>
                <a:ea typeface="Calibri"/>
                <a:cs typeface="Calibri"/>
                <a:sym typeface="Calibri"/>
              </a:rPr>
              <a:t>20.6%</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 of Sales previously listed 		Single Family </a:t>
            </a:r>
            <a:r>
              <a:rPr lang="en-US" sz="1800" b="1" dirty="0">
                <a:solidFill>
                  <a:srgbClr val="FF0000"/>
                </a:solidFill>
                <a:latin typeface="Calibri"/>
                <a:ea typeface="Calibri"/>
                <a:cs typeface="Calibri"/>
                <a:sym typeface="Calibri"/>
              </a:rPr>
              <a:t>22.7%	</a:t>
            </a:r>
            <a:r>
              <a:rPr lang="en-US" sz="1800" b="1" dirty="0">
                <a:solidFill>
                  <a:srgbClr val="000000"/>
                </a:solidFill>
                <a:latin typeface="Calibri"/>
                <a:ea typeface="Calibri"/>
                <a:cs typeface="Calibri"/>
                <a:sym typeface="Calibri"/>
              </a:rPr>
              <a:t>Condo</a:t>
            </a:r>
            <a:r>
              <a:rPr lang="en-US" sz="1800" b="1" dirty="0">
                <a:solidFill>
                  <a:srgbClr val="FF0000"/>
                </a:solidFill>
                <a:latin typeface="Calibri"/>
                <a:ea typeface="Calibri"/>
                <a:cs typeface="Calibri"/>
                <a:sym typeface="Calibri"/>
              </a:rPr>
              <a:t> 28.9% </a:t>
            </a:r>
            <a:endParaRPr sz="1800" b="1"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Calibri"/>
              <a:buNone/>
            </a:pPr>
            <a:r>
              <a:rPr lang="en-US" sz="1800" b="1" dirty="0">
                <a:solidFill>
                  <a:srgbClr val="000000"/>
                </a:solidFill>
                <a:latin typeface="Calibri"/>
                <a:ea typeface="Calibri"/>
                <a:cs typeface="Calibri"/>
                <a:sym typeface="Calibri"/>
              </a:rPr>
              <a:t>Months of Supply			Single Family </a:t>
            </a:r>
            <a:r>
              <a:rPr lang="en-US" sz="1800" b="1" dirty="0">
                <a:solidFill>
                  <a:srgbClr val="FF0000"/>
                </a:solidFill>
                <a:latin typeface="Calibri"/>
                <a:ea typeface="Calibri"/>
                <a:cs typeface="Calibri"/>
                <a:sym typeface="Calibri"/>
              </a:rPr>
              <a:t>1.1%		</a:t>
            </a:r>
            <a:r>
              <a:rPr lang="en-US" sz="1800" b="1" dirty="0">
                <a:solidFill>
                  <a:srgbClr val="000000"/>
                </a:solidFill>
                <a:latin typeface="Calibri"/>
                <a:ea typeface="Calibri"/>
                <a:cs typeface="Calibri"/>
                <a:sym typeface="Calibri"/>
              </a:rPr>
              <a:t>Condo </a:t>
            </a:r>
            <a:r>
              <a:rPr lang="en-US" sz="1800" b="1" dirty="0">
                <a:solidFill>
                  <a:srgbClr val="FF0000"/>
                </a:solidFill>
                <a:latin typeface="Calibri"/>
                <a:ea typeface="Calibri"/>
                <a:cs typeface="Calibri"/>
                <a:sym typeface="Calibri"/>
              </a:rPr>
              <a:t>1.3%</a:t>
            </a:r>
            <a:endParaRPr sz="1800" b="1" dirty="0">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rgbClr val="000000"/>
              </a:solidFill>
              <a:latin typeface="Calibri"/>
              <a:ea typeface="Calibri"/>
              <a:cs typeface="Calibri"/>
              <a:sym typeface="Calibri"/>
            </a:endParaRPr>
          </a:p>
        </p:txBody>
      </p:sp>
      <p:sp>
        <p:nvSpPr>
          <p:cNvPr id="1063" name="Google Shape;1063;p65"/>
          <p:cNvSpPr txBox="1"/>
          <p:nvPr/>
        </p:nvSpPr>
        <p:spPr>
          <a:xfrm>
            <a:off x="1524000" y="1066800"/>
            <a:ext cx="2667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Proprietary Information</a:t>
            </a:r>
            <a:endParaRPr sz="1800" b="1">
              <a:solidFill>
                <a:srgbClr val="BABABA"/>
              </a:solidFill>
              <a:latin typeface="Calibri"/>
              <a:ea typeface="Calibri"/>
              <a:cs typeface="Calibri"/>
              <a:sym typeface="Calibri"/>
            </a:endParaRPr>
          </a:p>
        </p:txBody>
      </p:sp>
      <p:sp>
        <p:nvSpPr>
          <p:cNvPr id="1064" name="Google Shape;1064;p65"/>
          <p:cNvSpPr txBox="1"/>
          <p:nvPr/>
        </p:nvSpPr>
        <p:spPr>
          <a:xfrm>
            <a:off x="4220606" y="121185"/>
            <a:ext cx="7773988" cy="47525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1">
                <a:solidFill>
                  <a:srgbClr val="FFFFFF"/>
                </a:solidFill>
                <a:latin typeface="Arial"/>
                <a:ea typeface="Arial"/>
                <a:cs typeface="Arial"/>
                <a:sym typeface="Arial"/>
              </a:rPr>
              <a:t>1Q 2022 Broward County Market Report</a:t>
            </a:r>
            <a:endParaRPr sz="1200" b="1">
              <a:solidFill>
                <a:schemeClr val="dk1"/>
              </a:solidFill>
              <a:latin typeface="Times New Roman"/>
              <a:ea typeface="Times New Roman"/>
              <a:cs typeface="Times New Roman"/>
              <a:sym typeface="Times New Roman"/>
            </a:endParaRPr>
          </a:p>
        </p:txBody>
      </p:sp>
      <p:sp>
        <p:nvSpPr>
          <p:cNvPr id="1065" name="Google Shape;1065;p65"/>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
        <p:nvSpPr>
          <p:cNvPr id="1066" name="Google Shape;1066;p65"/>
          <p:cNvSpPr txBox="1"/>
          <p:nvPr/>
        </p:nvSpPr>
        <p:spPr>
          <a:xfrm>
            <a:off x="4191000" y="201485"/>
            <a:ext cx="78035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dirty="0">
                <a:solidFill>
                  <a:srgbClr val="FFFFFF"/>
                </a:solidFill>
                <a:latin typeface="Arial"/>
                <a:ea typeface="Arial"/>
                <a:cs typeface="Arial"/>
                <a:sym typeface="Arial"/>
              </a:rPr>
              <a:t>1Q 2022 Broward County Market Report</a:t>
            </a:r>
            <a:endParaRPr sz="2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6"/>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supply by price range comparison between  March 2022 and March 2021 shows decreases in supply in all price ranges below $4.0M and a -.3 months (-15.0%) decrease overall</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Properties are now in a Seller’s Market condition at 1.7 months of supply, overall</a:t>
            </a:r>
            <a:endParaRPr/>
          </a:p>
        </p:txBody>
      </p:sp>
      <p:sp>
        <p:nvSpPr>
          <p:cNvPr id="443" name="Google Shape;443;p66"/>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444" name="Google Shape;444;p66"/>
          <p:cNvPicPr preferRelativeResize="0">
            <a:picLocks noGrp="1"/>
          </p:cNvPicPr>
          <p:nvPr>
            <p:ph type="body" idx="2"/>
          </p:nvPr>
        </p:nvPicPr>
        <p:blipFill rotWithShape="1">
          <a:blip r:embed="rId3">
            <a:alphaModFix/>
          </a:blip>
          <a:srcRect/>
          <a:stretch/>
        </p:blipFill>
        <p:spPr>
          <a:xfrm>
            <a:off x="3886200" y="1447002"/>
            <a:ext cx="6629400" cy="4594234"/>
          </a:xfrm>
          <a:prstGeom prst="rect">
            <a:avLst/>
          </a:prstGeom>
          <a:noFill/>
          <a:ln>
            <a:noFill/>
          </a:ln>
        </p:spPr>
      </p:pic>
      <p:sp>
        <p:nvSpPr>
          <p:cNvPr id="445" name="Google Shape;445;p66"/>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446" name="Google Shape;446;p66"/>
          <p:cNvSpPr txBox="1"/>
          <p:nvPr/>
        </p:nvSpPr>
        <p:spPr>
          <a:xfrm>
            <a:off x="2771938" y="6469677"/>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Single Family Detached Residences </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447" name="Google Shape;447;p66"/>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7"/>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supply by price range comparison between March 2022 and March 2021 shows a decrease of -15.4% (-.2 months) overall to 1.1 months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All price ranges below $4.0M are in a Seller’s Market condition, overall</a:t>
            </a:r>
            <a:endParaRPr/>
          </a:p>
        </p:txBody>
      </p:sp>
      <p:sp>
        <p:nvSpPr>
          <p:cNvPr id="454" name="Google Shape;454;p67"/>
          <p:cNvSpPr txBox="1">
            <a:spLocks noGrp="1"/>
          </p:cNvSpPr>
          <p:nvPr>
            <p:ph type="sldNum" idx="4294967295"/>
          </p:nvPr>
        </p:nvSpPr>
        <p:spPr>
          <a:xfrm>
            <a:off x="8413865" y="6515197"/>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455" name="Google Shape;455;p67"/>
          <p:cNvPicPr preferRelativeResize="0">
            <a:picLocks noGrp="1"/>
          </p:cNvPicPr>
          <p:nvPr>
            <p:ph type="body" idx="2"/>
          </p:nvPr>
        </p:nvPicPr>
        <p:blipFill rotWithShape="1">
          <a:blip r:embed="rId3">
            <a:alphaModFix/>
          </a:blip>
          <a:srcRect/>
          <a:stretch/>
        </p:blipFill>
        <p:spPr>
          <a:xfrm>
            <a:off x="3886200" y="1448165"/>
            <a:ext cx="6629400" cy="4591908"/>
          </a:xfrm>
          <a:prstGeom prst="rect">
            <a:avLst/>
          </a:prstGeom>
          <a:noFill/>
          <a:ln>
            <a:noFill/>
          </a:ln>
        </p:spPr>
      </p:pic>
      <p:sp>
        <p:nvSpPr>
          <p:cNvPr id="456" name="Google Shape;456;p67"/>
          <p:cNvSpPr txBox="1"/>
          <p:nvPr/>
        </p:nvSpPr>
        <p:spPr>
          <a:xfrm>
            <a:off x="4416723" y="231768"/>
            <a:ext cx="7737894" cy="49240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600"/>
              <a:buFont typeface="Arial"/>
              <a:buNone/>
            </a:pPr>
            <a:r>
              <a:rPr lang="en-US" sz="2600" b="0" i="0" u="none" strike="noStrike" cap="none">
                <a:solidFill>
                  <a:srgbClr val="FFFFFF"/>
                </a:solidFill>
                <a:latin typeface="Arial"/>
                <a:ea typeface="Arial"/>
                <a:cs typeface="Arial"/>
                <a:sym typeface="Arial"/>
              </a:rPr>
              <a:t>1Q 2022 Broward County Market Report</a:t>
            </a:r>
            <a:endParaRPr sz="2600" b="0" i="0" u="none" strike="noStrike" cap="none">
              <a:solidFill>
                <a:schemeClr val="dk1"/>
              </a:solidFill>
              <a:latin typeface="Times New Roman"/>
              <a:ea typeface="Times New Roman"/>
              <a:cs typeface="Times New Roman"/>
              <a:sym typeface="Times New Roman"/>
            </a:endParaRPr>
          </a:p>
        </p:txBody>
      </p:sp>
      <p:sp>
        <p:nvSpPr>
          <p:cNvPr id="457" name="Google Shape;457;p67"/>
          <p:cNvSpPr txBox="1"/>
          <p:nvPr/>
        </p:nvSpPr>
        <p:spPr>
          <a:xfrm>
            <a:off x="2738474" y="6480723"/>
            <a:ext cx="7391400"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Broward County Single Family Detached Residences</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458" name="Google Shape;458;p67"/>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8"/>
          <p:cNvSpPr txBox="1">
            <a:spLocks noGrp="1"/>
          </p:cNvSpPr>
          <p:nvPr>
            <p:ph type="body" idx="1"/>
          </p:nvPr>
        </p:nvSpPr>
        <p:spPr>
          <a:xfrm>
            <a:off x="304800" y="2286000"/>
            <a:ext cx="2743200" cy="4030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A supply by price range comparison between March 2022 and March 2021 shows sharp decreases across these price ranges</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All of these 8 segments decreased sharply in supply vs. the same period last year</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en-US" sz="1200"/>
              <a:t>Price ranges below $4.0M&lt; are now in a Seller’s Market condition while the overall market at 2.2 months of supply was down by -63.3% (-3.8 months) from last year and in a Seller’s Market condition</a:t>
            </a:r>
            <a:endParaRPr/>
          </a:p>
        </p:txBody>
      </p:sp>
      <p:sp>
        <p:nvSpPr>
          <p:cNvPr id="464" name="Google Shape;464;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465" name="Google Shape;465;p68"/>
          <p:cNvPicPr preferRelativeResize="0">
            <a:picLocks noGrp="1"/>
          </p:cNvPicPr>
          <p:nvPr>
            <p:ph type="body" idx="2"/>
          </p:nvPr>
        </p:nvPicPr>
        <p:blipFill rotWithShape="1">
          <a:blip r:embed="rId3">
            <a:alphaModFix/>
          </a:blip>
          <a:srcRect/>
          <a:stretch/>
        </p:blipFill>
        <p:spPr>
          <a:xfrm>
            <a:off x="3886200" y="1448165"/>
            <a:ext cx="6629400" cy="4591908"/>
          </a:xfrm>
          <a:prstGeom prst="rect">
            <a:avLst/>
          </a:prstGeom>
          <a:noFill/>
          <a:ln>
            <a:noFill/>
          </a:ln>
        </p:spPr>
      </p:pic>
      <p:sp>
        <p:nvSpPr>
          <p:cNvPr id="466" name="Google Shape;466;p68"/>
          <p:cNvSpPr txBox="1"/>
          <p:nvPr/>
        </p:nvSpPr>
        <p:spPr>
          <a:xfrm>
            <a:off x="4165417" y="235684"/>
            <a:ext cx="7916966"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1Q 2022 Miami-Dade County Market Report</a:t>
            </a:r>
            <a:endParaRPr sz="1200" b="0" i="0" u="none" strike="noStrike" cap="none">
              <a:solidFill>
                <a:schemeClr val="dk1"/>
              </a:solidFill>
              <a:latin typeface="Times New Roman"/>
              <a:ea typeface="Times New Roman"/>
              <a:cs typeface="Times New Roman"/>
              <a:sym typeface="Times New Roman"/>
            </a:endParaRPr>
          </a:p>
        </p:txBody>
      </p:sp>
      <p:sp>
        <p:nvSpPr>
          <p:cNvPr id="467" name="Google Shape;467;p68"/>
          <p:cNvSpPr txBox="1"/>
          <p:nvPr/>
        </p:nvSpPr>
        <p:spPr>
          <a:xfrm>
            <a:off x="1743799" y="6473394"/>
            <a:ext cx="8860155" cy="44196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Dade County Condo/Townhouse Residences </a:t>
            </a:r>
            <a:endParaRPr sz="1200" b="0" i="0" u="none" strike="noStrike" cap="none">
              <a:solidFill>
                <a:schemeClr val="dk1"/>
              </a:solidFill>
              <a:latin typeface="Times New Roman"/>
              <a:ea typeface="Times New Roman"/>
              <a:cs typeface="Times New Roman"/>
              <a:sym typeface="Times New Roman"/>
            </a:endParaRPr>
          </a:p>
          <a:p>
            <a:pPr marL="0" marR="2270760" lvl="0" indent="0" algn="ctr" rtl="0">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Provided By Chart Master Services, LLC exclusively for Keller Williams Realty</a:t>
            </a:r>
            <a:endParaRPr sz="1200" b="0" i="0" u="none" strike="noStrike" cap="none">
              <a:solidFill>
                <a:schemeClr val="dk1"/>
              </a:solidFill>
              <a:latin typeface="Times New Roman"/>
              <a:ea typeface="Times New Roman"/>
              <a:cs typeface="Times New Roman"/>
              <a:sym typeface="Times New Roman"/>
            </a:endParaRPr>
          </a:p>
        </p:txBody>
      </p:sp>
      <p:sp>
        <p:nvSpPr>
          <p:cNvPr id="468" name="Google Shape;468;p68"/>
          <p:cNvSpPr txBox="1"/>
          <p:nvPr/>
        </p:nvSpPr>
        <p:spPr>
          <a:xfrm>
            <a:off x="42283" y="1002518"/>
            <a:ext cx="2581910" cy="370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Proprietary Information</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5168</Words>
  <Application>Microsoft Macintosh PowerPoint</Application>
  <PresentationFormat>Widescreen</PresentationFormat>
  <Paragraphs>576</Paragraphs>
  <Slides>66</Slides>
  <Notes>66</Notes>
  <HiddenSlides>21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3" baseType="lpstr">
      <vt:lpstr>Calibri</vt:lpstr>
      <vt:lpstr>Arial</vt:lpstr>
      <vt:lpstr>Gill Sans</vt:lpstr>
      <vt:lpstr>Times New Roman</vt:lpstr>
      <vt:lpstr>Belleza</vt:lpstr>
      <vt:lpstr>Office Theme</vt:lpstr>
      <vt:lpstr>Excel.Sheet.12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Natascha Tello</cp:lastModifiedBy>
  <cp:revision>3</cp:revision>
  <dcterms:created xsi:type="dcterms:W3CDTF">2022-05-03T09:04:24Z</dcterms:created>
  <dcterms:modified xsi:type="dcterms:W3CDTF">2022-05-09T15:01:29Z</dcterms:modified>
</cp:coreProperties>
</file>