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151"/>
  </p:notesMasterIdLst>
  <p:sldIdLst>
    <p:sldId id="256" r:id="rId3"/>
    <p:sldId id="257" r:id="rId4"/>
    <p:sldId id="393" r:id="rId5"/>
    <p:sldId id="1451" r:id="rId6"/>
    <p:sldId id="394" r:id="rId7"/>
    <p:sldId id="399" r:id="rId8"/>
    <p:sldId id="401" r:id="rId9"/>
    <p:sldId id="1452" r:id="rId10"/>
    <p:sldId id="402" r:id="rId11"/>
    <p:sldId id="396" r:id="rId12"/>
    <p:sldId id="403" r:id="rId13"/>
    <p:sldId id="259" r:id="rId14"/>
    <p:sldId id="260" r:id="rId15"/>
    <p:sldId id="261" r:id="rId16"/>
    <p:sldId id="262" r:id="rId17"/>
    <p:sldId id="263" r:id="rId18"/>
    <p:sldId id="264" r:id="rId19"/>
    <p:sldId id="265" r:id="rId20"/>
    <p:sldId id="266" r:id="rId21"/>
    <p:sldId id="267" r:id="rId22"/>
    <p:sldId id="268" r:id="rId23"/>
    <p:sldId id="276" r:id="rId24"/>
    <p:sldId id="269" r:id="rId25"/>
    <p:sldId id="277" r:id="rId26"/>
    <p:sldId id="270" r:id="rId27"/>
    <p:sldId id="278" r:id="rId28"/>
    <p:sldId id="271" r:id="rId29"/>
    <p:sldId id="279" r:id="rId30"/>
    <p:sldId id="272" r:id="rId31"/>
    <p:sldId id="273" r:id="rId32"/>
    <p:sldId id="274" r:id="rId33"/>
    <p:sldId id="275" r:id="rId34"/>
    <p:sldId id="145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3" r:id="rId97"/>
    <p:sldId id="342" r:id="rId98"/>
    <p:sldId id="385"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400" r:id="rId124"/>
    <p:sldId id="395"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6" r:id="rId143"/>
    <p:sldId id="387" r:id="rId144"/>
    <p:sldId id="388" r:id="rId145"/>
    <p:sldId id="389" r:id="rId146"/>
    <p:sldId id="390" r:id="rId147"/>
    <p:sldId id="391" r:id="rId148"/>
    <p:sldId id="392" r:id="rId149"/>
    <p:sldId id="398" r:id="rId150"/>
  </p:sldIdLst>
  <p:sldSz cx="12192000" cy="6858000"/>
  <p:notesSz cx="6858000" cy="9144000"/>
  <p:embeddedFontLst>
    <p:embeddedFont>
      <p:font typeface="Calibri" panose="020F0502020204030204" pitchFamily="34" charset="0"/>
      <p:regular r:id="rId152"/>
      <p:bold r:id="rId153"/>
      <p:italic r:id="rId154"/>
      <p:boldItalic r:id="rId155"/>
    </p:embeddedFont>
    <p:embeddedFont>
      <p:font typeface="Cambria" panose="02040503050406030204" pitchFamily="18" charset="0"/>
      <p:regular r:id="rId156"/>
      <p:bold r:id="rId157"/>
      <p:italic r:id="rId158"/>
      <p:boldItalic r:id="rId159"/>
    </p:embeddedFont>
    <p:embeddedFont>
      <p:font typeface="Century Gothic" panose="020B0502020202020204" pitchFamily="34" charset="0"/>
      <p:regular r:id="rId160"/>
      <p:bold r:id="rId161"/>
      <p:italic r:id="rId162"/>
      <p:boldItalic r:id="rId163"/>
    </p:embeddedFont>
    <p:embeddedFont>
      <p:font typeface="Gill Sans" panose="020B0502020104020203" pitchFamily="34" charset="-79"/>
      <p:regular r:id="rId164"/>
      <p:bold r:id="rId165"/>
    </p:embeddedFont>
    <p:embeddedFont>
      <p:font typeface="Gill Sans MT" panose="020B0502020104020203" pitchFamily="34" charset="77"/>
      <p:regular r:id="rId166"/>
      <p:bold r:id="rId167"/>
      <p:italic r:id="rId168"/>
      <p:boldItalic r:id="rId169"/>
    </p:embeddedFont>
    <p:embeddedFont>
      <p:font typeface="Hind Vadodara" panose="02000000000000000000" pitchFamily="2" charset="77"/>
      <p:regular r:id="rId170"/>
      <p:bold r:id="rId171"/>
    </p:embeddedFont>
    <p:embeddedFont>
      <p:font typeface="Montserrat" pitchFamily="2" charset="77"/>
      <p:regular r:id="rId172"/>
      <p:bold r:id="rId173"/>
      <p:italic r:id="rId174"/>
      <p:boldItalic r:id="rId175"/>
    </p:embeddedFont>
    <p:embeddedFont>
      <p:font typeface="Montserrat Light" pitchFamily="2" charset="77"/>
      <p:regular r:id="rId176"/>
      <p:bold r:id="rId177"/>
      <p:italic r:id="rId178"/>
      <p:boldItalic r:id="rId1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0" roundtripDataSignature="AMtx7miQn248Uev7mRbBdPzS4KRaFjan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669495-6F4E-4B29-A93C-6AC1DCB712FD}">
  <a:tblStyle styleId="{62669495-6F4E-4B29-A93C-6AC1DCB712F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03"/>
  </p:normalViewPr>
  <p:slideViewPr>
    <p:cSldViewPr snapToGrid="0" snapToObjects="1">
      <p:cViewPr>
        <p:scale>
          <a:sx n="120" d="100"/>
          <a:sy n="120" d="100"/>
        </p:scale>
        <p:origin x="800" y="6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font" Target="fonts/font8.fntdata"/><Relationship Id="rId170" Type="http://schemas.openxmlformats.org/officeDocument/2006/relationships/font" Target="fonts/font1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9.fntdata"/><Relationship Id="rId181"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20.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font" Target="fonts/font10.fntdata"/><Relationship Id="rId182" Type="http://schemas.openxmlformats.org/officeDocument/2006/relationships/viewProps" Target="viewProp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56" Type="http://schemas.openxmlformats.org/officeDocument/2006/relationships/font" Target="fonts/font5.fntdata"/><Relationship Id="rId177" Type="http://schemas.openxmlformats.org/officeDocument/2006/relationships/font" Target="fonts/font26.fntdata"/><Relationship Id="rId172" Type="http://schemas.openxmlformats.org/officeDocument/2006/relationships/font" Target="fonts/font21.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11.fntdata"/><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6.fntdata"/><Relationship Id="rId178" Type="http://schemas.openxmlformats.org/officeDocument/2006/relationships/font" Target="fonts/font27.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fntdata"/><Relationship Id="rId173" Type="http://schemas.openxmlformats.org/officeDocument/2006/relationships/font" Target="fonts/font2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12.fntdata"/><Relationship Id="rId184"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2.fntdata"/><Relationship Id="rId174" Type="http://schemas.openxmlformats.org/officeDocument/2006/relationships/font" Target="fonts/font23.fntdata"/><Relationship Id="rId179" Type="http://schemas.openxmlformats.org/officeDocument/2006/relationships/font" Target="fonts/font2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font" Target="fonts/font13.fntdata"/><Relationship Id="rId169"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80" Type="http://customschemas.google.com/relationships/presentationmetadata" Target="meta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3.fntdata"/><Relationship Id="rId175" Type="http://schemas.openxmlformats.org/officeDocument/2006/relationships/font" Target="fonts/font2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font" Target="fonts/font14.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4.fntdata"/><Relationship Id="rId176" Type="http://schemas.openxmlformats.org/officeDocument/2006/relationships/font" Target="fonts/font25.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font" Target="fonts/font15.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3" name="Google Shape;143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2" name="Google Shape;144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1" name="Google Shape;1451;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0" name="Google Shape;1460;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0" name="Google Shape;1470;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0" name="Google Shape;1480;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0" name="Google Shape;1490;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05:notes"/>
          <p:cNvSpPr txBox="1">
            <a:spLocks noGrp="1"/>
          </p:cNvSpPr>
          <p:nvPr>
            <p:ph type="body" idx="1"/>
          </p:nvPr>
        </p:nvSpPr>
        <p:spPr>
          <a:xfrm>
            <a:off x="735237" y="4661268"/>
            <a:ext cx="5881901" cy="43361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with sellers to show that sellers are  paying closing costs in many cases. This should be explained early in the listing process to avoid surprises and allow seller to decide whether or not to accept a buyer’s request to pay CC. </a:t>
            </a:r>
            <a:endParaRPr/>
          </a:p>
          <a:p>
            <a:pPr marL="0" lvl="0" indent="0" algn="l" rtl="0">
              <a:spcBef>
                <a:spcPts val="0"/>
              </a:spcBef>
              <a:spcAft>
                <a:spcPts val="0"/>
              </a:spcAft>
              <a:buNone/>
            </a:pPr>
            <a:endParaRPr/>
          </a:p>
          <a:p>
            <a:pPr marL="0" lvl="0" indent="0" algn="l" rtl="0">
              <a:spcBef>
                <a:spcPts val="0"/>
              </a:spcBef>
              <a:spcAft>
                <a:spcPts val="0"/>
              </a:spcAft>
              <a:buNone/>
            </a:pPr>
            <a:r>
              <a:rPr lang="en-US"/>
              <a:t>Use with buyers to show the likelihood of seller’s acceptance of a request to pay CC.</a:t>
            </a:r>
            <a:endParaRPr/>
          </a:p>
        </p:txBody>
      </p:sp>
      <p:sp>
        <p:nvSpPr>
          <p:cNvPr id="1501" name="Google Shape;1501;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p106:notes"/>
          <p:cNvSpPr txBox="1">
            <a:spLocks noGrp="1"/>
          </p:cNvSpPr>
          <p:nvPr>
            <p:ph type="body" idx="1"/>
          </p:nvPr>
        </p:nvSpPr>
        <p:spPr>
          <a:xfrm>
            <a:off x="735237" y="4661268"/>
            <a:ext cx="5881901" cy="43361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with sellers to show that sellers are  paying closing costs in many cases. This should be explained early in the listing process to avoid surprises and allow seller to decide whether or not to accept a buyer’s request to pay CC. </a:t>
            </a:r>
            <a:endParaRPr/>
          </a:p>
          <a:p>
            <a:pPr marL="0" lvl="0" indent="0" algn="l" rtl="0">
              <a:spcBef>
                <a:spcPts val="0"/>
              </a:spcBef>
              <a:spcAft>
                <a:spcPts val="0"/>
              </a:spcAft>
              <a:buNone/>
            </a:pPr>
            <a:endParaRPr/>
          </a:p>
          <a:p>
            <a:pPr marL="0" lvl="0" indent="0" algn="l" rtl="0">
              <a:spcBef>
                <a:spcPts val="0"/>
              </a:spcBef>
              <a:spcAft>
                <a:spcPts val="0"/>
              </a:spcAft>
              <a:buNone/>
            </a:pPr>
            <a:r>
              <a:rPr lang="en-US"/>
              <a:t>Use with buyers to show the likelihood of seller’s acceptance of a request to pay CC.</a:t>
            </a:r>
            <a:endParaRPr/>
          </a:p>
        </p:txBody>
      </p:sp>
      <p:sp>
        <p:nvSpPr>
          <p:cNvPr id="1511" name="Google Shape;1511;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p107:notes"/>
          <p:cNvSpPr txBox="1">
            <a:spLocks noGrp="1"/>
          </p:cNvSpPr>
          <p:nvPr>
            <p:ph type="body" idx="1"/>
          </p:nvPr>
        </p:nvSpPr>
        <p:spPr>
          <a:xfrm>
            <a:off x="735237" y="4661268"/>
            <a:ext cx="5881901" cy="43361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with sellers to show that sellers are  paying closing costs in many cases. This should be explained early in the listing process to avoid surprises and allow seller to decide whether or not to accept a buyer’s request to pay CC. </a:t>
            </a:r>
            <a:endParaRPr/>
          </a:p>
          <a:p>
            <a:pPr marL="0" lvl="0" indent="0" algn="l" rtl="0">
              <a:spcBef>
                <a:spcPts val="0"/>
              </a:spcBef>
              <a:spcAft>
                <a:spcPts val="0"/>
              </a:spcAft>
              <a:buNone/>
            </a:pPr>
            <a:endParaRPr/>
          </a:p>
          <a:p>
            <a:pPr marL="0" lvl="0" indent="0" algn="l" rtl="0">
              <a:spcBef>
                <a:spcPts val="0"/>
              </a:spcBef>
              <a:spcAft>
                <a:spcPts val="0"/>
              </a:spcAft>
              <a:buNone/>
            </a:pPr>
            <a:r>
              <a:rPr lang="en-US"/>
              <a:t>Use with buyers to show the likelihood of seller’s acceptance of a request to pay CC.</a:t>
            </a:r>
            <a:endParaRPr/>
          </a:p>
        </p:txBody>
      </p:sp>
      <p:sp>
        <p:nvSpPr>
          <p:cNvPr id="1521" name="Google Shape;1521;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108:notes"/>
          <p:cNvSpPr txBox="1">
            <a:spLocks noGrp="1"/>
          </p:cNvSpPr>
          <p:nvPr>
            <p:ph type="body" idx="1"/>
          </p:nvPr>
        </p:nvSpPr>
        <p:spPr>
          <a:xfrm>
            <a:off x="735237" y="4661268"/>
            <a:ext cx="5881901" cy="43361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with sellers to show that sellers are  paying closing costs in many cases. This should be explained early in the listing process to avoid surprises and allow seller to decide whether or not to accept a buyer’s request to pay CC. </a:t>
            </a:r>
            <a:endParaRPr/>
          </a:p>
          <a:p>
            <a:pPr marL="0" lvl="0" indent="0" algn="l" rtl="0">
              <a:spcBef>
                <a:spcPts val="0"/>
              </a:spcBef>
              <a:spcAft>
                <a:spcPts val="0"/>
              </a:spcAft>
              <a:buNone/>
            </a:pPr>
            <a:endParaRPr/>
          </a:p>
          <a:p>
            <a:pPr marL="0" lvl="0" indent="0" algn="l" rtl="0">
              <a:spcBef>
                <a:spcPts val="0"/>
              </a:spcBef>
              <a:spcAft>
                <a:spcPts val="0"/>
              </a:spcAft>
              <a:buNone/>
            </a:pPr>
            <a:r>
              <a:rPr lang="en-US"/>
              <a:t>Use with buyers to show the likelihood of seller’s acceptance of a request to pay CC.</a:t>
            </a:r>
            <a:endParaRPr/>
          </a:p>
        </p:txBody>
      </p:sp>
      <p:sp>
        <p:nvSpPr>
          <p:cNvPr id="1531" name="Google Shape;1531;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0" name="Google Shape;1540;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a:t>PURPOSE/USE:  Tracking of sales of Distressed Properties for any buyer interested in these types of properties.  They have declined to such a low percentage of current sales that they are generally insignificant in the overall market.</a:t>
            </a:r>
            <a:endParaRPr/>
          </a:p>
        </p:txBody>
      </p:sp>
      <p:sp>
        <p:nvSpPr>
          <p:cNvPr id="1541" name="Google Shape;1541;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a:t>PURPOSE/USE:  Tracking of sales of Distressed Properties for any buyer interested in these types of properties.  They have declined to such a low percentage of current sales that they are generally insignificant in the overall market.</a:t>
            </a:r>
            <a:endParaRPr/>
          </a:p>
        </p:txBody>
      </p:sp>
      <p:sp>
        <p:nvSpPr>
          <p:cNvPr id="1552" name="Google Shape;1552;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2" name="Google Shape;156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a:t>PURPOSE/USE:  Tracking of sales of Distressed Properties for any buyer interested in these types of properties.  They have declined to such a low percentage of current sales that they are generally insignificant in the overall market.</a:t>
            </a:r>
            <a:endParaRPr/>
          </a:p>
        </p:txBody>
      </p:sp>
      <p:sp>
        <p:nvSpPr>
          <p:cNvPr id="1563" name="Google Shape;156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a:t>PURPOSE/USE:  Tracking of sales of Distressed Properties for any buyer interested in these types of properties.  They have declined to such a low percentage of current sales that they are generally insignificant in the overall market.</a:t>
            </a:r>
            <a:endParaRPr/>
          </a:p>
        </p:txBody>
      </p:sp>
      <p:sp>
        <p:nvSpPr>
          <p:cNvPr id="1574" name="Google Shape;1574;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reflects Failed Listings by price range. This chart can help pinpoint the risk by price point to help sellers make more informed and overall better decisions.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585" name="Google Shape;1585;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reflects Failed Listings by price range. This chart can help pinpoint the risk by price point to help sellers make more informed and overall better decisions.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596" name="Google Shape;1596;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5" name="Google Shape;1605;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reflects Failed Listings by price range. This chart can help pinpoint the risk by price point to help sellers make more informed and overall better decisions.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06" name="Google Shape;1606;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5" name="Google Shape;1615;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reflects Failed Listings by price range. This chart can help pinpoint the risk by price point to help sellers make more informed and overall better decisions.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16" name="Google Shape;1616;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PURPOSE/USE:  This chart brings in the other potential outcome of overpricing – Failed Listings.  It does this by showing the percentage of Expired and Withdrawn listings (Failed Listings) as a percent of Expired, Withdrawn and Closed listings.  These are called Finalized Listings because their status will not change.  Think of these as listings rather than a given property itself because an Expired listing could later be re-listed and eventually sell, but during this current period the listing failed to sell and was therefore a Failed Listing.  Active and Pending listings are not considered in this calculation because their final conclusion is not yet known.  Pending listings don’t always get to closing so they are not included.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another measurement relating to the tendency of sellers to overprice their listings.  The worst outcome is to not sell at all during the listing period.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26" name="Google Shape;1626;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PURPOSE/USE:  This chart brings in the other potential outcome of overpricing – Failed Listings.  It does this by showing the percentage of Expired and Withdrawn listings (Failed Listings) as a percent of Expired, Withdrawn and Closed listings.  These are called Finalized Listings because their status will not change.  Think of these as listings rather than a given property itself because an Expired listing could later be re-listed and eventually sell, but during this current period the listing failed to sell and was therefore a Failed Listing.  Active and Pending listings are not considered in this calculation because their final conclusion is not yet known.  Pending listings don’t always get to closing so they are not included.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another measurement relating to the tendency of sellers to overprice their listings.  The worst outcome is to not sell at all during the listing period.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37" name="Google Shape;1637;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PURPOSE/USE:  This chart brings in the other potential outcome of overpricing – Failed Listings.  It does this by showing the percentage of Expired and Withdrawn listings (Failed Listings) as a percent of Expired, Withdrawn and Closed listings.  These are called Finalized Listings because their status will not change.  Think of these as listings rather than a given property itself because an Expired listing could later be re-listed and eventually sell, but during this current period the listing failed to sell and was therefore a Failed Listing.  Active and Pending listings are not considered in this calculation because their final conclusion is not yet known.  Pending listings don’t always get to closing so they are not included.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another measurement relating to the tendency of sellers to overprice their listings.  The worst outcome is to not sell at all during the listing period.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48" name="Google Shape;164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8" name="Google Shape;1658;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PURPOSE/USE:  This chart brings in the other potential outcome of overpricing – Failed Listings.  It does this by showing the percentage of Expired and Withdrawn listings (Failed Listings) as a percent of Expired, Withdrawn and Closed listings.  These are called Finalized Listings because their status will not change.  Think of these as listings rather than a given property itself because an Expired listing could later be re-listed and eventually sell, but during this current period the listing failed to sell and was therefore a Failed Listing.  Active and Pending listings are not considered in this calculation because their final conclusion is not yet known.  Pending listings don’t always get to closing so they are not included.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another measurement relating to the tendency of sellers to overprice their listings.  The worst outcome is to not sell at all during the listing period.  </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Failed listings (Expired+ Withdrawn) are shown here as a percentage of total “finalized” (Expired + Withdrawn + Closed) listings – (Exp+With)/(Exp+With+Closed)</a:t>
            </a:r>
            <a:endParaRPr/>
          </a:p>
        </p:txBody>
      </p:sp>
      <p:sp>
        <p:nvSpPr>
          <p:cNvPr id="1659" name="Google Shape;1659;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9" name="Google Shape;1669;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a:t>PURPOSE/USE:  This chart is interactive allowing entry of an BeachesMLS area (city) and a Price Range in the 2 boxes at the top of the chart, customizing the quarterly results to those specific entry parameters.  This chart has been nicknamed the “Game Board” chart because the object of the game is to get into the “Green Box”, avoiding the “Red Box” and the other impacted results.</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We have talked about the effect that price reductions have on seller goals of highest price and shortest time.  This chart illustrates that impact, first at the middle tier showing overall price reductions impact.  Also, it allows customization to a seller’s likely price range and geographic (BeachesMLS) area.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Then, in the bottom tier, we introduce the multiple listing period impact.  ChartMaster stats include DOM and Original Listing Prices for previous listing periods even when the property was off the market for more than 30 days between listings.  Normally, BeachesMLS statistics do not include those stats when a listing is withdrawn or Expired and re-listed after a lapse of 30 days or more.  Therefore, the median DOM and % S/OLP could be understated by not including all of the information for all listing periods for a given property.  Our data attempts to include all relevant listing data.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Additional listing periods dramatically increase the impact when coupled with price reductions.  Comparing the possible “Red Box” to “Green Box” outcomes clearly shows that the best strategy for the seller is to initially set a listing price as near as possible to the current market price.</a:t>
            </a:r>
            <a:endParaRPr/>
          </a:p>
          <a:p>
            <a:pPr marL="0" lvl="0" indent="0" algn="l" rtl="0">
              <a:lnSpc>
                <a:spcPct val="80000"/>
              </a:lnSpc>
              <a:spcBef>
                <a:spcPts val="0"/>
              </a:spcBef>
              <a:spcAft>
                <a:spcPts val="0"/>
              </a:spcAft>
              <a:buNone/>
            </a:pPr>
            <a:r>
              <a:rPr lang="en-US" sz="1110"/>
              <a:t>Example: “Would you rather try a higher price and risk selling for -10% less after 4-months, or sell at 100+% in a week?”</a:t>
            </a:r>
            <a:endParaRPr/>
          </a:p>
          <a:p>
            <a:pPr marL="0" lvl="0" indent="0" algn="l" rtl="0">
              <a:lnSpc>
                <a:spcPct val="80000"/>
              </a:lnSpc>
              <a:spcBef>
                <a:spcPts val="0"/>
              </a:spcBef>
              <a:spcAft>
                <a:spcPts val="0"/>
              </a:spcAft>
              <a:buNone/>
            </a:pPr>
            <a:endParaRPr sz="1110"/>
          </a:p>
        </p:txBody>
      </p:sp>
      <p:sp>
        <p:nvSpPr>
          <p:cNvPr id="1679" name="Google Shape;1679;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a:t>PURPOSE/USE:  This chart is interactive allowing entry of an BeachesMLS area (city) and a Price Range in the 2 boxes at the top of the chart, customizing the quarterly results to those specific entry parameters.  This chart has been nicknamed the “Game Board” chart because the object of the game is to get into the “Green Box”, avoiding the “Red Box” and the other impacted results.</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We have talked about the effect that price reductions have on seller goals of highest price and shortest time.  This chart illustrates that impact, first at the middle tier showing overall price reductions impact.  Also, it allows customization to a seller’s likely price range and geographic (BeachesMLS) area.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Then, in the bottom tier, we introduce the multiple listing period impact.  ChartMaster stats include DOM and Original Listing Prices for previous listing periods even when the property was off the market for more than 30 days between listings.  Normally, BeachesMLS statistics do not include those stats when a listing is Withdrawn or Expired and re-listed after a lapse of 30 days or more.  Therefore, the median DOM and % S/OLP could be understated by not including all of the information for all listing periods for a given property.  Our data attempts to include all relevant listing data.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Additional listing periods dramatically increase the impact when coupled with price reductions.  Comparing the possible “Red Box” to “Green Box” outcomes clearly shows that the best strategy for the seller is to initially set a listing price as near as possible to the current market price.</a:t>
            </a:r>
            <a:endParaRPr/>
          </a:p>
          <a:p>
            <a:pPr marL="0" lvl="0" indent="0" algn="l" rtl="0">
              <a:lnSpc>
                <a:spcPct val="80000"/>
              </a:lnSpc>
              <a:spcBef>
                <a:spcPts val="0"/>
              </a:spcBef>
              <a:spcAft>
                <a:spcPts val="0"/>
              </a:spcAft>
              <a:buNone/>
            </a:pPr>
            <a:r>
              <a:rPr lang="en-US" sz="1110"/>
              <a:t>Example: “Would you rather try a higher price and risk selling for -10% less after 4-months, or sell at 100+% in a week?”</a:t>
            </a:r>
            <a:endParaRPr/>
          </a:p>
          <a:p>
            <a:pPr marL="0" lvl="0" indent="0" algn="l" rtl="0">
              <a:lnSpc>
                <a:spcPct val="80000"/>
              </a:lnSpc>
              <a:spcBef>
                <a:spcPts val="0"/>
              </a:spcBef>
              <a:spcAft>
                <a:spcPts val="0"/>
              </a:spcAft>
              <a:buNone/>
            </a:pPr>
            <a:endParaRPr sz="1110"/>
          </a:p>
        </p:txBody>
      </p:sp>
      <p:sp>
        <p:nvSpPr>
          <p:cNvPr id="1691" name="Google Shape;1691;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a:t>PURPOSE/USE:  This chart is interactive allowing entry of an BeachesMLS area (city) and a Price Range in the 2 boxes at the top of the chart, customizing the quarterly results to those specific entry parameters.  This chart has been nicknamed the “Game Board” chart because the object of the game is to get into the “Green Box”, avoiding the “Red Box” and the other impacted results.</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We have talked about the effect that price reductions have on seller goals of highest price and shortest time.  This chart illustrates that impact, first at the middle tier showing overall price reductions impact.  Also, it allows customization to a seller’s likely price range and geographic (BeachesMLS) area.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Then, in the bottom tier, we introduce the multiple listing period impact.  ChartMaster stats include DOM and Original Listing Prices for previous listing periods even when the property was off the market for more than 30 days between listings.  Normally, BeachesMLS statistics do not include those stats when a listing is withdrawn or Expired and re-listed after a lapse of 30 days or more.  Therefore, the median DOM and % S/OLP could be understated by not including all of the information for all listing periods for a given property.  Our data attempts to include all relevant listing data.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Additional listing periods dramatically increase the impact when coupled with price reductions.  Comparing the possible “Red Box” to “Green Box” outcomes clearly shows that the best strategy for the seller is to initially set a listing price as near as possible to the current market price.</a:t>
            </a:r>
            <a:endParaRPr/>
          </a:p>
          <a:p>
            <a:pPr marL="0" lvl="0" indent="0" algn="l" rtl="0">
              <a:lnSpc>
                <a:spcPct val="80000"/>
              </a:lnSpc>
              <a:spcBef>
                <a:spcPts val="0"/>
              </a:spcBef>
              <a:spcAft>
                <a:spcPts val="0"/>
              </a:spcAft>
              <a:buNone/>
            </a:pPr>
            <a:r>
              <a:rPr lang="en-US" sz="1110"/>
              <a:t>Example: “Would you rather try a higher price and risk selling for -10% less after 4-months, or sell at 100+% in a week?”</a:t>
            </a:r>
            <a:endParaRPr/>
          </a:p>
          <a:p>
            <a:pPr marL="0" lvl="0" indent="0" algn="l" rtl="0">
              <a:lnSpc>
                <a:spcPct val="80000"/>
              </a:lnSpc>
              <a:spcBef>
                <a:spcPts val="0"/>
              </a:spcBef>
              <a:spcAft>
                <a:spcPts val="0"/>
              </a:spcAft>
              <a:buNone/>
            </a:pPr>
            <a:endParaRPr sz="1110"/>
          </a:p>
        </p:txBody>
      </p:sp>
      <p:sp>
        <p:nvSpPr>
          <p:cNvPr id="1704" name="Google Shape;1704;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1110"/>
              <a:t>PURPOSE/USE:  This chart is interactive allowing entry of an BeachesMLS area (city) and a Price Range in the 2 boxes at the top of the chart, customizing the quarterly results to those specific entry parameters.  This chart has been nicknamed the “Game Board” chart because the object of the game is to get into the “Green Box”, avoiding the “Red Box” and the other impacted results.</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We have talked about the effect that price reductions have on seller goals of highest price and shortest time.  This chart illustrates that impact, first at the middle tier showing overall price reductions impact.  Also, it allows customization to a seller’s likely price range and geographic (BeachesMLS) area.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Then, in the bottom tier, we introduce the multiple listing period impact.  ChartMaster stats include DOM and Original Listing Prices for previous listing periods even when the property was off the market for more than 30 days between listings.  Normally, BeachesMLS statistics do not include those stats when a listing is Withdrawn or Expired and re-listed after a lapse of 30 days or more.  Therefore, the median DOM and % S/OLP could be understated by not including all of the information for all listing periods for a given property.  Our data attempts to include all relevant listing data.</a:t>
            </a:r>
            <a:endParaRPr/>
          </a:p>
          <a:p>
            <a:pPr marL="0" lvl="0" indent="0" algn="l" rtl="0">
              <a:lnSpc>
                <a:spcPct val="80000"/>
              </a:lnSpc>
              <a:spcBef>
                <a:spcPts val="0"/>
              </a:spcBef>
              <a:spcAft>
                <a:spcPts val="0"/>
              </a:spcAft>
              <a:buNone/>
            </a:pPr>
            <a:endParaRPr sz="1110"/>
          </a:p>
          <a:p>
            <a:pPr marL="0" lvl="0" indent="0" algn="l" rtl="0">
              <a:lnSpc>
                <a:spcPct val="80000"/>
              </a:lnSpc>
              <a:spcBef>
                <a:spcPts val="0"/>
              </a:spcBef>
              <a:spcAft>
                <a:spcPts val="0"/>
              </a:spcAft>
              <a:buNone/>
            </a:pPr>
            <a:r>
              <a:rPr lang="en-US" sz="1110"/>
              <a:t>Additional listing periods dramatically increase the impact when coupled with price reductions.  Comparing the possible “Red Box” to “Green Box” outcomes clearly shows that the best strategy for the seller is to initially set a listing price as near as possible to the current market price.</a:t>
            </a:r>
            <a:endParaRPr/>
          </a:p>
          <a:p>
            <a:pPr marL="0" lvl="0" indent="0" algn="l" rtl="0">
              <a:lnSpc>
                <a:spcPct val="80000"/>
              </a:lnSpc>
              <a:spcBef>
                <a:spcPts val="0"/>
              </a:spcBef>
              <a:spcAft>
                <a:spcPts val="0"/>
              </a:spcAft>
              <a:buNone/>
            </a:pPr>
            <a:r>
              <a:rPr lang="en-US" sz="1110"/>
              <a:t>Example: “Would you rather try a higher price and risk selling for -10% less after 4-months, or sell at 100+% in a week?”</a:t>
            </a:r>
            <a:endParaRPr/>
          </a:p>
          <a:p>
            <a:pPr marL="0" lvl="0" indent="0" algn="l" rtl="0">
              <a:lnSpc>
                <a:spcPct val="80000"/>
              </a:lnSpc>
              <a:spcBef>
                <a:spcPts val="0"/>
              </a:spcBef>
              <a:spcAft>
                <a:spcPts val="0"/>
              </a:spcAft>
              <a:buNone/>
            </a:pPr>
            <a:endParaRPr sz="1110"/>
          </a:p>
        </p:txBody>
      </p:sp>
      <p:sp>
        <p:nvSpPr>
          <p:cNvPr id="1716" name="Google Shape;171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8" name="Google Shape;1728;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use of this chart is to apply the most recent market data to the seller’s situation in terms of price range and BeachesMLS area.  It puts together the concepts and data for “Failed listings” (Expired or Withdrawn), price reduced listings and correctly priced listings to illustrate that a very large percentage of listings in the recent period were at least initially overpriced.  The results of that overpricing were either being rejected by the market or selling at a much-reduced price in a much longer time on market.  Thereby failing to achieve the results of getting the highest price in the shortest time on market.</a:t>
            </a:r>
            <a:endParaRPr/>
          </a:p>
          <a:p>
            <a:pPr marL="0" lvl="0" indent="0" algn="l" rtl="0">
              <a:spcBef>
                <a:spcPts val="0"/>
              </a:spcBef>
              <a:spcAft>
                <a:spcPts val="0"/>
              </a:spcAft>
              <a:buNone/>
            </a:pPr>
            <a:endParaRPr/>
          </a:p>
          <a:p>
            <a:pPr marL="0" lvl="0" indent="0" algn="l" rtl="0">
              <a:spcBef>
                <a:spcPts val="0"/>
              </a:spcBef>
              <a:spcAft>
                <a:spcPts val="0"/>
              </a:spcAft>
              <a:buNone/>
            </a:pPr>
            <a:r>
              <a:rPr lang="en-US"/>
              <a:t>Even if the “Green Box” percentage appears relatively high, it is the percentage of only the properties that sold during the period, not including those that failed to sell.  Adding those that failed and using the percentage of total finalized listings as presented in the two bottom boxes puts a more realistic perspective on the likely outcomes of overpricing.</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try interactive numbers before seeing a client in order to avoid any possible surprises that may come with price range/area combinations which result in very few listings.  Few listings meeting the criteria can result in results too small to be reliable.</a:t>
            </a:r>
            <a:endParaRPr/>
          </a:p>
          <a:p>
            <a:pPr marL="0" lvl="0" indent="0" algn="l" rtl="0">
              <a:spcBef>
                <a:spcPts val="0"/>
              </a:spcBef>
              <a:spcAft>
                <a:spcPts val="0"/>
              </a:spcAft>
              <a:buNone/>
            </a:pPr>
            <a:endParaRPr/>
          </a:p>
        </p:txBody>
      </p:sp>
      <p:sp>
        <p:nvSpPr>
          <p:cNvPr id="1729" name="Google Shape;1729;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use of this chart is to apply the most recent market data to the seller’s situation in terms of price range and BeachesMLS area.  It puts together the concepts and data for “Failed listings” (Expired or Withdrawn), price reduced listings and correctly priced listings to illustrate that a very large percentage of listings in the recent period were at least initially overpriced.  The results of that overpricing were either being rejected by the market or selling at a much-reduced price in a much longer time on market.  Thereby failing to achieve the results of getting the highest price in the shortest time on market.</a:t>
            </a:r>
            <a:endParaRPr/>
          </a:p>
          <a:p>
            <a:pPr marL="0" lvl="0" indent="0" algn="l" rtl="0">
              <a:spcBef>
                <a:spcPts val="0"/>
              </a:spcBef>
              <a:spcAft>
                <a:spcPts val="0"/>
              </a:spcAft>
              <a:buNone/>
            </a:pPr>
            <a:endParaRPr/>
          </a:p>
          <a:p>
            <a:pPr marL="0" lvl="0" indent="0" algn="l" rtl="0">
              <a:spcBef>
                <a:spcPts val="0"/>
              </a:spcBef>
              <a:spcAft>
                <a:spcPts val="0"/>
              </a:spcAft>
              <a:buNone/>
            </a:pPr>
            <a:r>
              <a:rPr lang="en-US"/>
              <a:t>Even if the “Green Box” percentage appears relatively high, it is the percentage of only the properties that sold during the period, not including those that failed to sell.  Adding those that failed and using the percentage of total finalized listings as presented in the two bottom boxes puts a more realistic perspective on the likely outcomes of overpricing.</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try interactive numbers before seeing a client in order to avoid any possible surprises that may come with price range/area combinations which result in very few listings.  Few listings meeting the criteria can result in results too small to be reliable.</a:t>
            </a:r>
            <a:endParaRPr/>
          </a:p>
          <a:p>
            <a:pPr marL="0" lvl="0" indent="0" algn="l" rtl="0">
              <a:spcBef>
                <a:spcPts val="0"/>
              </a:spcBef>
              <a:spcAft>
                <a:spcPts val="0"/>
              </a:spcAft>
              <a:buNone/>
            </a:pPr>
            <a:endParaRPr/>
          </a:p>
        </p:txBody>
      </p:sp>
      <p:sp>
        <p:nvSpPr>
          <p:cNvPr id="1741" name="Google Shape;1741;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use of this chart is to apply the most recent market data to the seller’s situation in terms of price range and BeachesMLS area.  It puts together the concepts and data for “Failed listings” (Expired or Withdrawn), price reduced listings and correctly priced listings to illustrate that a very large percentage of listings in the recent period were at least initially overpriced.  The results of that overpricing were either being rejected by the market or selling at a much-reduced price in a much longer time on market.  Thereby failing to achieve the results of getting the highest price in the shortest time on market.</a:t>
            </a:r>
            <a:endParaRPr/>
          </a:p>
          <a:p>
            <a:pPr marL="0" lvl="0" indent="0" algn="l" rtl="0">
              <a:spcBef>
                <a:spcPts val="0"/>
              </a:spcBef>
              <a:spcAft>
                <a:spcPts val="0"/>
              </a:spcAft>
              <a:buNone/>
            </a:pPr>
            <a:endParaRPr/>
          </a:p>
          <a:p>
            <a:pPr marL="0" lvl="0" indent="0" algn="l" rtl="0">
              <a:spcBef>
                <a:spcPts val="0"/>
              </a:spcBef>
              <a:spcAft>
                <a:spcPts val="0"/>
              </a:spcAft>
              <a:buNone/>
            </a:pPr>
            <a:r>
              <a:rPr lang="en-US"/>
              <a:t>Even if the “Green Box” percentage appears relatively high, it is the percentage of only the properties that sold during the period, not including those that failed to sell.  Adding those that failed and using the percentage of total finalized listings as presented in the two bottom boxes puts a more realistic perspective on the likely outcomes of overpricing.</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try interactive numbers before seeing a client in order to avoid any possible surprises that may come with price range/area combinations which result in very few listings.  Few listings meeting the criteria can result in results too small to be reliable.</a:t>
            </a:r>
            <a:endParaRPr/>
          </a:p>
          <a:p>
            <a:pPr marL="0" lvl="0" indent="0" algn="l" rtl="0">
              <a:spcBef>
                <a:spcPts val="0"/>
              </a:spcBef>
              <a:spcAft>
                <a:spcPts val="0"/>
              </a:spcAft>
              <a:buNone/>
            </a:pPr>
            <a:endParaRPr/>
          </a:p>
        </p:txBody>
      </p:sp>
      <p:sp>
        <p:nvSpPr>
          <p:cNvPr id="1753" name="Google Shape;1753;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4" name="Google Shape;1764;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use of this chart is to apply the most recent market data to the seller’s situation in terms of price range and BeachesMLS area.  It puts together the concepts and data for “Failed listings” (Expired or Withdrawn), price reduced listings and correctly priced listings to illustrate that a very large percentage of listings in the recent period were at least initially overpriced.  The results of that overpricing were either being rejected by the market or selling at a much-reduced price in a much longer time on market.  Thereby failing to achieve the results of getting the highest price in the shortest time on market.</a:t>
            </a:r>
            <a:endParaRPr/>
          </a:p>
          <a:p>
            <a:pPr marL="0" lvl="0" indent="0" algn="l" rtl="0">
              <a:spcBef>
                <a:spcPts val="0"/>
              </a:spcBef>
              <a:spcAft>
                <a:spcPts val="0"/>
              </a:spcAft>
              <a:buNone/>
            </a:pPr>
            <a:endParaRPr/>
          </a:p>
          <a:p>
            <a:pPr marL="0" lvl="0" indent="0" algn="l" rtl="0">
              <a:spcBef>
                <a:spcPts val="0"/>
              </a:spcBef>
              <a:spcAft>
                <a:spcPts val="0"/>
              </a:spcAft>
              <a:buNone/>
            </a:pPr>
            <a:r>
              <a:rPr lang="en-US"/>
              <a:t>Even if the “Green Box” percentage appears relatively high, it is the percentage of only the properties that sold during the period, not including those that failed to sell.  Adding those that failed and using the percentage of total finalized listings as presented in the two bottom boxes puts a more realistic perspective on the likely outcomes of overpricing.</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try interactive numbers before seeing a client in order to avoid any possible surprises that may come with price range/area combinations which result in very few listings.  Few listings meeting the criteria can result in results too small to be reliable.</a:t>
            </a:r>
            <a:endParaRPr/>
          </a:p>
          <a:p>
            <a:pPr marL="0" lvl="0" indent="0" algn="l" rtl="0">
              <a:spcBef>
                <a:spcPts val="0"/>
              </a:spcBef>
              <a:spcAft>
                <a:spcPts val="0"/>
              </a:spcAft>
              <a:buNone/>
            </a:pPr>
            <a:endParaRPr/>
          </a:p>
        </p:txBody>
      </p:sp>
      <p:sp>
        <p:nvSpPr>
          <p:cNvPr id="1765" name="Google Shape;1765;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8" name="Google Shape;1788;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a:t>PURPOSE/USE:  We suggest that you review your CMA before using this chart.  It illustrates the concepts presented in realistic terms to a seller by using your suggested listing price compared to a strategy of pricing higher to leave room for negotiations.  These percentages are medians for transactions in the most recent reporting period and are not guarantees to the seller that their transaction will follow this path.  It is an illustration of what did happen in this recent period across thousands of transactions in the selected 33 Cities of Metro Miami-Dade County and therefore should instill greater confidence that these results are likely and reasonable.  The numbers used are those of the bottom tier of the game board graphic, illustrating what could happen if there was both a price reduction and multiple listing periods.</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Even if there is total agreement between you and the seller, it would be good to show them what the results would likely be for them to price higher.  The chart is interactive allowing you to enter the “Desired” price, “Suggested” price and carrying costs.  The percentages used in this exercise are from the bottom tier of the “Game Board” chart showing the worst-case scenario.  Once a property is overpriced, you have no way of knowing whether it will adjust quickly or chase the market, so the greatest likely risk should be considered.</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Always be sure to try numbers that are likely to result before seeing your client since combinations resulting in a small number of closings can sometimes not fit with the overall medians and create misunderstandings of the implications.</a:t>
            </a:r>
            <a:endParaRPr/>
          </a:p>
          <a:p>
            <a:pPr marL="0" lvl="0" indent="0" algn="l" rtl="0">
              <a:lnSpc>
                <a:spcPct val="90000"/>
              </a:lnSpc>
              <a:spcBef>
                <a:spcPts val="0"/>
              </a:spcBef>
              <a:spcAft>
                <a:spcPts val="0"/>
              </a:spcAft>
              <a:buNone/>
            </a:pPr>
            <a:endParaRPr sz="1110"/>
          </a:p>
        </p:txBody>
      </p:sp>
      <p:sp>
        <p:nvSpPr>
          <p:cNvPr id="1789" name="Google Shape;1789;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0" name="Google Shape;1800;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a:t>PURPOSE/USE:  We suggest that you review your CMA before using this chart.  It illustrates the concepts presented in realistic terms to a seller by using your suggested listing price compared to a strategy of pricing higher to leave room for negotiations.  These percentages are medians for transactions in the most recent reporting period and are not guarantees to the seller that their transaction will follow this path.  It is an illustration of what did happen in this recent period across thousands of transactions in the selected 21 Cities of Metro Broward County and therefore should instill greater confidence that these results are likely and reasonable.  The numbers used are those of the bottom tier of the game board graphic, illustrating what could happen if there was both a price reduction and multiple listing periods.</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Even if there is total agreement between you and the seller, it would be good to show them what the results would likely be for them to price higher.  The chart is interactive allowing you to enter the “Desired” price, “Suggested” price and carrying costs.  The percentages used in this exercise are from the bottom tier of the “Game Board” chart showing the worst-case scenario.  Once a property is overpriced, you have no way of knowing whether it will adjust quickly or chase the market, so the greatest likely risk should be considered.</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Always be sure to try numbers that are likely to result before seeing your client since combinations resulting in a small number of closings can sometimes not fit with the overall medians and create misunderstandings of the implications.</a:t>
            </a:r>
            <a:endParaRPr/>
          </a:p>
          <a:p>
            <a:pPr marL="0" lvl="0" indent="0" algn="l" rtl="0">
              <a:lnSpc>
                <a:spcPct val="90000"/>
              </a:lnSpc>
              <a:spcBef>
                <a:spcPts val="0"/>
              </a:spcBef>
              <a:spcAft>
                <a:spcPts val="0"/>
              </a:spcAft>
              <a:buNone/>
            </a:pPr>
            <a:endParaRPr sz="1110"/>
          </a:p>
        </p:txBody>
      </p:sp>
      <p:sp>
        <p:nvSpPr>
          <p:cNvPr id="1801" name="Google Shape;1801;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a:t>PURPOSE/USE:  We suggest that you review your CMA before using this chart.  It illustrates the concepts presented in realistic terms to a seller by using your suggested listing price compared to a strategy of pricing higher to leave room for negotiations.  These percentages are medians for transactions in the most recent reporting period and are not guarantees to the seller that their transaction will follow this path.  It is an illustration of what did happen in this recent period across thousands of transactions in the selected 33 Cities of Metro Miami-Dade County and therefore should instill greater confidence that these results are likely and reasonable.  The numbers used are those of the bottom tier of the game board graphic, illustrating what could happen if there was both a price reduction and multiple listing periods.</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Even if there is total agreement between you and the seller, it would be good to show them what the results would likely be for them to price higher.  The chart is interactive allowing you to enter the “Desired” price, “Suggested” price and carrying costs.  The percentages used in this exercise are from the bottom tier of the “Game Board” chart showing the worst-case scenario.  Once a property is overpriced, you have no way of knowing whether it will adjust quickly or chase the market, so the greatest likely risk should be considered.</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Always be sure to try numbers that are likely to result before seeing your client since combinations resulting in a small number of closings can sometimes not fit with the overall medians and create misunderstandings of the implications.</a:t>
            </a:r>
            <a:endParaRPr/>
          </a:p>
          <a:p>
            <a:pPr marL="0" lvl="0" indent="0" algn="l" rtl="0">
              <a:lnSpc>
                <a:spcPct val="90000"/>
              </a:lnSpc>
              <a:spcBef>
                <a:spcPts val="0"/>
              </a:spcBef>
              <a:spcAft>
                <a:spcPts val="0"/>
              </a:spcAft>
              <a:buNone/>
            </a:pPr>
            <a:endParaRPr sz="1110"/>
          </a:p>
        </p:txBody>
      </p:sp>
      <p:sp>
        <p:nvSpPr>
          <p:cNvPr id="1813" name="Google Shape;1813;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4" name="Google Shape;1824;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25" name="Google Shape;1825;p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4" name="Google Shape;1834;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35" name="Google Shape;1835;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45" name="Google Shape;1845;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4" name="Google Shape;1854;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55" name="Google Shape;1855;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48" name="Google Shape;54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629" name="Google Shape;6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59" name="Google Shape;55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641" name="Google Shape;6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69" name="Google Shape;56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653" name="Google Shape;65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79" name="Google Shape;57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665" name="Google Shape;66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89" name="Google Shape;58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599" name="Google Shape;59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609" name="Google Shape;60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PURPOSE/USE:  Use to position a particular property by price range for more relevant comparison to same period last year.  Also illustrates the differences by price range, particularly as price ranges become higher.  </a:t>
            </a:r>
            <a:endParaRPr/>
          </a:p>
          <a:p>
            <a:pPr marL="0" lvl="0" indent="0" algn="l" rtl="0">
              <a:spcBef>
                <a:spcPts val="0"/>
              </a:spcBef>
              <a:spcAft>
                <a:spcPts val="0"/>
              </a:spcAft>
              <a:buNone/>
            </a:pPr>
            <a:endParaRPr/>
          </a:p>
        </p:txBody>
      </p:sp>
      <p:sp>
        <p:nvSpPr>
          <p:cNvPr id="619" name="Google Shape;6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776">
              <a:defRPr/>
            </a:pPr>
            <a:r>
              <a:rPr lang="en-US" dirty="0">
                <a:latin typeface="Gill Sans MT" panose="020B0502020104020203" pitchFamily="34" charset="0"/>
              </a:rPr>
              <a:t>PURPOSE/USE:  This chart tracks quarterly changes in total sales compared to the same period in the prior by quarter.  </a:t>
            </a:r>
          </a:p>
          <a:p>
            <a:endParaRPr lang="en-US" dirty="0"/>
          </a:p>
        </p:txBody>
      </p:sp>
      <p:sp>
        <p:nvSpPr>
          <p:cNvPr id="4" name="Slide Number Placeholder 3"/>
          <p:cNvSpPr>
            <a:spLocks noGrp="1"/>
          </p:cNvSpPr>
          <p:nvPr>
            <p:ph type="sldNum" sz="quarter" idx="5"/>
          </p:nvPr>
        </p:nvSpPr>
        <p:spPr/>
        <p:txBody>
          <a:bodyPr/>
          <a:lstStyle/>
          <a:p>
            <a:pPr>
              <a:defRPr/>
            </a:pPr>
            <a:fld id="{B07B8CC6-2745-4D80-B620-9BD842101F6F}" type="slidenum">
              <a:rPr lang="en-US" smtClean="0"/>
              <a:pPr>
                <a:defRPr/>
              </a:pPr>
              <a:t>33</a:t>
            </a:fld>
            <a:endParaRPr lang="en-US" dirty="0"/>
          </a:p>
        </p:txBody>
      </p:sp>
    </p:spTree>
    <p:extLst>
      <p:ext uri="{BB962C8B-B14F-4D97-AF65-F5344CB8AC3E}">
        <p14:creationId xmlns:p14="http://schemas.microsoft.com/office/powerpoint/2010/main" val="1935688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tracks quarterly changes in total sales compared to the same period in the prior by quarter.  </a:t>
            </a:r>
            <a:endParaRPr/>
          </a:p>
          <a:p>
            <a:pPr marL="0" lvl="0" indent="0" algn="l" rtl="0">
              <a:spcBef>
                <a:spcPts val="0"/>
              </a:spcBef>
              <a:spcAft>
                <a:spcPts val="0"/>
              </a:spcAft>
              <a:buNone/>
            </a:pPr>
            <a:endParaRPr/>
          </a:p>
        </p:txBody>
      </p:sp>
      <p:sp>
        <p:nvSpPr>
          <p:cNvPr id="687" name="Google Shape;68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tracks quarterly changes in total sales compared to the same period in the prior year by quarter.  </a:t>
            </a:r>
            <a:endParaRPr/>
          </a:p>
          <a:p>
            <a:pPr marL="0" lvl="0" indent="0" algn="l" rtl="0">
              <a:spcBef>
                <a:spcPts val="0"/>
              </a:spcBef>
              <a:spcAft>
                <a:spcPts val="0"/>
              </a:spcAft>
              <a:buNone/>
            </a:pPr>
            <a:endParaRPr/>
          </a:p>
        </p:txBody>
      </p:sp>
      <p:sp>
        <p:nvSpPr>
          <p:cNvPr id="697" name="Google Shape;69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tracks quarterly changes in total sales compared to the same period in the prior by quarter.  </a:t>
            </a:r>
            <a:endParaRPr/>
          </a:p>
          <a:p>
            <a:pPr marL="0" lvl="0" indent="0" algn="l" rtl="0">
              <a:spcBef>
                <a:spcPts val="0"/>
              </a:spcBef>
              <a:spcAft>
                <a:spcPts val="0"/>
              </a:spcAft>
              <a:buNone/>
            </a:pPr>
            <a:endParaRPr/>
          </a:p>
        </p:txBody>
      </p:sp>
      <p:sp>
        <p:nvSpPr>
          <p:cNvPr id="707" name="Google Shape;70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3a9ed8713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g23a9ed8713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65" name="Google Shape;1865;g23a9ed8713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illustrate the quarterly trend in number of sales for the current period, showing each quarterly period for this year and the previous 2 years to identify changes that may indicate market direction.  These numbers are for all price ranges in all the selected Cities.</a:t>
            </a:r>
            <a:endParaRPr/>
          </a:p>
          <a:p>
            <a:pPr marL="0" lvl="0" indent="0" algn="l" rtl="0">
              <a:spcBef>
                <a:spcPts val="0"/>
              </a:spcBef>
              <a:spcAft>
                <a:spcPts val="0"/>
              </a:spcAft>
              <a:buNone/>
            </a:pPr>
            <a:endParaRPr/>
          </a:p>
          <a:p>
            <a:pPr marL="0" lvl="0" indent="0" algn="l" rtl="0">
              <a:spcBef>
                <a:spcPts val="0"/>
              </a:spcBef>
              <a:spcAft>
                <a:spcPts val="0"/>
              </a:spcAft>
              <a:buNone/>
            </a:pPr>
            <a:r>
              <a:rPr lang="en-US"/>
              <a:t>Also, 1Q 2023 sales may increase a bit after lagged closings are processed into the MLS system.</a:t>
            </a:r>
            <a:endParaRPr/>
          </a:p>
        </p:txBody>
      </p:sp>
      <p:sp>
        <p:nvSpPr>
          <p:cNvPr id="717" name="Google Shape;7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illustrate the quarterly trend in number of sales for the current period, showing each quarterly period for this year and the previous 2 years to identify changes that may indicate market direction.  These numbers are for all price ranges in all the selected Cities.</a:t>
            </a:r>
            <a:endParaRPr/>
          </a:p>
          <a:p>
            <a:pPr marL="0" lvl="0" indent="0" algn="l" rtl="0">
              <a:spcBef>
                <a:spcPts val="0"/>
              </a:spcBef>
              <a:spcAft>
                <a:spcPts val="0"/>
              </a:spcAft>
              <a:buNone/>
            </a:pPr>
            <a:endParaRPr/>
          </a:p>
          <a:p>
            <a:pPr marL="0" lvl="0" indent="0" algn="l" rtl="0">
              <a:spcBef>
                <a:spcPts val="0"/>
              </a:spcBef>
              <a:spcAft>
                <a:spcPts val="0"/>
              </a:spcAft>
              <a:buNone/>
            </a:pPr>
            <a:r>
              <a:rPr lang="en-US"/>
              <a:t>Also, 1Q 2023 sales may increase a bit after lagged closings are processed into the MLS system.</a:t>
            </a:r>
            <a:endParaRPr/>
          </a:p>
        </p:txBody>
      </p:sp>
      <p:sp>
        <p:nvSpPr>
          <p:cNvPr id="727" name="Google Shape;72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illustrate the quarterly trend in number of sales for the current period, showing each quarterly period for this year and the previous 2 years to identify changes that may indicate market direction.  These numbers are for all price ranges in all the selected Cities.</a:t>
            </a:r>
            <a:endParaRPr/>
          </a:p>
          <a:p>
            <a:pPr marL="0" lvl="0" indent="0" algn="l" rtl="0">
              <a:spcBef>
                <a:spcPts val="0"/>
              </a:spcBef>
              <a:spcAft>
                <a:spcPts val="0"/>
              </a:spcAft>
              <a:buNone/>
            </a:pPr>
            <a:endParaRPr/>
          </a:p>
          <a:p>
            <a:pPr marL="0" lvl="0" indent="0" algn="l" rtl="0">
              <a:spcBef>
                <a:spcPts val="0"/>
              </a:spcBef>
              <a:spcAft>
                <a:spcPts val="0"/>
              </a:spcAft>
              <a:buNone/>
            </a:pPr>
            <a:r>
              <a:rPr lang="en-US"/>
              <a:t>Also, 1Q 2023 sales may increase a bit after lagged closings are processed into the MLS system.</a:t>
            </a:r>
            <a:endParaRPr/>
          </a:p>
        </p:txBody>
      </p:sp>
      <p:sp>
        <p:nvSpPr>
          <p:cNvPr id="737" name="Google Shape;7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illustrate the quarterly trend in number of sales for the current period, showing each quarterly period for this year and the previous 2 years to identify changes that may indicate market direction.  These numbers are for all price ranges in all the selected Cities.</a:t>
            </a:r>
            <a:endParaRPr/>
          </a:p>
          <a:p>
            <a:pPr marL="0" lvl="0" indent="0" algn="l" rtl="0">
              <a:spcBef>
                <a:spcPts val="0"/>
              </a:spcBef>
              <a:spcAft>
                <a:spcPts val="0"/>
              </a:spcAft>
              <a:buNone/>
            </a:pPr>
            <a:endParaRPr/>
          </a:p>
          <a:p>
            <a:pPr marL="0" lvl="0" indent="0" algn="l" rtl="0">
              <a:spcBef>
                <a:spcPts val="0"/>
              </a:spcBef>
              <a:spcAft>
                <a:spcPts val="0"/>
              </a:spcAft>
              <a:buNone/>
            </a:pPr>
            <a:r>
              <a:rPr lang="en-US"/>
              <a:t>Also, 1Q 2023 sales may increase a bit after lagged closings are processed into the MLS system.</a:t>
            </a:r>
            <a:endParaRPr/>
          </a:p>
        </p:txBody>
      </p:sp>
      <p:sp>
        <p:nvSpPr>
          <p:cNvPr id="747" name="Google Shape;7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6" name="Google Shape;7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Monthly sales are shown for the current year and 2 previous years in order to judge the trend in the current market. </a:t>
            </a:r>
            <a:endParaRPr/>
          </a:p>
          <a:p>
            <a:pPr marL="0" lvl="0" indent="0" algn="l" rtl="0">
              <a:spcBef>
                <a:spcPts val="0"/>
              </a:spcBef>
              <a:spcAft>
                <a:spcPts val="0"/>
              </a:spcAft>
              <a:buNone/>
            </a:pPr>
            <a:endParaRPr/>
          </a:p>
          <a:p>
            <a:pPr marL="0" lvl="0" indent="0" algn="l" rtl="0">
              <a:spcBef>
                <a:spcPts val="0"/>
              </a:spcBef>
              <a:spcAft>
                <a:spcPts val="0"/>
              </a:spcAft>
              <a:buNone/>
            </a:pPr>
            <a:r>
              <a:rPr lang="en-US"/>
              <a:t>After lagged closings are entered for last month, the gap could slightly decrease.</a:t>
            </a:r>
            <a:endParaRPr/>
          </a:p>
        </p:txBody>
      </p:sp>
      <p:sp>
        <p:nvSpPr>
          <p:cNvPr id="757" name="Google Shape;7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6" name="Google Shape;7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Monthly sales are shown for the current year and 2 previous years in order to judge the trend in the current market. </a:t>
            </a:r>
            <a:endParaRPr/>
          </a:p>
          <a:p>
            <a:pPr marL="0" lvl="0" indent="0" algn="l" rtl="0">
              <a:spcBef>
                <a:spcPts val="0"/>
              </a:spcBef>
              <a:spcAft>
                <a:spcPts val="0"/>
              </a:spcAft>
              <a:buNone/>
            </a:pPr>
            <a:endParaRPr/>
          </a:p>
          <a:p>
            <a:pPr marL="0" lvl="0" indent="0" algn="l" rtl="0">
              <a:spcBef>
                <a:spcPts val="0"/>
              </a:spcBef>
              <a:spcAft>
                <a:spcPts val="0"/>
              </a:spcAft>
              <a:buNone/>
            </a:pPr>
            <a:r>
              <a:rPr lang="en-US"/>
              <a:t>After lagged closings are entered for last month, the gap could slightly decrease.</a:t>
            </a:r>
            <a:endParaRPr/>
          </a:p>
        </p:txBody>
      </p:sp>
      <p:sp>
        <p:nvSpPr>
          <p:cNvPr id="767" name="Google Shape;7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6" name="Google Shape;77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Monthly sales are shown for the current year and 2 previous years in order to judge the trend in the current market.  </a:t>
            </a:r>
            <a:endParaRPr/>
          </a:p>
          <a:p>
            <a:pPr marL="0" lvl="0" indent="0" algn="l" rtl="0">
              <a:spcBef>
                <a:spcPts val="0"/>
              </a:spcBef>
              <a:spcAft>
                <a:spcPts val="0"/>
              </a:spcAft>
              <a:buNone/>
            </a:pPr>
            <a:endParaRPr/>
          </a:p>
          <a:p>
            <a:pPr marL="0" lvl="0" indent="0" algn="l" rtl="0">
              <a:spcBef>
                <a:spcPts val="0"/>
              </a:spcBef>
              <a:spcAft>
                <a:spcPts val="0"/>
              </a:spcAft>
              <a:buNone/>
            </a:pPr>
            <a:r>
              <a:rPr lang="en-US"/>
              <a:t>After lagged closings are entered for last month the gap could slightly decrease. </a:t>
            </a:r>
            <a:endParaRPr/>
          </a:p>
        </p:txBody>
      </p:sp>
      <p:sp>
        <p:nvSpPr>
          <p:cNvPr id="777" name="Google Shape;77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6" name="Google Shape;78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Monthly sales are shown for the current year and 2 previous years in order to judge the trend in the current market.  If monthly sales are on either an increasing or decreasing trajectory it will indicate future direction.</a:t>
            </a:r>
            <a:endParaRPr/>
          </a:p>
          <a:p>
            <a:pPr marL="0" lvl="0" indent="0" algn="l" rtl="0">
              <a:spcBef>
                <a:spcPts val="0"/>
              </a:spcBef>
              <a:spcAft>
                <a:spcPts val="0"/>
              </a:spcAft>
              <a:buNone/>
            </a:pPr>
            <a:endParaRPr/>
          </a:p>
          <a:p>
            <a:pPr marL="0" lvl="0" indent="0" algn="l" rtl="0">
              <a:spcBef>
                <a:spcPts val="0"/>
              </a:spcBef>
              <a:spcAft>
                <a:spcPts val="0"/>
              </a:spcAft>
              <a:buNone/>
            </a:pPr>
            <a:r>
              <a:rPr lang="en-US"/>
              <a:t>After lagged closings are entered for last month the gap could slightly decrease. </a:t>
            </a:r>
            <a:endParaRPr/>
          </a:p>
        </p:txBody>
      </p:sp>
      <p:sp>
        <p:nvSpPr>
          <p:cNvPr id="787" name="Google Shape;78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is nicknamed the “American Idol” chart.  Red bars (Active Listings) compare contestants who think they can sing while the short gray bars (Closed Listings) compare those who really can sing and “go to Hollywood”.  Nicknames are often used for some charts to aid in references to the messages they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Use this chart to show that going further back in the market cycle using each current-month’s active listings divided by the average of the previous 3 months of closings yields the monthly supply (black line).</a:t>
            </a:r>
            <a:endParaRPr/>
          </a:p>
          <a:p>
            <a:pPr marL="0" lvl="0" indent="0" algn="l" rtl="0">
              <a:spcBef>
                <a:spcPts val="0"/>
              </a:spcBef>
              <a:spcAft>
                <a:spcPts val="0"/>
              </a:spcAft>
              <a:buNone/>
            </a:pPr>
            <a:r>
              <a:rPr lang="en-US">
                <a:latin typeface="Gill Sans"/>
                <a:ea typeface="Gill Sans"/>
                <a:cs typeface="Gill Sans"/>
                <a:sym typeface="Gill Sans"/>
              </a:rPr>
              <a:t>The number of properties listed for sale compared to the number of properties which sold each </a:t>
            </a:r>
            <a:r>
              <a:rPr lang="en-US"/>
              <a:t>quarter</a:t>
            </a:r>
            <a:r>
              <a:rPr lang="en-US">
                <a:latin typeface="Gill Sans"/>
                <a:ea typeface="Gill Sans"/>
                <a:cs typeface="Gill Sans"/>
                <a:sym typeface="Gill Sans"/>
              </a:rPr>
              <a:t> for Broward County, illustrates the degree of balance existing between supply (active listings) and demand (sales).</a:t>
            </a:r>
            <a:endParaRPr/>
          </a:p>
        </p:txBody>
      </p:sp>
      <p:sp>
        <p:nvSpPr>
          <p:cNvPr id="797" name="Google Shape;79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is nicknamed the “American Idol” chart.  Red bars (Active Listings) compare contestants who think they can sing while the short gray bars (Closed Listings) compare those who really can sing and “go to Hollywood”.  Nicknames are often used for some charts to aid in references to the messages they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Use this chart to show that going further back in the market cycle using each current-month’s active listings divided by the average of the previous 3 months of closings yields the monthly supply (black line).</a:t>
            </a:r>
            <a:endParaRPr/>
          </a:p>
          <a:p>
            <a:pPr marL="0" lvl="0" indent="0" algn="l" rtl="0">
              <a:spcBef>
                <a:spcPts val="0"/>
              </a:spcBef>
              <a:spcAft>
                <a:spcPts val="0"/>
              </a:spcAft>
              <a:buNone/>
            </a:pPr>
            <a:r>
              <a:rPr lang="en-US">
                <a:latin typeface="Gill Sans"/>
                <a:ea typeface="Gill Sans"/>
                <a:cs typeface="Gill Sans"/>
                <a:sym typeface="Gill Sans"/>
              </a:rPr>
              <a:t>The number of properties listed for sale compared to the number of properties which sold each </a:t>
            </a:r>
            <a:r>
              <a:rPr lang="en-US"/>
              <a:t>quarter</a:t>
            </a:r>
            <a:r>
              <a:rPr lang="en-US">
                <a:latin typeface="Gill Sans"/>
                <a:ea typeface="Gill Sans"/>
                <a:cs typeface="Gill Sans"/>
                <a:sym typeface="Gill Sans"/>
              </a:rPr>
              <a:t> for Miami-Dade County, illustrates the degree of balance existing between supply (active listings) and demand (sales).</a:t>
            </a:r>
            <a:endParaRPr/>
          </a:p>
        </p:txBody>
      </p:sp>
      <p:sp>
        <p:nvSpPr>
          <p:cNvPr id="807" name="Google Shape;80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3a9ed8713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g23a9ed8713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a:t>
            </a:r>
            <a:endParaRPr/>
          </a:p>
        </p:txBody>
      </p:sp>
      <p:sp>
        <p:nvSpPr>
          <p:cNvPr id="1865" name="Google Shape;1865;g23a9ed8713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495287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is nicknamed the “American Idol” chart.  Red bars (Active Listings) compare contestants who think they can sing while the short gray bars (Closed Listings) compare those who really can sing and “go to Hollywood”.  Nicknames are often used for some charts to aid in references to the messages they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Use this chart to show that going further back in the market cycle using each current-month’s active listings divided by the average of the previous 3 months of closings yields the monthly supply (black line).</a:t>
            </a:r>
            <a:endParaRPr/>
          </a:p>
          <a:p>
            <a:pPr marL="0" lvl="0" indent="0" algn="l" rtl="0">
              <a:spcBef>
                <a:spcPts val="0"/>
              </a:spcBef>
              <a:spcAft>
                <a:spcPts val="0"/>
              </a:spcAft>
              <a:buNone/>
            </a:pPr>
            <a:r>
              <a:rPr lang="en-US">
                <a:latin typeface="Gill Sans"/>
                <a:ea typeface="Gill Sans"/>
                <a:cs typeface="Gill Sans"/>
                <a:sym typeface="Gill Sans"/>
              </a:rPr>
              <a:t>The number of properties listed for sale compared to the number of properties which sold each </a:t>
            </a:r>
            <a:r>
              <a:rPr lang="en-US"/>
              <a:t>quarter</a:t>
            </a:r>
            <a:r>
              <a:rPr lang="en-US">
                <a:latin typeface="Gill Sans"/>
                <a:ea typeface="Gill Sans"/>
                <a:cs typeface="Gill Sans"/>
                <a:sym typeface="Gill Sans"/>
              </a:rPr>
              <a:t> for Broward County, illustrates the degree of balance existing between supply (active listings) and demand (sales).</a:t>
            </a:r>
            <a:endParaRPr/>
          </a:p>
        </p:txBody>
      </p:sp>
      <p:sp>
        <p:nvSpPr>
          <p:cNvPr id="817" name="Google Shape;81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is nicknamed the “American Idol” chart.  Red bars (Active Listings) compare contestants who think they can sing while the short gray bars (Closed Listings) compare those who really can sing and “go to Hollywood”.  Nicknames are often used for some charts to aid in references to the messages they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Use this chart to show that going further back in the market cycle using each current-month’s active listings divided by the average of the previous 3 months of closings yields the monthly supply (black line).</a:t>
            </a:r>
            <a:endParaRPr/>
          </a:p>
          <a:p>
            <a:pPr marL="0" lvl="0" indent="0" algn="l" rtl="0">
              <a:spcBef>
                <a:spcPts val="0"/>
              </a:spcBef>
              <a:spcAft>
                <a:spcPts val="0"/>
              </a:spcAft>
              <a:buNone/>
            </a:pPr>
            <a:r>
              <a:rPr lang="en-US">
                <a:latin typeface="Gill Sans"/>
                <a:ea typeface="Gill Sans"/>
                <a:cs typeface="Gill Sans"/>
                <a:sym typeface="Gill Sans"/>
              </a:rPr>
              <a:t>The number of properties listed for sale compared to the number of properties which sold each </a:t>
            </a:r>
            <a:r>
              <a:rPr lang="en-US"/>
              <a:t>quarter</a:t>
            </a:r>
            <a:r>
              <a:rPr lang="en-US">
                <a:latin typeface="Gill Sans"/>
                <a:ea typeface="Gill Sans"/>
                <a:cs typeface="Gill Sans"/>
                <a:sym typeface="Gill Sans"/>
              </a:rPr>
              <a:t> for Miami-Dade County, illustrates the degree of balance existing between supply (active listings) and demand (sales).</a:t>
            </a:r>
            <a:endParaRPr/>
          </a:p>
        </p:txBody>
      </p:sp>
      <p:sp>
        <p:nvSpPr>
          <p:cNvPr id="827" name="Google Shape;82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show the percentage increases in median sales price during recent periods.  Illustrates recent trend by using percentage increases for each quarter vs. the same quarter of the previous year.</a:t>
            </a:r>
            <a:endParaRPr/>
          </a:p>
          <a:p>
            <a:pPr marL="0" lvl="0" indent="0" algn="l" rtl="0">
              <a:spcBef>
                <a:spcPts val="0"/>
              </a:spcBef>
              <a:spcAft>
                <a:spcPts val="0"/>
              </a:spcAft>
              <a:buNone/>
            </a:pPr>
            <a:endParaRPr/>
          </a:p>
        </p:txBody>
      </p:sp>
      <p:sp>
        <p:nvSpPr>
          <p:cNvPr id="837" name="Google Shape;83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show the percentage increases in median sales price during recent periods.  Illustrates recent trend by using percentage increases for each quarter vs. the same quarter of the previous year.</a:t>
            </a:r>
            <a:endParaRPr/>
          </a:p>
          <a:p>
            <a:pPr marL="0" lvl="0" indent="0" algn="l" rtl="0">
              <a:spcBef>
                <a:spcPts val="0"/>
              </a:spcBef>
              <a:spcAft>
                <a:spcPts val="0"/>
              </a:spcAft>
              <a:buNone/>
            </a:pPr>
            <a:endParaRPr/>
          </a:p>
        </p:txBody>
      </p:sp>
      <p:sp>
        <p:nvSpPr>
          <p:cNvPr id="847" name="Google Shape;84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show the percentage increases in median sales price during recent periods.  Illustrates recent trend by using percentage increases for each quarter vs. the same quarter of the previous year.</a:t>
            </a:r>
            <a:endParaRPr/>
          </a:p>
          <a:p>
            <a:pPr marL="0" lvl="0" indent="0" algn="l" rtl="0">
              <a:spcBef>
                <a:spcPts val="0"/>
              </a:spcBef>
              <a:spcAft>
                <a:spcPts val="0"/>
              </a:spcAft>
              <a:buNone/>
            </a:pPr>
            <a:endParaRPr/>
          </a:p>
        </p:txBody>
      </p:sp>
      <p:sp>
        <p:nvSpPr>
          <p:cNvPr id="857" name="Google Shape;85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this chart to show the percentage increases in median sales price during recent periods.  Illustrates recent trend by using percentage increases for each quarter vs. the same quarter of the previous year.</a:t>
            </a:r>
            <a:endParaRPr/>
          </a:p>
          <a:p>
            <a:pPr marL="0" lvl="0" indent="0" algn="l" rtl="0">
              <a:spcBef>
                <a:spcPts val="0"/>
              </a:spcBef>
              <a:spcAft>
                <a:spcPts val="0"/>
              </a:spcAft>
              <a:buNone/>
            </a:pPr>
            <a:endParaRPr/>
          </a:p>
        </p:txBody>
      </p:sp>
      <p:sp>
        <p:nvSpPr>
          <p:cNvPr id="867" name="Google Shape;86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6" name="Google Shape;87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trend in Median Sales Prices since 2014.  Also demonstrates the seasonality of real estate sales in Broward County.</a:t>
            </a:r>
            <a:endParaRPr/>
          </a:p>
        </p:txBody>
      </p:sp>
      <p:sp>
        <p:nvSpPr>
          <p:cNvPr id="877" name="Google Shape;87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6" name="Google Shape;88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trend in Median Sales Prices since 2014.  Also demonstrates the seasonality of real estate sales in Miami-Dade County.</a:t>
            </a:r>
            <a:endParaRPr/>
          </a:p>
        </p:txBody>
      </p:sp>
      <p:sp>
        <p:nvSpPr>
          <p:cNvPr id="887" name="Google Shape;88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trend in Median Sales Prices since 2014.  Also demonstrates the seasonality of real estate sales in Broward County.</a:t>
            </a:r>
            <a:endParaRPr/>
          </a:p>
        </p:txBody>
      </p:sp>
      <p:sp>
        <p:nvSpPr>
          <p:cNvPr id="897" name="Google Shape;897;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6" name="Google Shape;90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trend in Median Sales Prices since 2014.  Also demonstrates the seasonality of real estate sales in Miami-Dade County.</a:t>
            </a:r>
            <a:endParaRPr/>
          </a:p>
        </p:txBody>
      </p:sp>
      <p:sp>
        <p:nvSpPr>
          <p:cNvPr id="907" name="Google Shape;90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Tracking of Supply to show when the Seller’s Market developed as well as the current trend.  </a:t>
            </a:r>
            <a:endParaRPr/>
          </a:p>
          <a:p>
            <a:pPr marL="0" lvl="0" indent="0" algn="l" rtl="0">
              <a:spcBef>
                <a:spcPts val="0"/>
              </a:spcBef>
              <a:spcAft>
                <a:spcPts val="0"/>
              </a:spcAft>
              <a:buNone/>
            </a:pPr>
            <a:endParaRPr/>
          </a:p>
          <a:p>
            <a:pPr marL="0" lvl="0" indent="0" algn="l" rtl="0">
              <a:spcBef>
                <a:spcPts val="0"/>
              </a:spcBef>
              <a:spcAft>
                <a:spcPts val="0"/>
              </a:spcAft>
              <a:buNone/>
            </a:pPr>
            <a:r>
              <a:rPr lang="en-US"/>
              <a:t>Increasing sales combined with a low inventory of Active listings maintain a “Seller‘s Market” condition. When sales decline and inventory increases, the shift will move back to a Balanced or Buyer’s Market. </a:t>
            </a:r>
            <a:endParaRPr/>
          </a:p>
        </p:txBody>
      </p:sp>
      <p:sp>
        <p:nvSpPr>
          <p:cNvPr id="917" name="Google Shape;91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Tracking of Supply to show when the Seller’s Market developed as well as the current trend.  </a:t>
            </a:r>
            <a:endParaRPr/>
          </a:p>
          <a:p>
            <a:pPr marL="0" lvl="0" indent="0" algn="l" rtl="0">
              <a:spcBef>
                <a:spcPts val="0"/>
              </a:spcBef>
              <a:spcAft>
                <a:spcPts val="0"/>
              </a:spcAft>
              <a:buNone/>
            </a:pPr>
            <a:endParaRPr/>
          </a:p>
          <a:p>
            <a:pPr marL="0" lvl="0" indent="0" algn="l" rtl="0">
              <a:spcBef>
                <a:spcPts val="0"/>
              </a:spcBef>
              <a:spcAft>
                <a:spcPts val="0"/>
              </a:spcAft>
              <a:buNone/>
            </a:pPr>
            <a:r>
              <a:rPr lang="en-US"/>
              <a:t>Increasing sales combined with a low inventory of Active listings maintain a “Seller‘s Market” condition. When sales decline and inventory increases, the shift will move back to a Balanced or Buyer’s Market. </a:t>
            </a:r>
            <a:endParaRPr/>
          </a:p>
        </p:txBody>
      </p:sp>
      <p:sp>
        <p:nvSpPr>
          <p:cNvPr id="927" name="Google Shape;92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Tracking of Supply to show when the Seller’s Market developed as well as the current trend.  </a:t>
            </a:r>
            <a:endParaRPr/>
          </a:p>
          <a:p>
            <a:pPr marL="0" lvl="0" indent="0" algn="l" rtl="0">
              <a:spcBef>
                <a:spcPts val="0"/>
              </a:spcBef>
              <a:spcAft>
                <a:spcPts val="0"/>
              </a:spcAft>
              <a:buNone/>
            </a:pPr>
            <a:endParaRPr/>
          </a:p>
          <a:p>
            <a:pPr marL="0" lvl="0" indent="0" algn="l" rtl="0">
              <a:spcBef>
                <a:spcPts val="0"/>
              </a:spcBef>
              <a:spcAft>
                <a:spcPts val="0"/>
              </a:spcAft>
              <a:buNone/>
            </a:pPr>
            <a:r>
              <a:rPr lang="en-US"/>
              <a:t>Increasing sales combined with a low inventory of Active listings maintain a “Seller‘s Market” condition. When sales decline and inventory increases, the shift will move back to a Balanced or Buyer’s Market. </a:t>
            </a:r>
            <a:endParaRPr/>
          </a:p>
        </p:txBody>
      </p:sp>
      <p:sp>
        <p:nvSpPr>
          <p:cNvPr id="937" name="Google Shape;93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Tracking of Supply to show when the Seller’s Market developed as well as the current trend.  </a:t>
            </a:r>
            <a:endParaRPr/>
          </a:p>
          <a:p>
            <a:pPr marL="0" lvl="0" indent="0" algn="l" rtl="0">
              <a:spcBef>
                <a:spcPts val="0"/>
              </a:spcBef>
              <a:spcAft>
                <a:spcPts val="0"/>
              </a:spcAft>
              <a:buNone/>
            </a:pPr>
            <a:endParaRPr/>
          </a:p>
          <a:p>
            <a:pPr marL="0" lvl="0" indent="0" algn="l" rtl="0">
              <a:spcBef>
                <a:spcPts val="0"/>
              </a:spcBef>
              <a:spcAft>
                <a:spcPts val="0"/>
              </a:spcAft>
              <a:buNone/>
            </a:pPr>
            <a:r>
              <a:rPr lang="en-US"/>
              <a:t>Increasing sales combined with a low inventory of Active listings maintain a “Seller‘s Market” condition. When sales decline and inventory increases, the shift will move back to a Balanced or Buyer’s Market. </a:t>
            </a:r>
            <a:endParaRPr/>
          </a:p>
        </p:txBody>
      </p:sp>
      <p:sp>
        <p:nvSpPr>
          <p:cNvPr id="947" name="Google Shape;947;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One in the series of charts showing the changes which occurred once the supply fell below 6 months (Seller’s Market threshold).  This chart illustrates that the median sales price rises when a seller’s market condition occurs.</a:t>
            </a:r>
            <a:endParaRPr/>
          </a:p>
        </p:txBody>
      </p:sp>
      <p:sp>
        <p:nvSpPr>
          <p:cNvPr id="957" name="Google Shape;9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One in the series of charts showing the changes which occurred once the supply fell below 6 months (Seller’s Market threshold).  This chart illustrates that the median sales price rises when a seller’s market condition occurs.</a:t>
            </a:r>
            <a:endParaRPr/>
          </a:p>
        </p:txBody>
      </p:sp>
      <p:sp>
        <p:nvSpPr>
          <p:cNvPr id="967" name="Google Shape;96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One in the series of charts showing the changes which occurred once the supply fell below 6 months (Seller’s Market threshold).  This chart illustrates that the median sales price rises when a seller’s market condition occurs.</a:t>
            </a:r>
            <a:endParaRPr/>
          </a:p>
        </p:txBody>
      </p:sp>
      <p:sp>
        <p:nvSpPr>
          <p:cNvPr id="977" name="Google Shape;97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One in the series of charts showing the changes which occurred once the supply fell below 6 months (Seller’s Market threshold).  This chart illustrates that the median sales price rises when a seller’s market condition occurs.</a:t>
            </a:r>
            <a:endParaRPr/>
          </a:p>
        </p:txBody>
      </p:sp>
      <p:sp>
        <p:nvSpPr>
          <p:cNvPr id="987" name="Google Shape;98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demonstrate that median DOM tends to move in the same direction as Months of Inventory.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a:p>
            <a:pPr marL="0" lvl="0" indent="0" algn="l" rtl="0">
              <a:spcBef>
                <a:spcPts val="0"/>
              </a:spcBef>
              <a:spcAft>
                <a:spcPts val="0"/>
              </a:spcAft>
              <a:buNone/>
            </a:pPr>
            <a:r>
              <a:rPr lang="en-US"/>
              <a:t>As is seen in the charts of other measurements, the median DOM follows the trend for supply very closely demonstrating a strong relationship between the two.</a:t>
            </a:r>
            <a:endParaRPr/>
          </a:p>
          <a:p>
            <a:pPr marL="0" lvl="0" indent="0" algn="l" rtl="0">
              <a:spcBef>
                <a:spcPts val="0"/>
              </a:spcBef>
              <a:spcAft>
                <a:spcPts val="0"/>
              </a:spcAft>
              <a:buNone/>
            </a:pPr>
            <a:endParaRPr/>
          </a:p>
        </p:txBody>
      </p:sp>
      <p:sp>
        <p:nvSpPr>
          <p:cNvPr id="997" name="Google Shape;99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demonstrate that median DOM tends to move in the same direction as Months of Inventory.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a:p>
            <a:pPr marL="0" lvl="0" indent="0" algn="l" rtl="0">
              <a:spcBef>
                <a:spcPts val="0"/>
              </a:spcBef>
              <a:spcAft>
                <a:spcPts val="0"/>
              </a:spcAft>
              <a:buNone/>
            </a:pPr>
            <a:r>
              <a:rPr lang="en-US"/>
              <a:t>As is seen in the charts of other measurements, the median DOM follows the trend for supply very closely demonstrating a strong relationship between the two.</a:t>
            </a:r>
            <a:endParaRPr/>
          </a:p>
          <a:p>
            <a:pPr marL="0" lvl="0" indent="0" algn="l" rtl="0">
              <a:spcBef>
                <a:spcPts val="0"/>
              </a:spcBef>
              <a:spcAft>
                <a:spcPts val="0"/>
              </a:spcAft>
              <a:buNone/>
            </a:pPr>
            <a:endParaRPr/>
          </a:p>
        </p:txBody>
      </p:sp>
      <p:sp>
        <p:nvSpPr>
          <p:cNvPr id="1007" name="Google Shape;100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can be used to bolster client impression that they are doing business with the best.  </a:t>
            </a:r>
            <a:endParaRPr/>
          </a:p>
        </p:txBody>
      </p:sp>
      <p:sp>
        <p:nvSpPr>
          <p:cNvPr id="435" name="Google Shape;4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demonstrate that median DOM tends to move in the same direction as Months of Inventory.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a:p>
            <a:pPr marL="0" lvl="0" indent="0" algn="l" rtl="0">
              <a:spcBef>
                <a:spcPts val="0"/>
              </a:spcBef>
              <a:spcAft>
                <a:spcPts val="0"/>
              </a:spcAft>
              <a:buNone/>
            </a:pPr>
            <a:r>
              <a:rPr lang="en-US"/>
              <a:t>As is seen in the charts of other measurements, the median DOM follows the trend for supply very closely demonstrating a strong relationship between the two.</a:t>
            </a:r>
            <a:endParaRPr/>
          </a:p>
          <a:p>
            <a:pPr marL="0" lvl="0" indent="0" algn="l" rtl="0">
              <a:spcBef>
                <a:spcPts val="0"/>
              </a:spcBef>
              <a:spcAft>
                <a:spcPts val="0"/>
              </a:spcAft>
              <a:buNone/>
            </a:pPr>
            <a:endParaRPr/>
          </a:p>
        </p:txBody>
      </p:sp>
      <p:sp>
        <p:nvSpPr>
          <p:cNvPr id="1017" name="Google Shape;1017;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demonstrate that median DOM tends to move in the same direction as Months of Inventory.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a:p>
            <a:pPr marL="0" lvl="0" indent="0" algn="l" rtl="0">
              <a:spcBef>
                <a:spcPts val="0"/>
              </a:spcBef>
              <a:spcAft>
                <a:spcPts val="0"/>
              </a:spcAft>
              <a:buNone/>
            </a:pPr>
            <a:r>
              <a:rPr lang="en-US"/>
              <a:t>As is seen in the charts of other measurements, the median DOM follows the trend for supply very closely demonstrating a strong relationship between the two.</a:t>
            </a:r>
            <a:endParaRPr/>
          </a:p>
          <a:p>
            <a:pPr marL="0" lvl="0" indent="0" algn="l" rtl="0">
              <a:spcBef>
                <a:spcPts val="0"/>
              </a:spcBef>
              <a:spcAft>
                <a:spcPts val="0"/>
              </a:spcAft>
              <a:buNone/>
            </a:pPr>
            <a:endParaRPr/>
          </a:p>
        </p:txBody>
      </p:sp>
      <p:sp>
        <p:nvSpPr>
          <p:cNvPr id="1027" name="Google Shape;102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Allows S/OLP % comparison by price range vs. previous year. Note that data from previous listing periods for properties that were off-market for more than 30 days are also included here, providing a more realistic measurement. </a:t>
            </a:r>
            <a:endParaRPr/>
          </a:p>
        </p:txBody>
      </p:sp>
      <p:sp>
        <p:nvSpPr>
          <p:cNvPr id="1037" name="Google Shape;103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Allows S/OLP % comparison by price range vs. previous year. Note that data from previous listing periods for properties that were off-market for more than 30 days are also included here, providing a more realistic measurement. </a:t>
            </a:r>
            <a:endParaRPr/>
          </a:p>
        </p:txBody>
      </p:sp>
      <p:sp>
        <p:nvSpPr>
          <p:cNvPr id="1047" name="Google Shape;104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Allows S/OLP % comparison by price range vs. previous year. Note that data from previous listing periods for properties that were off-market for more than 30 days are also included here, providing a more realistic measurement. </a:t>
            </a:r>
            <a:endParaRPr/>
          </a:p>
        </p:txBody>
      </p:sp>
      <p:sp>
        <p:nvSpPr>
          <p:cNvPr id="1057" name="Google Shape;1057;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Allows S/OLP % comparison by price range vs. previous year. Note that data from previous listing periods for properties that were off-market for more than 30 days are also included here, providing a more realistic measurement. </a:t>
            </a:r>
            <a:endParaRPr/>
          </a:p>
        </p:txBody>
      </p:sp>
      <p:sp>
        <p:nvSpPr>
          <p:cNvPr id="1067" name="Google Shape;106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high percentage of closed transactions selling for more than the list price is further evidence that sellers pricing correctly for the market have a competitive advantage during negotiations. </a:t>
            </a:r>
            <a:endParaRPr/>
          </a:p>
        </p:txBody>
      </p:sp>
      <p:sp>
        <p:nvSpPr>
          <p:cNvPr id="1077" name="Google Shape;107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high percentage of closed transactions selling for more than the list price is further evidence that sellers pricing correctly for the market have a competitive advantage during negotiations. </a:t>
            </a:r>
            <a:endParaRPr/>
          </a:p>
        </p:txBody>
      </p:sp>
      <p:sp>
        <p:nvSpPr>
          <p:cNvPr id="1087" name="Google Shape;1087;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high percentage of closed transactions selling for more than the list price is further evidence that sellers pricing correctly for the market have a competitive advantage during negotiations. </a:t>
            </a:r>
            <a:endParaRPr/>
          </a:p>
        </p:txBody>
      </p:sp>
      <p:sp>
        <p:nvSpPr>
          <p:cNvPr id="1097" name="Google Shape;109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The high percentage of closed transactions selling for more than the list price is further evidence that sellers pricing correctly for the market have a competitive advantage during negotiations. </a:t>
            </a:r>
            <a:endParaRPr/>
          </a:p>
        </p:txBody>
      </p:sp>
      <p:sp>
        <p:nvSpPr>
          <p:cNvPr id="1107" name="Google Shape;110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can be used to bolster client impression that they are doing business with the best.  </a:t>
            </a:r>
            <a:endParaRPr/>
          </a:p>
        </p:txBody>
      </p:sp>
      <p:sp>
        <p:nvSpPr>
          <p:cNvPr id="446" name="Google Shape;4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p:txBody>
      </p:sp>
      <p:sp>
        <p:nvSpPr>
          <p:cNvPr id="1117" name="Google Shape;111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p:txBody>
      </p:sp>
      <p:sp>
        <p:nvSpPr>
          <p:cNvPr id="1127" name="Google Shape;1127;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p:txBody>
      </p:sp>
      <p:sp>
        <p:nvSpPr>
          <p:cNvPr id="1137" name="Google Shape;1137;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Use to position a particular property by price range for more relevant comparison to same period last year.  Also illustrates the differences by price range, particularly as price ranges become higher.  Note that days from previous listing periods for properties that were off-market for more than 30 days are also included here, providing a more realistic measurement. </a:t>
            </a:r>
            <a:endParaRPr/>
          </a:p>
          <a:p>
            <a:pPr marL="0" lvl="0" indent="0" algn="l" rtl="0">
              <a:spcBef>
                <a:spcPts val="0"/>
              </a:spcBef>
              <a:spcAft>
                <a:spcPts val="0"/>
              </a:spcAft>
              <a:buNone/>
            </a:pPr>
            <a:endParaRPr/>
          </a:p>
        </p:txBody>
      </p:sp>
      <p:sp>
        <p:nvSpPr>
          <p:cNvPr id="1147" name="Google Shape;114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Similar to the previous chart, this  chart is used to show the incidence of price reductions which occurred in the most recent period in Broward County, both in total (2 far right bars) and in various price ranges.  It also shows any changes that may be occurring in the incidence of price reductions compared to the same period last year and allows focus on a particular price range.</a:t>
            </a:r>
            <a:endParaRPr/>
          </a:p>
          <a:p>
            <a:pPr marL="0" lvl="0" indent="0" algn="l" rtl="0">
              <a:spcBef>
                <a:spcPts val="0"/>
              </a:spcBef>
              <a:spcAft>
                <a:spcPts val="0"/>
              </a:spcAft>
              <a:buNone/>
            </a:pPr>
            <a:endParaRPr/>
          </a:p>
        </p:txBody>
      </p:sp>
      <p:sp>
        <p:nvSpPr>
          <p:cNvPr id="1157" name="Google Shape;115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Similar to the previous chart, this  chart is used to show the incidence of price reductions which occurred in the most recent period in Miami-Dade County, both in total (2 far right bars) and in various price ranges.  It also shows any changes that may be occurring in the incidence of price reductions compared to the same period last year and allows focus on a particular price range.</a:t>
            </a:r>
            <a:endParaRPr/>
          </a:p>
          <a:p>
            <a:pPr marL="0" lvl="0" indent="0" algn="l" rtl="0">
              <a:spcBef>
                <a:spcPts val="0"/>
              </a:spcBef>
              <a:spcAft>
                <a:spcPts val="0"/>
              </a:spcAft>
              <a:buNone/>
            </a:pPr>
            <a:endParaRPr/>
          </a:p>
        </p:txBody>
      </p:sp>
      <p:sp>
        <p:nvSpPr>
          <p:cNvPr id="1167" name="Google Shape;116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Similar to the previous chart, this  chart is used to show the incidence of price reductions which occurred in the most recent period in Broward County, both in total (2 far right bars) and in various price ranges.  It also shows any changes that may be occurring in the incidence of price reductions compared to the same period last year and allows focus on a particular price range.</a:t>
            </a:r>
            <a:endParaRPr/>
          </a:p>
          <a:p>
            <a:pPr marL="0" lvl="0" indent="0" algn="l" rtl="0">
              <a:spcBef>
                <a:spcPts val="0"/>
              </a:spcBef>
              <a:spcAft>
                <a:spcPts val="0"/>
              </a:spcAft>
              <a:buNone/>
            </a:pPr>
            <a:endParaRPr/>
          </a:p>
        </p:txBody>
      </p:sp>
      <p:sp>
        <p:nvSpPr>
          <p:cNvPr id="1177" name="Google Shape;1177;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Similar to the previous chart, this  chart is used to show the incidence of price reductions which occurred in the most recent period in Miami-Dade County, both in total (2 far right bars) and in various price ranges.  It also shows any changes that may be occurring in the incidence of price reductions compared to the same period last year and allows focus on a particular price range.</a:t>
            </a:r>
            <a:endParaRPr/>
          </a:p>
          <a:p>
            <a:pPr marL="0" lvl="0" indent="0" algn="l" rtl="0">
              <a:spcBef>
                <a:spcPts val="0"/>
              </a:spcBef>
              <a:spcAft>
                <a:spcPts val="0"/>
              </a:spcAft>
              <a:buNone/>
            </a:pPr>
            <a:endParaRPr/>
          </a:p>
        </p:txBody>
      </p:sp>
      <p:sp>
        <p:nvSpPr>
          <p:cNvPr id="1187" name="Google Shape;1187;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can be used in 2 ways.  First, despite best efforts, list prices may need to be reduced to meet current market demand.  When this occurs, the degree of a necessary reduction may not be clear.  This chart may help by providing information on the reductions other sellers had to take in order to get to an accepted contract.  Percentage reductions vary by price range so this information may help by providing a guide to secure meaningful price adjustments, or at the very least provide data about the experience of others who were in a similar situation.</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Secondly, the direction and trend in price reductions can indicate a turn in the market.  Consistently increasing percentages of reduction may indicate a change toward a more difficult market for sellers and market weakness.  The reverse would be indicated by a reduction in the percent of original list price taken by sellers.</a:t>
            </a:r>
            <a:endParaRPr/>
          </a:p>
          <a:p>
            <a:pPr marL="0" lvl="0" indent="0" algn="l" rtl="0">
              <a:spcBef>
                <a:spcPts val="0"/>
              </a:spcBef>
              <a:spcAft>
                <a:spcPts val="0"/>
              </a:spcAft>
              <a:buNone/>
            </a:pPr>
            <a:endParaRPr/>
          </a:p>
        </p:txBody>
      </p:sp>
      <p:sp>
        <p:nvSpPr>
          <p:cNvPr id="1197" name="Google Shape;1197;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can be used in 2 ways.  First, despite best efforts, list prices may need to be reduced to meet current market demand.  When this occurs, the degree of a necessary reduction may not be clear.  This chart may help by providing information on the reductions other sellers had to take in order to get to an accepted contract.  Percentage reductions vary by price range so this information may help by providing a guide to secure meaningful price adjustments, or at the very least provide data about the experience of others who were in a similar situation.</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Secondly, the direction and trend in price reductions can indicate a turn in the market.  Consistently increasing percentages of reduction may indicate a change toward a more difficult market for sellers and market weakness.  The reverse would be indicated by a reduction in the percent of original list price taken by sellers.</a:t>
            </a:r>
            <a:endParaRPr/>
          </a:p>
          <a:p>
            <a:pPr marL="0" lvl="0" indent="0" algn="l" rtl="0">
              <a:spcBef>
                <a:spcPts val="0"/>
              </a:spcBef>
              <a:spcAft>
                <a:spcPts val="0"/>
              </a:spcAft>
              <a:buNone/>
            </a:pPr>
            <a:endParaRPr/>
          </a:p>
        </p:txBody>
      </p:sp>
      <p:sp>
        <p:nvSpPr>
          <p:cNvPr id="1207" name="Google Shape;1207;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can be used to bolster client impression that they are doing business with one of the best.  </a:t>
            </a:r>
            <a:endParaRPr/>
          </a:p>
        </p:txBody>
      </p:sp>
      <p:sp>
        <p:nvSpPr>
          <p:cNvPr id="458" name="Google Shape;4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can be used in 2 ways.  First, despite best efforts, list prices may need to be reduced to meet current market demand.  When this occurs, the degree of a necessary reduction may not be clear.  This chart may help by providing information on the reductions other sellers had to take in order to get to an accepted contract.  Percentage reductions vary by price range so this information may help by providing a guide to secure meaningful price adjustments, or at the very least provide data about the experience of others who were in a similar situation.</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Secondly, the direction and trend in price reductions can indicate a turn in the market.  Consistently increasing percentages of reduction may indicate a change toward a more difficult market for sellers and market weakness.  The reverse would be indicated by a reduction in the percent of original list price taken by sellers.</a:t>
            </a:r>
            <a:endParaRPr/>
          </a:p>
          <a:p>
            <a:pPr marL="0" lvl="0" indent="0" algn="l" rtl="0">
              <a:spcBef>
                <a:spcPts val="0"/>
              </a:spcBef>
              <a:spcAft>
                <a:spcPts val="0"/>
              </a:spcAft>
              <a:buNone/>
            </a:pPr>
            <a:endParaRPr/>
          </a:p>
        </p:txBody>
      </p:sp>
      <p:sp>
        <p:nvSpPr>
          <p:cNvPr id="1217" name="Google Shape;1217;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ill Sans"/>
                <a:ea typeface="Gill Sans"/>
                <a:cs typeface="Gill Sans"/>
                <a:sym typeface="Gill Sans"/>
              </a:rPr>
              <a:t>PURPOSE/USE:  This chart can be used in 2 ways.  First, despite best efforts, list prices may need to be reduced to meet current market demand.  When this occurs, the degree of a necessary reduction may not be clear.  This chart may help by providing information on the reductions other sellers had to take in order to get to an accepted contract.  Percentage reductions vary by price range so this information may help by providing a guide to secure meaningful price adjustments, or at the very least provide data about the experience of others who were in a similar situation.</a:t>
            </a:r>
            <a:endParaRPr/>
          </a:p>
          <a:p>
            <a:pPr marL="0" lvl="0" indent="0" algn="l" rtl="0">
              <a:spcBef>
                <a:spcPts val="0"/>
              </a:spcBef>
              <a:spcAft>
                <a:spcPts val="0"/>
              </a:spcAft>
              <a:buNone/>
            </a:pPr>
            <a:endParaRPr>
              <a:latin typeface="Gill Sans"/>
              <a:ea typeface="Gill Sans"/>
              <a:cs typeface="Gill Sans"/>
              <a:sym typeface="Gill Sans"/>
            </a:endParaRPr>
          </a:p>
          <a:p>
            <a:pPr marL="0" lvl="0" indent="0" algn="l" rtl="0">
              <a:spcBef>
                <a:spcPts val="0"/>
              </a:spcBef>
              <a:spcAft>
                <a:spcPts val="0"/>
              </a:spcAft>
              <a:buNone/>
            </a:pPr>
            <a:r>
              <a:rPr lang="en-US">
                <a:latin typeface="Gill Sans"/>
                <a:ea typeface="Gill Sans"/>
                <a:cs typeface="Gill Sans"/>
                <a:sym typeface="Gill Sans"/>
              </a:rPr>
              <a:t>Secondly, the direction and trend in price reductions can indicate a turn in the market.  Consistently increasing percentages of reduction may indicate a change toward a more difficult market for sellers and market weakness.  The reverse would be indicated by a reduction in the percent of original list price taken by sellers.</a:t>
            </a:r>
            <a:endParaRPr/>
          </a:p>
          <a:p>
            <a:pPr marL="0" lvl="0" indent="0" algn="l" rtl="0">
              <a:spcBef>
                <a:spcPts val="0"/>
              </a:spcBef>
              <a:spcAft>
                <a:spcPts val="0"/>
              </a:spcAft>
              <a:buNone/>
            </a:pPr>
            <a:endParaRPr/>
          </a:p>
        </p:txBody>
      </p:sp>
      <p:sp>
        <p:nvSpPr>
          <p:cNvPr id="1227" name="Google Shape;1227;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effects of Price reductions on transaction outcomes in each price range, showing the S/OLP % of price reduced transactions paid compared to sellers who priced correctly the first time.  Use the difference in the seller’s price range to bring the information closer to their situation.</a:t>
            </a:r>
            <a:endParaRPr/>
          </a:p>
          <a:p>
            <a:pPr marL="0" lvl="0" indent="0" algn="l" rtl="0">
              <a:spcBef>
                <a:spcPts val="0"/>
              </a:spcBef>
              <a:spcAft>
                <a:spcPts val="0"/>
              </a:spcAft>
              <a:buNone/>
            </a:pPr>
            <a:endParaRPr/>
          </a:p>
        </p:txBody>
      </p:sp>
      <p:sp>
        <p:nvSpPr>
          <p:cNvPr id="1237" name="Google Shape;1237;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effects of Price reductions on transaction outcomes in each price range, showing the S/OLP % of price reduced transactions paid compared to sellers who priced correctly the first time.  Use the difference in the seller’s price range to bring the information closer to their situation.</a:t>
            </a:r>
            <a:endParaRPr/>
          </a:p>
          <a:p>
            <a:pPr marL="0" lvl="0" indent="0" algn="l" rtl="0">
              <a:spcBef>
                <a:spcPts val="0"/>
              </a:spcBef>
              <a:spcAft>
                <a:spcPts val="0"/>
              </a:spcAft>
              <a:buNone/>
            </a:pPr>
            <a:endParaRPr/>
          </a:p>
        </p:txBody>
      </p:sp>
      <p:sp>
        <p:nvSpPr>
          <p:cNvPr id="1247" name="Google Shape;1247;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effects of Price reductions on transaction outcomes in each price range, showing the S/OLP % of price reduced transactions paid compared to sellers who priced correctly the first time.  Use the difference in the seller’s price range to bring the information closer to their situation.</a:t>
            </a:r>
            <a:endParaRPr/>
          </a:p>
          <a:p>
            <a:pPr marL="0" lvl="0" indent="0" algn="l" rtl="0">
              <a:spcBef>
                <a:spcPts val="0"/>
              </a:spcBef>
              <a:spcAft>
                <a:spcPts val="0"/>
              </a:spcAft>
              <a:buNone/>
            </a:pPr>
            <a:endParaRPr/>
          </a:p>
        </p:txBody>
      </p:sp>
      <p:sp>
        <p:nvSpPr>
          <p:cNvPr id="1257" name="Google Shape;1257;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shows the effects of Price reductions on transaction outcomes in each price range, showing the S/OLP % of price reduced transactions paid compared to sellers who priced correctly the first time.  Use the difference in the seller’s price range to bring the information closer to their situation.</a:t>
            </a:r>
            <a:endParaRPr/>
          </a:p>
          <a:p>
            <a:pPr marL="0" lvl="0" indent="0" algn="l" rtl="0">
              <a:spcBef>
                <a:spcPts val="0"/>
              </a:spcBef>
              <a:spcAft>
                <a:spcPts val="0"/>
              </a:spcAft>
              <a:buNone/>
            </a:pPr>
            <a:endParaRPr/>
          </a:p>
        </p:txBody>
      </p:sp>
      <p:sp>
        <p:nvSpPr>
          <p:cNvPr id="1267" name="Google Shape;1267;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slide shows the effect of price reductions on Days on Market in each of these price ranges.  This slide also allows the seller to position his situation by price range and clearly see the additional Days on Market a price reduction leads to with the following outcomes:</a:t>
            </a:r>
            <a:endParaRPr/>
          </a:p>
          <a:p>
            <a:pPr marL="0" lvl="0" indent="0" algn="l" rtl="0">
              <a:spcBef>
                <a:spcPts val="0"/>
              </a:spcBef>
              <a:spcAft>
                <a:spcPts val="0"/>
              </a:spcAft>
              <a:buNone/>
            </a:pPr>
            <a:endParaRPr/>
          </a:p>
          <a:p>
            <a:pPr marL="236184" lvl="0" indent="-236184" algn="l" rtl="0">
              <a:spcBef>
                <a:spcPts val="0"/>
              </a:spcBef>
              <a:spcAft>
                <a:spcPts val="0"/>
              </a:spcAft>
              <a:buClr>
                <a:schemeClr val="dk1"/>
              </a:buClr>
              <a:buSzPts val="1200"/>
              <a:buFont typeface="Calibri"/>
              <a:buAutoNum type="arabicPeriod"/>
            </a:pPr>
            <a:r>
              <a:rPr lang="en-US"/>
              <a:t>Higher carrying costs.</a:t>
            </a:r>
            <a:endParaRPr/>
          </a:p>
          <a:p>
            <a:pPr marL="236184" lvl="0" indent="-236184" algn="l" rtl="0">
              <a:spcBef>
                <a:spcPts val="0"/>
              </a:spcBef>
              <a:spcAft>
                <a:spcPts val="0"/>
              </a:spcAft>
              <a:buClr>
                <a:schemeClr val="dk1"/>
              </a:buClr>
              <a:buSzPts val="1200"/>
              <a:buFont typeface="Calibri"/>
              <a:buAutoNum type="arabicPeriod"/>
            </a:pPr>
            <a:r>
              <a:rPr lang="en-US"/>
              <a:t>Greater inconvenience – keeping beds made, buyers wanting to see the house at dinner time or with short notice, keeping pets out of the house, etc.</a:t>
            </a:r>
            <a:endParaRPr/>
          </a:p>
          <a:p>
            <a:pPr marL="236184" lvl="0" indent="-236184" algn="l" rtl="0">
              <a:spcBef>
                <a:spcPts val="0"/>
              </a:spcBef>
              <a:spcAft>
                <a:spcPts val="0"/>
              </a:spcAft>
              <a:buClr>
                <a:schemeClr val="dk1"/>
              </a:buClr>
              <a:buSzPts val="1200"/>
              <a:buFont typeface="Calibri"/>
              <a:buAutoNum type="arabicPeriod"/>
            </a:pPr>
            <a:r>
              <a:rPr lang="en-US"/>
              <a:t>Longer delay in finding and moving to a new home.</a:t>
            </a:r>
            <a:endParaRPr/>
          </a:p>
          <a:p>
            <a:pPr marL="0" lvl="0" indent="0" algn="l" rtl="0">
              <a:spcBef>
                <a:spcPts val="0"/>
              </a:spcBef>
              <a:spcAft>
                <a:spcPts val="0"/>
              </a:spcAft>
              <a:buNone/>
            </a:pPr>
            <a:endParaRPr/>
          </a:p>
        </p:txBody>
      </p:sp>
      <p:sp>
        <p:nvSpPr>
          <p:cNvPr id="1277" name="Google Shape;1277;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slide shows the effect of price reductions on Days on Market in each of these price ranges.  This slide also allows the seller to position his situation by price range and clearly see the additional Days on Market a price reduction leads to with the following outcomes:</a:t>
            </a:r>
            <a:endParaRPr/>
          </a:p>
          <a:p>
            <a:pPr marL="0" lvl="0" indent="0" algn="l" rtl="0">
              <a:spcBef>
                <a:spcPts val="0"/>
              </a:spcBef>
              <a:spcAft>
                <a:spcPts val="0"/>
              </a:spcAft>
              <a:buNone/>
            </a:pPr>
            <a:endParaRPr/>
          </a:p>
          <a:p>
            <a:pPr marL="236184" lvl="0" indent="-236184" algn="l" rtl="0">
              <a:spcBef>
                <a:spcPts val="0"/>
              </a:spcBef>
              <a:spcAft>
                <a:spcPts val="0"/>
              </a:spcAft>
              <a:buClr>
                <a:schemeClr val="dk1"/>
              </a:buClr>
              <a:buSzPts val="1200"/>
              <a:buFont typeface="Calibri"/>
              <a:buAutoNum type="arabicPeriod"/>
            </a:pPr>
            <a:r>
              <a:rPr lang="en-US"/>
              <a:t>Higher carrying costs.</a:t>
            </a:r>
            <a:endParaRPr/>
          </a:p>
          <a:p>
            <a:pPr marL="236184" lvl="0" indent="-236184" algn="l" rtl="0">
              <a:spcBef>
                <a:spcPts val="0"/>
              </a:spcBef>
              <a:spcAft>
                <a:spcPts val="0"/>
              </a:spcAft>
              <a:buClr>
                <a:schemeClr val="dk1"/>
              </a:buClr>
              <a:buSzPts val="1200"/>
              <a:buFont typeface="Calibri"/>
              <a:buAutoNum type="arabicPeriod"/>
            </a:pPr>
            <a:r>
              <a:rPr lang="en-US"/>
              <a:t>Greater inconvenience – keeping beds made, buyers wanting to see the house at dinner time or with short notice, keeping pets out of the house, etc.</a:t>
            </a:r>
            <a:endParaRPr/>
          </a:p>
          <a:p>
            <a:pPr marL="236184" lvl="0" indent="-236184" algn="l" rtl="0">
              <a:spcBef>
                <a:spcPts val="0"/>
              </a:spcBef>
              <a:spcAft>
                <a:spcPts val="0"/>
              </a:spcAft>
              <a:buClr>
                <a:schemeClr val="dk1"/>
              </a:buClr>
              <a:buSzPts val="1200"/>
              <a:buFont typeface="Calibri"/>
              <a:buAutoNum type="arabicPeriod"/>
            </a:pPr>
            <a:r>
              <a:rPr lang="en-US"/>
              <a:t>Longer delay in finding and moving to a new home.</a:t>
            </a:r>
            <a:endParaRPr/>
          </a:p>
          <a:p>
            <a:pPr marL="0" lvl="0" indent="0" algn="l" rtl="0">
              <a:spcBef>
                <a:spcPts val="0"/>
              </a:spcBef>
              <a:spcAft>
                <a:spcPts val="0"/>
              </a:spcAft>
              <a:buNone/>
            </a:pPr>
            <a:endParaRPr/>
          </a:p>
        </p:txBody>
      </p:sp>
      <p:sp>
        <p:nvSpPr>
          <p:cNvPr id="1287" name="Google Shape;1287;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slide shows the effect of price reductions on Days on Market in each of these price ranges.  This slide also allows the seller to position his situation by price range and clearly see the additional Days on Market a price reduction leads to with the following outcomes:</a:t>
            </a:r>
            <a:endParaRPr/>
          </a:p>
          <a:p>
            <a:pPr marL="0" lvl="0" indent="0" algn="l" rtl="0">
              <a:spcBef>
                <a:spcPts val="0"/>
              </a:spcBef>
              <a:spcAft>
                <a:spcPts val="0"/>
              </a:spcAft>
              <a:buNone/>
            </a:pPr>
            <a:endParaRPr/>
          </a:p>
          <a:p>
            <a:pPr marL="236184" lvl="0" indent="-236184" algn="l" rtl="0">
              <a:spcBef>
                <a:spcPts val="0"/>
              </a:spcBef>
              <a:spcAft>
                <a:spcPts val="0"/>
              </a:spcAft>
              <a:buClr>
                <a:schemeClr val="dk1"/>
              </a:buClr>
              <a:buSzPts val="1200"/>
              <a:buFont typeface="Calibri"/>
              <a:buAutoNum type="arabicPeriod"/>
            </a:pPr>
            <a:r>
              <a:rPr lang="en-US"/>
              <a:t>Higher carrying costs.</a:t>
            </a:r>
            <a:endParaRPr/>
          </a:p>
          <a:p>
            <a:pPr marL="236184" lvl="0" indent="-236184" algn="l" rtl="0">
              <a:spcBef>
                <a:spcPts val="0"/>
              </a:spcBef>
              <a:spcAft>
                <a:spcPts val="0"/>
              </a:spcAft>
              <a:buClr>
                <a:schemeClr val="dk1"/>
              </a:buClr>
              <a:buSzPts val="1200"/>
              <a:buFont typeface="Calibri"/>
              <a:buAutoNum type="arabicPeriod"/>
            </a:pPr>
            <a:r>
              <a:rPr lang="en-US"/>
              <a:t>Greater inconvenience – keeping beds made, buyers wanting to see the house at dinner time or with short notice, keeping pets out of the house, etc.</a:t>
            </a:r>
            <a:endParaRPr/>
          </a:p>
          <a:p>
            <a:pPr marL="236184" lvl="0" indent="-236184" algn="l" rtl="0">
              <a:spcBef>
                <a:spcPts val="0"/>
              </a:spcBef>
              <a:spcAft>
                <a:spcPts val="0"/>
              </a:spcAft>
              <a:buClr>
                <a:schemeClr val="dk1"/>
              </a:buClr>
              <a:buSzPts val="1200"/>
              <a:buFont typeface="Calibri"/>
              <a:buAutoNum type="arabicPeriod"/>
            </a:pPr>
            <a:r>
              <a:rPr lang="en-US"/>
              <a:t>Longer delay in finding and moving to a new home.</a:t>
            </a:r>
            <a:endParaRPr/>
          </a:p>
          <a:p>
            <a:pPr marL="0" lvl="0" indent="0" algn="l" rtl="0">
              <a:spcBef>
                <a:spcPts val="0"/>
              </a:spcBef>
              <a:spcAft>
                <a:spcPts val="0"/>
              </a:spcAft>
              <a:buNone/>
            </a:pPr>
            <a:endParaRPr/>
          </a:p>
        </p:txBody>
      </p:sp>
      <p:sp>
        <p:nvSpPr>
          <p:cNvPr id="1307" name="Google Shape;1307;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slide shows the effect of price reductions on Days on Market in each of these price ranges.  This slide also allows the seller to position his situation by price range and clearly see the additional Days on Market a price reduction leads to with the following outcomes:</a:t>
            </a:r>
            <a:endParaRPr/>
          </a:p>
          <a:p>
            <a:pPr marL="0" lvl="0" indent="0" algn="l" rtl="0">
              <a:spcBef>
                <a:spcPts val="0"/>
              </a:spcBef>
              <a:spcAft>
                <a:spcPts val="0"/>
              </a:spcAft>
              <a:buNone/>
            </a:pPr>
            <a:endParaRPr/>
          </a:p>
          <a:p>
            <a:pPr marL="236184" lvl="0" indent="-236184" algn="l" rtl="0">
              <a:spcBef>
                <a:spcPts val="0"/>
              </a:spcBef>
              <a:spcAft>
                <a:spcPts val="0"/>
              </a:spcAft>
              <a:buClr>
                <a:schemeClr val="dk1"/>
              </a:buClr>
              <a:buSzPts val="1200"/>
              <a:buFont typeface="Calibri"/>
              <a:buAutoNum type="arabicPeriod"/>
            </a:pPr>
            <a:r>
              <a:rPr lang="en-US"/>
              <a:t>Higher carrying costs.</a:t>
            </a:r>
            <a:endParaRPr/>
          </a:p>
          <a:p>
            <a:pPr marL="236184" lvl="0" indent="-236184" algn="l" rtl="0">
              <a:spcBef>
                <a:spcPts val="0"/>
              </a:spcBef>
              <a:spcAft>
                <a:spcPts val="0"/>
              </a:spcAft>
              <a:buClr>
                <a:schemeClr val="dk1"/>
              </a:buClr>
              <a:buSzPts val="1200"/>
              <a:buFont typeface="Calibri"/>
              <a:buAutoNum type="arabicPeriod"/>
            </a:pPr>
            <a:r>
              <a:rPr lang="en-US"/>
              <a:t>Greater inconvenience – keeping beds made, buyers wanting to see the house at dinner time or with short notice, keeping pets out of the house, etc.</a:t>
            </a:r>
            <a:endParaRPr/>
          </a:p>
          <a:p>
            <a:pPr marL="236184" lvl="0" indent="-236184" algn="l" rtl="0">
              <a:spcBef>
                <a:spcPts val="0"/>
              </a:spcBef>
              <a:spcAft>
                <a:spcPts val="0"/>
              </a:spcAft>
              <a:buClr>
                <a:schemeClr val="dk1"/>
              </a:buClr>
              <a:buSzPts val="1200"/>
              <a:buFont typeface="Calibri"/>
              <a:buAutoNum type="arabicPeriod"/>
            </a:pPr>
            <a:r>
              <a:rPr lang="en-US"/>
              <a:t>Longer delay in finding and moving to a new home.</a:t>
            </a:r>
            <a:endParaRPr/>
          </a:p>
          <a:p>
            <a:pPr marL="0" lvl="0" indent="0" algn="l" rtl="0">
              <a:spcBef>
                <a:spcPts val="0"/>
              </a:spcBef>
              <a:spcAft>
                <a:spcPts val="0"/>
              </a:spcAft>
              <a:buNone/>
            </a:pPr>
            <a:endParaRPr/>
          </a:p>
        </p:txBody>
      </p:sp>
      <p:sp>
        <p:nvSpPr>
          <p:cNvPr id="1297" name="Google Shape;1297;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can be used to bolster client impression that they are doing business with one of the best.  </a:t>
            </a:r>
            <a:endParaRPr/>
          </a:p>
        </p:txBody>
      </p:sp>
      <p:sp>
        <p:nvSpPr>
          <p:cNvPr id="469" name="Google Shape;4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6" name="Google Shape;1776;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a:t>PURPOSE/USE:  We suggest that you review your CMA before using this chart.  It illustrates the concepts presented in realistic terms to a seller by using your suggested listing price compared to a strategy of pricing higher to leave room for negotiations.  These percentages are medians for transactions in the most recent reporting period and are not guarantees to the seller that their transaction will follow this path.  It is an illustration of what did happen in this recent period across thousands of transactions in the selected 21 Cities of Metro Broward County and therefore should instill greater confidence that these results are likely and reasonable.  The numbers used are those of the bottom tier of the game board graphic, illustrating what could happen if there was both a price reduction and multiple listing periods.</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Even if there is total agreement between you and the seller, it would be good to show them what the results would likely be for them to price higher.  The chart is interactive allowing you to enter the “Desired” price, “Suggested” price and carrying costs.  The percentages used in this exercise are from the bottom tier of the “Game Board” chart showing the worst-case scenario.  Once a property is overpriced, you have no way of knowing whether it will adjust quickly or chase the market, so the greatest likely risk should be considered.</a:t>
            </a:r>
            <a:endParaRPr/>
          </a:p>
          <a:p>
            <a:pPr marL="0" lvl="0" indent="0" algn="l" rtl="0">
              <a:lnSpc>
                <a:spcPct val="90000"/>
              </a:lnSpc>
              <a:spcBef>
                <a:spcPts val="0"/>
              </a:spcBef>
              <a:spcAft>
                <a:spcPts val="0"/>
              </a:spcAft>
              <a:buNone/>
            </a:pPr>
            <a:endParaRPr sz="1110"/>
          </a:p>
          <a:p>
            <a:pPr marL="0" lvl="0" indent="0" algn="l" rtl="0">
              <a:lnSpc>
                <a:spcPct val="90000"/>
              </a:lnSpc>
              <a:spcBef>
                <a:spcPts val="0"/>
              </a:spcBef>
              <a:spcAft>
                <a:spcPts val="0"/>
              </a:spcAft>
              <a:buNone/>
            </a:pPr>
            <a:r>
              <a:rPr lang="en-US" sz="1110"/>
              <a:t>Always be sure to try numbers that are likely to result before seeing your client since combinations resulting in a small number of closings can sometimes not fit with the overall medians and create misunderstandings of the implications.</a:t>
            </a:r>
            <a:endParaRPr/>
          </a:p>
          <a:p>
            <a:pPr marL="0" lvl="0" indent="0" algn="l" rtl="0">
              <a:lnSpc>
                <a:spcPct val="90000"/>
              </a:lnSpc>
              <a:spcBef>
                <a:spcPts val="0"/>
              </a:spcBef>
              <a:spcAft>
                <a:spcPts val="0"/>
              </a:spcAft>
              <a:buNone/>
            </a:pPr>
            <a:endParaRPr sz="1110"/>
          </a:p>
        </p:txBody>
      </p:sp>
      <p:sp>
        <p:nvSpPr>
          <p:cNvPr id="1777" name="Google Shape;1777;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should be used to encourage sellers to price correctly the first time rather than to push for higher prices or price high to allow for negotiations.  Top left and right charts show that the largest number of sales and percentage of original asking price occur within the first 2 weeks after listing.  The bottom left chart shows that price reductions increase the longer a property has been on the market, contributing to the lower S/OLP ratio and longer time on market for the eventual sale.</a:t>
            </a:r>
            <a:endParaRPr/>
          </a:p>
          <a:p>
            <a:pPr marL="0" lvl="0" indent="0" algn="l" rtl="0">
              <a:spcBef>
                <a:spcPts val="0"/>
              </a:spcBef>
              <a:spcAft>
                <a:spcPts val="0"/>
              </a:spcAft>
              <a:buNone/>
            </a:pPr>
            <a:endParaRPr/>
          </a:p>
          <a:p>
            <a:pPr marL="0" lvl="0" indent="0" algn="l" rtl="0">
              <a:spcBef>
                <a:spcPts val="0"/>
              </a:spcBef>
              <a:spcAft>
                <a:spcPts val="0"/>
              </a:spcAft>
              <a:buNone/>
            </a:pPr>
            <a:r>
              <a:rPr lang="en-US"/>
              <a:t>This chart can also be used to show sellers that when their listing has had multiple showings with no offers during the first weeks of their listing, it may be overpriced, and they should consider a price reduction.</a:t>
            </a:r>
            <a:endParaRPr/>
          </a:p>
        </p:txBody>
      </p:sp>
      <p:sp>
        <p:nvSpPr>
          <p:cNvPr id="1317" name="Google Shape;1317;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Even though the overall market looks good for sellers as shown in the previous charts, this chart should be used to encourage sellers to price correctly the first time rather than to push for higher prices or price high to allow for negotiations.  Top left and right charts show that the largest number of sales and percentage of original asking price occur within the first 2 weeks after listing.  The bottom left chart shows that price reductions increase the longer a property has been on the market, contributing to the lower S/OLP ratio and longer time on market for the eventual sale.</a:t>
            </a:r>
            <a:endParaRPr/>
          </a:p>
          <a:p>
            <a:pPr marL="0" lvl="0" indent="0" algn="l" rtl="0">
              <a:spcBef>
                <a:spcPts val="0"/>
              </a:spcBef>
              <a:spcAft>
                <a:spcPts val="0"/>
              </a:spcAft>
              <a:buNone/>
            </a:pPr>
            <a:endParaRPr/>
          </a:p>
          <a:p>
            <a:pPr marL="0" lvl="0" indent="0" algn="l" rtl="0">
              <a:spcBef>
                <a:spcPts val="0"/>
              </a:spcBef>
              <a:spcAft>
                <a:spcPts val="0"/>
              </a:spcAft>
              <a:buNone/>
            </a:pPr>
            <a:r>
              <a:rPr lang="en-US"/>
              <a:t>This chart can also be used to show sellers that when their listing has had multiple showings with no offers during the first weeks of their listing, it may be overpriced, and they should consider a price reduction.</a:t>
            </a:r>
            <a:endParaRPr/>
          </a:p>
        </p:txBody>
      </p:sp>
      <p:sp>
        <p:nvSpPr>
          <p:cNvPr id="1335" name="Google Shape;1335;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This chart should be used to encourage sellers to price correctly the first time rather than to push for higher prices or price high to allow for negotiations.  Top left and right charts show that the largest number of sales and percentage of original asking price occur within the first 2 weeks after listing.  The bottom left chart shows that price reductions increase the longer a property has been on the market, contributing to the lower S/OLP ratio and longer time on market for the eventual sale.</a:t>
            </a:r>
            <a:endParaRPr/>
          </a:p>
          <a:p>
            <a:pPr marL="0" lvl="0" indent="0" algn="l" rtl="0">
              <a:spcBef>
                <a:spcPts val="0"/>
              </a:spcBef>
              <a:spcAft>
                <a:spcPts val="0"/>
              </a:spcAft>
              <a:buNone/>
            </a:pPr>
            <a:endParaRPr/>
          </a:p>
          <a:p>
            <a:pPr marL="0" lvl="0" indent="0" algn="l" rtl="0">
              <a:spcBef>
                <a:spcPts val="0"/>
              </a:spcBef>
              <a:spcAft>
                <a:spcPts val="0"/>
              </a:spcAft>
              <a:buNone/>
            </a:pPr>
            <a:r>
              <a:rPr lang="en-US"/>
              <a:t>This chart can also be used to show sellers that when their listing has had multiple showings with no offers during the first weeks of their listing, it may be overpriced, and they should consider a price reduction.</a:t>
            </a:r>
            <a:endParaRPr/>
          </a:p>
        </p:txBody>
      </p:sp>
      <p:sp>
        <p:nvSpPr>
          <p:cNvPr id="1353" name="Google Shape;1353;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PURPOSE/USE:  Even though the overall market looks good for sellers as shown in the previous charts, this chart should be used to encourage sellers to price correctly the first time rather than to push for higher prices or price high to allow for negotiations.  Top left and right charts show that the largest number of sales and percentage of original asking price occur within the first 2 weeks after listing.  The bottom left chart shows that price reductions increase the longer a property has been on the market, contributing to the lower S/OLP ratio and longer time on market for the eventual sale.</a:t>
            </a:r>
            <a:endParaRPr/>
          </a:p>
          <a:p>
            <a:pPr marL="0" lvl="0" indent="0" algn="l" rtl="0">
              <a:spcBef>
                <a:spcPts val="0"/>
              </a:spcBef>
              <a:spcAft>
                <a:spcPts val="0"/>
              </a:spcAft>
              <a:buNone/>
            </a:pPr>
            <a:endParaRPr/>
          </a:p>
          <a:p>
            <a:pPr marL="0" lvl="0" indent="0" algn="l" rtl="0">
              <a:spcBef>
                <a:spcPts val="0"/>
              </a:spcBef>
              <a:spcAft>
                <a:spcPts val="0"/>
              </a:spcAft>
              <a:buNone/>
            </a:pPr>
            <a:r>
              <a:rPr lang="en-US"/>
              <a:t>This chart can also be used to show sellers that when their listing has had multiple showings with no offers during the first weeks of their listing, it may be overpriced, and they should consider a price reduction.</a:t>
            </a:r>
            <a:endParaRPr/>
          </a:p>
        </p:txBody>
      </p:sp>
      <p:sp>
        <p:nvSpPr>
          <p:cNvPr id="1371" name="Google Shape;1371;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8" name="Google Shape;13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7" name="Google Shape;139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6" name="Google Shape;140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5" name="Google Shape;141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Two Content">
  <p:cSld name="12_Two Content">
    <p:bg>
      <p:bgPr>
        <a:solidFill>
          <a:schemeClr val="lt1"/>
        </a:solidFill>
        <a:effectLst/>
      </p:bgPr>
    </p:bg>
    <p:spTree>
      <p:nvGrpSpPr>
        <p:cNvPr id="1" name="Shape 84"/>
        <p:cNvGrpSpPr/>
        <p:nvPr/>
      </p:nvGrpSpPr>
      <p:grpSpPr>
        <a:xfrm>
          <a:off x="0" y="0"/>
          <a:ext cx="0" cy="0"/>
          <a:chOff x="0" y="0"/>
          <a:chExt cx="0" cy="0"/>
        </a:xfrm>
      </p:grpSpPr>
      <p:grpSp>
        <p:nvGrpSpPr>
          <p:cNvPr id="85" name="Google Shape;85;p169"/>
          <p:cNvGrpSpPr/>
          <p:nvPr/>
        </p:nvGrpSpPr>
        <p:grpSpPr>
          <a:xfrm>
            <a:off x="0" y="6333313"/>
            <a:ext cx="12192000" cy="533400"/>
            <a:chOff x="0" y="6315886"/>
            <a:chExt cx="9144000" cy="533400"/>
          </a:xfrm>
        </p:grpSpPr>
        <p:sp>
          <p:nvSpPr>
            <p:cNvPr id="86" name="Google Shape;86;p169"/>
            <p:cNvSpPr/>
            <p:nvPr/>
          </p:nvSpPr>
          <p:spPr>
            <a:xfrm>
              <a:off x="0" y="6315886"/>
              <a:ext cx="9144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 name="Google Shape;87;p169"/>
            <p:cNvSpPr txBox="1"/>
            <p:nvPr/>
          </p:nvSpPr>
          <p:spPr>
            <a:xfrm>
              <a:off x="1078064" y="6435304"/>
              <a:ext cx="7315200"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4Q 2022 Metro Market Report Single Family Detached Residences/Condo/Townhome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pic>
          <p:nvPicPr>
            <p:cNvPr id="88" name="Google Shape;88;p169" descr="Icon&#10;&#10;Description automatically generated"/>
            <p:cNvPicPr preferRelativeResize="0"/>
            <p:nvPr/>
          </p:nvPicPr>
          <p:blipFill rotWithShape="1">
            <a:blip r:embed="rId2">
              <a:alphaModFix/>
            </a:blip>
            <a:srcRect/>
            <a:stretch/>
          </p:blipFill>
          <p:spPr>
            <a:xfrm>
              <a:off x="93374" y="6366296"/>
              <a:ext cx="287626" cy="432581"/>
            </a:xfrm>
            <a:prstGeom prst="rect">
              <a:avLst/>
            </a:prstGeom>
            <a:noFill/>
            <a:ln>
              <a:noFill/>
            </a:ln>
          </p:spPr>
        </p:pic>
      </p:grpSp>
      <p:sp>
        <p:nvSpPr>
          <p:cNvPr id="89" name="Google Shape;89;p169"/>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pic>
        <p:nvPicPr>
          <p:cNvPr id="90" name="Google Shape;90;p169"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91" name="Google Shape;91;p169"/>
          <p:cNvGrpSpPr/>
          <p:nvPr/>
        </p:nvGrpSpPr>
        <p:grpSpPr>
          <a:xfrm>
            <a:off x="-346104" y="-12700"/>
            <a:ext cx="6848504" cy="952711"/>
            <a:chOff x="-237259" y="-7801"/>
            <a:chExt cx="5114059" cy="961043"/>
          </a:xfrm>
        </p:grpSpPr>
        <p:sp>
          <p:nvSpPr>
            <p:cNvPr id="92" name="Google Shape;92;p169"/>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3" name="Google Shape;93;p169"/>
            <p:cNvSpPr txBox="1"/>
            <p:nvPr/>
          </p:nvSpPr>
          <p:spPr>
            <a:xfrm>
              <a:off x="-237259" y="6313"/>
              <a:ext cx="3101723" cy="9469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00000"/>
                  </a:solidFill>
                  <a:latin typeface="Century Gothic"/>
                  <a:ea typeface="Century Gothic"/>
                  <a:cs typeface="Century Gothic"/>
                  <a:sym typeface="Century Gothic"/>
                </a:rPr>
                <a:t>4Q Quarter 2022</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Broward-Dade County </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Metro Market Report</a:t>
              </a:r>
              <a:br>
                <a:rPr lang="en-US" sz="1100">
                  <a:solidFill>
                    <a:srgbClr val="FFFFFF"/>
                  </a:solidFill>
                  <a:latin typeface="Century Gothic"/>
                  <a:ea typeface="Century Gothic"/>
                  <a:cs typeface="Century Gothic"/>
                  <a:sym typeface="Century Gothic"/>
                </a:rPr>
              </a:br>
              <a:r>
                <a:rPr lang="en-US" sz="1100">
                  <a:solidFill>
                    <a:srgbClr val="FFFFFF"/>
                  </a:solidFill>
                  <a:latin typeface="Century Gothic"/>
                  <a:ea typeface="Century Gothic"/>
                  <a:cs typeface="Century Gothic"/>
                  <a:sym typeface="Century Gothic"/>
                </a:rPr>
                <a:t>Single Family Detached Residences/</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Condo/Townhome Residences</a:t>
              </a:r>
              <a:endParaRPr/>
            </a:p>
          </p:txBody>
        </p:sp>
        <p:sp>
          <p:nvSpPr>
            <p:cNvPr id="94" name="Google Shape;94;p169"/>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95" name="Google Shape;95;p169" descr="Logo&#10;&#10;Description automatically generated"/>
          <p:cNvPicPr preferRelativeResize="0"/>
          <p:nvPr/>
        </p:nvPicPr>
        <p:blipFill rotWithShape="1">
          <a:blip r:embed="rId3">
            <a:alphaModFix/>
          </a:blip>
          <a:srcRect/>
          <a:stretch/>
        </p:blipFill>
        <p:spPr>
          <a:xfrm>
            <a:off x="4319709" y="58047"/>
            <a:ext cx="1976643" cy="6738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3_Two Content">
  <p:cSld name="13_Two Content">
    <p:bg>
      <p:bgPr>
        <a:solidFill>
          <a:schemeClr val="lt1"/>
        </a:solidFill>
        <a:effectLst/>
      </p:bgPr>
    </p:bg>
    <p:spTree>
      <p:nvGrpSpPr>
        <p:cNvPr id="1" name="Shape 96"/>
        <p:cNvGrpSpPr/>
        <p:nvPr/>
      </p:nvGrpSpPr>
      <p:grpSpPr>
        <a:xfrm>
          <a:off x="0" y="0"/>
          <a:ext cx="0" cy="0"/>
          <a:chOff x="0" y="0"/>
          <a:chExt cx="0" cy="0"/>
        </a:xfrm>
      </p:grpSpPr>
      <p:sp>
        <p:nvSpPr>
          <p:cNvPr id="97" name="Google Shape;97;p170"/>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98" name="Google Shape;98;p170"/>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sp>
        <p:nvSpPr>
          <p:cNvPr id="99" name="Google Shape;99;p170"/>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00" name="Google Shape;100;p170" descr="Logo&#10;&#10;Description automatically generated"/>
          <p:cNvPicPr preferRelativeResize="0"/>
          <p:nvPr/>
        </p:nvPicPr>
        <p:blipFill rotWithShape="1">
          <a:blip r:embed="rId2">
            <a:alphaModFix/>
          </a:blip>
          <a:srcRect/>
          <a:stretch/>
        </p:blipFill>
        <p:spPr>
          <a:xfrm>
            <a:off x="4322557" y="97747"/>
            <a:ext cx="1976643" cy="673856"/>
          </a:xfrm>
          <a:prstGeom prst="rect">
            <a:avLst/>
          </a:prstGeom>
          <a:noFill/>
          <a:ln>
            <a:noFill/>
          </a:ln>
        </p:spPr>
      </p:pic>
      <p:grpSp>
        <p:nvGrpSpPr>
          <p:cNvPr id="101" name="Google Shape;101;p170"/>
          <p:cNvGrpSpPr/>
          <p:nvPr/>
        </p:nvGrpSpPr>
        <p:grpSpPr>
          <a:xfrm>
            <a:off x="15724" y="-3611"/>
            <a:ext cx="6588276" cy="892051"/>
            <a:chOff x="0" y="-7801"/>
            <a:chExt cx="4876800" cy="899853"/>
          </a:xfrm>
        </p:grpSpPr>
        <p:sp>
          <p:nvSpPr>
            <p:cNvPr id="102" name="Google Shape;102;p170"/>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03" name="Google Shape;103;p170"/>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04" name="Google Shape;104;p170" descr="Logo&#10;&#10;Description automatically generated"/>
          <p:cNvPicPr preferRelativeResize="0"/>
          <p:nvPr/>
        </p:nvPicPr>
        <p:blipFill rotWithShape="1">
          <a:blip r:embed="rId2">
            <a:alphaModFix/>
          </a:blip>
          <a:srcRect/>
          <a:stretch/>
        </p:blipFill>
        <p:spPr>
          <a:xfrm>
            <a:off x="4392064" y="97746"/>
            <a:ext cx="1976643" cy="673856"/>
          </a:xfrm>
          <a:prstGeom prst="rect">
            <a:avLst/>
          </a:prstGeom>
          <a:noFill/>
          <a:ln>
            <a:noFill/>
          </a:ln>
        </p:spPr>
      </p:pic>
      <p:sp>
        <p:nvSpPr>
          <p:cNvPr id="105" name="Google Shape;105;p170"/>
          <p:cNvSpPr/>
          <p:nvPr/>
        </p:nvSpPr>
        <p:spPr>
          <a:xfrm>
            <a:off x="0" y="6333313"/>
            <a:ext cx="12192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06" name="Google Shape;106;p170" descr="Icon&#10;&#10;Description automatically generated"/>
          <p:cNvPicPr preferRelativeResize="0"/>
          <p:nvPr/>
        </p:nvPicPr>
        <p:blipFill rotWithShape="1">
          <a:blip r:embed="rId3">
            <a:alphaModFix/>
          </a:blip>
          <a:srcRect/>
          <a:stretch/>
        </p:blipFill>
        <p:spPr>
          <a:xfrm>
            <a:off x="124499" y="6383723"/>
            <a:ext cx="383501" cy="432581"/>
          </a:xfrm>
          <a:prstGeom prst="rect">
            <a:avLst/>
          </a:prstGeom>
          <a:solidFill>
            <a:srgbClr val="A5A5A5"/>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7_Two Content">
  <p:cSld name="17_Two Content">
    <p:bg>
      <p:bgPr>
        <a:solidFill>
          <a:schemeClr val="lt1"/>
        </a:solidFill>
        <a:effectLst/>
      </p:bgPr>
    </p:bg>
    <p:spTree>
      <p:nvGrpSpPr>
        <p:cNvPr id="1" name="Shape 107"/>
        <p:cNvGrpSpPr/>
        <p:nvPr/>
      </p:nvGrpSpPr>
      <p:grpSpPr>
        <a:xfrm>
          <a:off x="0" y="0"/>
          <a:ext cx="0" cy="0"/>
          <a:chOff x="0" y="0"/>
          <a:chExt cx="0" cy="0"/>
        </a:xfrm>
      </p:grpSpPr>
      <p:sp>
        <p:nvSpPr>
          <p:cNvPr id="108" name="Google Shape;108;p171"/>
          <p:cNvSpPr txBox="1">
            <a:spLocks noGrp="1"/>
          </p:cNvSpPr>
          <p:nvPr>
            <p:ph type="sldNum" idx="12"/>
          </p:nvPr>
        </p:nvSpPr>
        <p:spPr>
          <a:xfrm>
            <a:off x="11324895" y="6492876"/>
            <a:ext cx="609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a:solidFill>
                  <a:srgbClr val="FFFFFF"/>
                </a:solidFill>
                <a:latin typeface="Cambria"/>
                <a:ea typeface="Cambria"/>
                <a:cs typeface="Cambria"/>
                <a:sym typeface="Cambria"/>
              </a:defRPr>
            </a:lvl1pPr>
            <a:lvl2pPr marL="0" marR="0" lvl="1" indent="0" algn="r">
              <a:spcBef>
                <a:spcPts val="0"/>
              </a:spcBef>
              <a:buNone/>
              <a:defRPr sz="1000">
                <a:solidFill>
                  <a:srgbClr val="FFFFFF"/>
                </a:solidFill>
                <a:latin typeface="Cambria"/>
                <a:ea typeface="Cambria"/>
                <a:cs typeface="Cambria"/>
                <a:sym typeface="Cambria"/>
              </a:defRPr>
            </a:lvl2pPr>
            <a:lvl3pPr marL="0" marR="0" lvl="2" indent="0" algn="r">
              <a:spcBef>
                <a:spcPts val="0"/>
              </a:spcBef>
              <a:buNone/>
              <a:defRPr sz="1000">
                <a:solidFill>
                  <a:srgbClr val="FFFFFF"/>
                </a:solidFill>
                <a:latin typeface="Cambria"/>
                <a:ea typeface="Cambria"/>
                <a:cs typeface="Cambria"/>
                <a:sym typeface="Cambria"/>
              </a:defRPr>
            </a:lvl3pPr>
            <a:lvl4pPr marL="0" marR="0" lvl="3" indent="0" algn="r">
              <a:spcBef>
                <a:spcPts val="0"/>
              </a:spcBef>
              <a:buNone/>
              <a:defRPr sz="1000">
                <a:solidFill>
                  <a:srgbClr val="FFFFFF"/>
                </a:solidFill>
                <a:latin typeface="Cambria"/>
                <a:ea typeface="Cambria"/>
                <a:cs typeface="Cambria"/>
                <a:sym typeface="Cambria"/>
              </a:defRPr>
            </a:lvl4pPr>
            <a:lvl5pPr marL="0" marR="0" lvl="4" indent="0" algn="r">
              <a:spcBef>
                <a:spcPts val="0"/>
              </a:spcBef>
              <a:buNone/>
              <a:defRPr sz="1000">
                <a:solidFill>
                  <a:srgbClr val="FFFFFF"/>
                </a:solidFill>
                <a:latin typeface="Cambria"/>
                <a:ea typeface="Cambria"/>
                <a:cs typeface="Cambria"/>
                <a:sym typeface="Cambria"/>
              </a:defRPr>
            </a:lvl5pPr>
            <a:lvl6pPr marL="0" marR="0" lvl="5" indent="0" algn="r">
              <a:spcBef>
                <a:spcPts val="0"/>
              </a:spcBef>
              <a:buNone/>
              <a:defRPr sz="1000">
                <a:solidFill>
                  <a:srgbClr val="FFFFFF"/>
                </a:solidFill>
                <a:latin typeface="Cambria"/>
                <a:ea typeface="Cambria"/>
                <a:cs typeface="Cambria"/>
                <a:sym typeface="Cambria"/>
              </a:defRPr>
            </a:lvl6pPr>
            <a:lvl7pPr marL="0" marR="0" lvl="6" indent="0" algn="r">
              <a:spcBef>
                <a:spcPts val="0"/>
              </a:spcBef>
              <a:buNone/>
              <a:defRPr sz="1000">
                <a:solidFill>
                  <a:srgbClr val="FFFFFF"/>
                </a:solidFill>
                <a:latin typeface="Cambria"/>
                <a:ea typeface="Cambria"/>
                <a:cs typeface="Cambria"/>
                <a:sym typeface="Cambria"/>
              </a:defRPr>
            </a:lvl7pPr>
            <a:lvl8pPr marL="0" marR="0" lvl="7" indent="0" algn="r">
              <a:spcBef>
                <a:spcPts val="0"/>
              </a:spcBef>
              <a:buNone/>
              <a:defRPr sz="1000">
                <a:solidFill>
                  <a:srgbClr val="FFFFFF"/>
                </a:solidFill>
                <a:latin typeface="Cambria"/>
                <a:ea typeface="Cambria"/>
                <a:cs typeface="Cambria"/>
                <a:sym typeface="Cambria"/>
              </a:defRPr>
            </a:lvl8pPr>
            <a:lvl9pPr marL="0" marR="0" lvl="8" indent="0" algn="r">
              <a:spcBef>
                <a:spcPts val="0"/>
              </a:spcBef>
              <a:buNone/>
              <a:defRPr sz="1000">
                <a:solidFill>
                  <a:srgbClr val="FFFFF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71"/>
          <p:cNvSpPr txBox="1"/>
          <p:nvPr/>
        </p:nvSpPr>
        <p:spPr>
          <a:xfrm>
            <a:off x="11395468" y="6577754"/>
            <a:ext cx="609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888888"/>
                </a:solidFill>
                <a:latin typeface="Cambria"/>
                <a:ea typeface="Cambria"/>
                <a:cs typeface="Cambria"/>
                <a:sym typeface="Cambria"/>
              </a:rPr>
              <a:t>‹#›</a:t>
            </a:fld>
            <a:endParaRPr sz="1000">
              <a:solidFill>
                <a:srgbClr val="888888"/>
              </a:solidFill>
              <a:latin typeface="Cambria"/>
              <a:ea typeface="Cambria"/>
              <a:cs typeface="Cambria"/>
              <a:sym typeface="Cambria"/>
            </a:endParaRPr>
          </a:p>
        </p:txBody>
      </p:sp>
      <p:sp>
        <p:nvSpPr>
          <p:cNvPr id="110" name="Google Shape;110;p171"/>
          <p:cNvSpPr txBox="1">
            <a:spLocks noGrp="1"/>
          </p:cNvSpPr>
          <p:nvPr>
            <p:ph type="body" idx="1"/>
          </p:nvPr>
        </p:nvSpPr>
        <p:spPr>
          <a:xfrm>
            <a:off x="609600" y="1036638"/>
            <a:ext cx="5080000" cy="224561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1" name="Google Shape;111;p171"/>
          <p:cNvSpPr txBox="1">
            <a:spLocks noGrp="1"/>
          </p:cNvSpPr>
          <p:nvPr>
            <p:ph type="body" idx="2"/>
          </p:nvPr>
        </p:nvSpPr>
        <p:spPr>
          <a:xfrm>
            <a:off x="6604000" y="1036638"/>
            <a:ext cx="5080000" cy="224561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2" name="Google Shape;112;p171"/>
          <p:cNvSpPr txBox="1">
            <a:spLocks noGrp="1"/>
          </p:cNvSpPr>
          <p:nvPr>
            <p:ph type="body" idx="3"/>
          </p:nvPr>
        </p:nvSpPr>
        <p:spPr>
          <a:xfrm>
            <a:off x="609600" y="3703638"/>
            <a:ext cx="5080000" cy="231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3" name="Google Shape;113;p171"/>
          <p:cNvSpPr txBox="1">
            <a:spLocks noGrp="1"/>
          </p:cNvSpPr>
          <p:nvPr>
            <p:ph type="body" idx="4"/>
          </p:nvPr>
        </p:nvSpPr>
        <p:spPr>
          <a:xfrm>
            <a:off x="6604000" y="3703638"/>
            <a:ext cx="5080000" cy="231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grpSp>
        <p:nvGrpSpPr>
          <p:cNvPr id="114" name="Google Shape;114;p171"/>
          <p:cNvGrpSpPr/>
          <p:nvPr/>
        </p:nvGrpSpPr>
        <p:grpSpPr>
          <a:xfrm>
            <a:off x="15019" y="6356190"/>
            <a:ext cx="12192000" cy="501811"/>
            <a:chOff x="11264" y="6356189"/>
            <a:chExt cx="9144000" cy="501811"/>
          </a:xfrm>
        </p:grpSpPr>
        <p:cxnSp>
          <p:nvCxnSpPr>
            <p:cNvPr id="115" name="Google Shape;115;p171"/>
            <p:cNvCxnSpPr/>
            <p:nvPr/>
          </p:nvCxnSpPr>
          <p:spPr>
            <a:xfrm>
              <a:off x="11264" y="6356189"/>
              <a:ext cx="9144000" cy="0"/>
            </a:xfrm>
            <a:prstGeom prst="straightConnector1">
              <a:avLst/>
            </a:prstGeom>
            <a:noFill/>
            <a:ln w="28575" cap="flat" cmpd="sng">
              <a:solidFill>
                <a:srgbClr val="B40101"/>
              </a:solidFill>
              <a:prstDash val="solid"/>
              <a:miter lim="800000"/>
              <a:headEnd type="none" w="sm" len="sm"/>
              <a:tailEnd type="none" w="sm" len="sm"/>
            </a:ln>
          </p:spPr>
        </p:cxnSp>
        <p:grpSp>
          <p:nvGrpSpPr>
            <p:cNvPr id="116" name="Google Shape;116;p171"/>
            <p:cNvGrpSpPr/>
            <p:nvPr/>
          </p:nvGrpSpPr>
          <p:grpSpPr>
            <a:xfrm>
              <a:off x="11264" y="6360428"/>
              <a:ext cx="9132736" cy="497572"/>
              <a:chOff x="11264" y="6364803"/>
              <a:chExt cx="9132736" cy="497572"/>
            </a:xfrm>
          </p:grpSpPr>
          <p:sp>
            <p:nvSpPr>
              <p:cNvPr id="117" name="Google Shape;117;p171"/>
              <p:cNvSpPr/>
              <p:nvPr/>
            </p:nvSpPr>
            <p:spPr>
              <a:xfrm>
                <a:off x="11264" y="6364803"/>
                <a:ext cx="9132736"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18" name="Google Shape;118;p171"/>
              <p:cNvGrpSpPr/>
              <p:nvPr/>
            </p:nvGrpSpPr>
            <p:grpSpPr>
              <a:xfrm>
                <a:off x="76199" y="6381368"/>
                <a:ext cx="8317065" cy="476632"/>
                <a:chOff x="76199" y="6387098"/>
                <a:chExt cx="8317065" cy="476632"/>
              </a:xfrm>
            </p:grpSpPr>
            <p:grpSp>
              <p:nvGrpSpPr>
                <p:cNvPr id="119" name="Google Shape;119;p171"/>
                <p:cNvGrpSpPr/>
                <p:nvPr/>
              </p:nvGrpSpPr>
              <p:grpSpPr>
                <a:xfrm>
                  <a:off x="76199" y="6387098"/>
                  <a:ext cx="304801" cy="476632"/>
                  <a:chOff x="6629400" y="3962400"/>
                  <a:chExt cx="990600" cy="1447800"/>
                </a:xfrm>
              </p:grpSpPr>
              <p:sp>
                <p:nvSpPr>
                  <p:cNvPr id="120" name="Google Shape;120;p171"/>
                  <p:cNvSpPr/>
                  <p:nvPr/>
                </p:nvSpPr>
                <p:spPr>
                  <a:xfrm>
                    <a:off x="6629400" y="3962400"/>
                    <a:ext cx="990600" cy="14478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21" name="Google Shape;121;p171" descr="Icon&#10;&#10;Description automatically generated"/>
                  <p:cNvPicPr preferRelativeResize="0"/>
                  <p:nvPr/>
                </p:nvPicPr>
                <p:blipFill rotWithShape="1">
                  <a:blip r:embed="rId2">
                    <a:alphaModFix/>
                  </a:blip>
                  <a:srcRect/>
                  <a:stretch/>
                </p:blipFill>
                <p:spPr>
                  <a:xfrm>
                    <a:off x="6705600" y="4038600"/>
                    <a:ext cx="863459" cy="1298615"/>
                  </a:xfrm>
                  <a:prstGeom prst="rect">
                    <a:avLst/>
                  </a:prstGeom>
                  <a:noFill/>
                  <a:ln>
                    <a:noFill/>
                  </a:ln>
                </p:spPr>
              </p:pic>
            </p:grpSp>
            <p:sp>
              <p:nvSpPr>
                <p:cNvPr id="122" name="Google Shape;122;p171"/>
                <p:cNvSpPr txBox="1"/>
                <p:nvPr/>
              </p:nvSpPr>
              <p:spPr>
                <a:xfrm>
                  <a:off x="1078064" y="6400800"/>
                  <a:ext cx="7315200"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4Q 2022 Metro Market Report Single Family Detached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grpSp>
        </p:grpSp>
      </p:grpSp>
      <p:sp>
        <p:nvSpPr>
          <p:cNvPr id="123" name="Google Shape;123;p171"/>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pic>
        <p:nvPicPr>
          <p:cNvPr id="124" name="Google Shape;124;p171"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125" name="Google Shape;125;p171"/>
          <p:cNvGrpSpPr/>
          <p:nvPr/>
        </p:nvGrpSpPr>
        <p:grpSpPr>
          <a:xfrm>
            <a:off x="-329449" y="-3611"/>
            <a:ext cx="6933449" cy="892051"/>
            <a:chOff x="-255505" y="-7801"/>
            <a:chExt cx="5132305" cy="899853"/>
          </a:xfrm>
        </p:grpSpPr>
        <p:sp>
          <p:nvSpPr>
            <p:cNvPr id="126" name="Google Shape;126;p171"/>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27" name="Google Shape;127;p171"/>
            <p:cNvSpPr txBox="1"/>
            <p:nvPr/>
          </p:nvSpPr>
          <p:spPr>
            <a:xfrm>
              <a:off x="-255505"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4th Quarter 2022</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Quarterly Market Report</a:t>
              </a:r>
              <a:br>
                <a:rPr lang="en-US" sz="1400">
                  <a:solidFill>
                    <a:srgbClr val="FFFFFF"/>
                  </a:solidFill>
                  <a:latin typeface="Century Gothic"/>
                  <a:ea typeface="Century Gothic"/>
                  <a:cs typeface="Century Gothic"/>
                  <a:sym typeface="Century Gothic"/>
                </a:rPr>
              </a:br>
              <a:r>
                <a:rPr lang="en-US" sz="1050">
                  <a:solidFill>
                    <a:srgbClr val="FFFFFF"/>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rgbClr val="FFFFFF"/>
                  </a:solidFill>
                  <a:latin typeface="Century Gothic"/>
                  <a:ea typeface="Century Gothic"/>
                  <a:cs typeface="Century Gothic"/>
                  <a:sym typeface="Century Gothic"/>
                </a:rPr>
                <a:t> Residences</a:t>
              </a:r>
              <a:endParaRPr/>
            </a:p>
          </p:txBody>
        </p:sp>
        <p:sp>
          <p:nvSpPr>
            <p:cNvPr id="128" name="Google Shape;128;p171"/>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29" name="Google Shape;129;p171" descr="Logo&#10;&#10;Description automatically generated"/>
          <p:cNvPicPr preferRelativeResize="0"/>
          <p:nvPr/>
        </p:nvPicPr>
        <p:blipFill rotWithShape="1">
          <a:blip r:embed="rId3">
            <a:alphaModFix/>
          </a:blip>
          <a:srcRect/>
          <a:stretch/>
        </p:blipFill>
        <p:spPr>
          <a:xfrm>
            <a:off x="4382569" y="105480"/>
            <a:ext cx="1976643" cy="6738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wo Content">
  <p:cSld name="11_Two Content">
    <p:bg>
      <p:bgPr>
        <a:solidFill>
          <a:schemeClr val="lt1"/>
        </a:solidFill>
        <a:effectLst/>
      </p:bgPr>
    </p:bg>
    <p:spTree>
      <p:nvGrpSpPr>
        <p:cNvPr id="1" name="Shape 130"/>
        <p:cNvGrpSpPr/>
        <p:nvPr/>
      </p:nvGrpSpPr>
      <p:grpSpPr>
        <a:xfrm>
          <a:off x="0" y="0"/>
          <a:ext cx="0" cy="0"/>
          <a:chOff x="0" y="0"/>
          <a:chExt cx="0" cy="0"/>
        </a:xfrm>
      </p:grpSpPr>
      <p:sp>
        <p:nvSpPr>
          <p:cNvPr id="131" name="Google Shape;131;p172"/>
          <p:cNvSpPr/>
          <p:nvPr/>
        </p:nvSpPr>
        <p:spPr>
          <a:xfrm>
            <a:off x="15019" y="6400799"/>
            <a:ext cx="12176981"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132" name="Google Shape;132;p172"/>
          <p:cNvCxnSpPr/>
          <p:nvPr/>
        </p:nvCxnSpPr>
        <p:spPr>
          <a:xfrm>
            <a:off x="15019" y="6400800"/>
            <a:ext cx="12192000" cy="0"/>
          </a:xfrm>
          <a:prstGeom prst="straightConnector1">
            <a:avLst/>
          </a:prstGeom>
          <a:noFill/>
          <a:ln w="28575" cap="flat" cmpd="sng">
            <a:solidFill>
              <a:srgbClr val="B40101"/>
            </a:solidFill>
            <a:prstDash val="solid"/>
            <a:miter lim="800000"/>
            <a:headEnd type="none" w="sm" len="sm"/>
            <a:tailEnd type="none" w="sm" len="sm"/>
          </a:ln>
        </p:spPr>
      </p:cxnSp>
      <p:sp>
        <p:nvSpPr>
          <p:cNvPr id="133" name="Google Shape;133;p172"/>
          <p:cNvSpPr txBox="1"/>
          <p:nvPr/>
        </p:nvSpPr>
        <p:spPr>
          <a:xfrm>
            <a:off x="1437419" y="6474023"/>
            <a:ext cx="9753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4Q 2022 Metro Market Report Single Family Detached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pic>
        <p:nvPicPr>
          <p:cNvPr id="134" name="Google Shape;134;p172" descr="Icon&#10;&#10;Description automatically generated"/>
          <p:cNvPicPr preferRelativeResize="0"/>
          <p:nvPr/>
        </p:nvPicPr>
        <p:blipFill rotWithShape="1">
          <a:blip r:embed="rId2">
            <a:alphaModFix/>
          </a:blip>
          <a:srcRect/>
          <a:stretch/>
        </p:blipFill>
        <p:spPr>
          <a:xfrm>
            <a:off x="254205" y="6497493"/>
            <a:ext cx="355396" cy="400879"/>
          </a:xfrm>
          <a:prstGeom prst="rect">
            <a:avLst/>
          </a:prstGeom>
          <a:noFill/>
          <a:ln>
            <a:noFill/>
          </a:ln>
        </p:spPr>
      </p:pic>
      <p:sp>
        <p:nvSpPr>
          <p:cNvPr id="135" name="Google Shape;135;p172"/>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6" name="Google Shape;136;p172"/>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pic>
        <p:nvPicPr>
          <p:cNvPr id="137" name="Google Shape;137;p172"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138" name="Google Shape;138;p172"/>
          <p:cNvGrpSpPr/>
          <p:nvPr/>
        </p:nvGrpSpPr>
        <p:grpSpPr>
          <a:xfrm>
            <a:off x="-329449" y="-3611"/>
            <a:ext cx="6933449" cy="892051"/>
            <a:chOff x="-255505" y="-7801"/>
            <a:chExt cx="5132305" cy="899853"/>
          </a:xfrm>
        </p:grpSpPr>
        <p:sp>
          <p:nvSpPr>
            <p:cNvPr id="139" name="Google Shape;139;p172"/>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40" name="Google Shape;140;p172"/>
            <p:cNvSpPr txBox="1"/>
            <p:nvPr/>
          </p:nvSpPr>
          <p:spPr>
            <a:xfrm>
              <a:off x="-255505"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4th Quarter 2022</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Quarterly Market Report</a:t>
              </a:r>
              <a:br>
                <a:rPr lang="en-US" sz="1400">
                  <a:solidFill>
                    <a:srgbClr val="FFFFFF"/>
                  </a:solidFill>
                  <a:latin typeface="Century Gothic"/>
                  <a:ea typeface="Century Gothic"/>
                  <a:cs typeface="Century Gothic"/>
                  <a:sym typeface="Century Gothic"/>
                </a:rPr>
              </a:br>
              <a:r>
                <a:rPr lang="en-US" sz="1050">
                  <a:solidFill>
                    <a:srgbClr val="FFFFFF"/>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rgbClr val="FFFFFF"/>
                  </a:solidFill>
                  <a:latin typeface="Century Gothic"/>
                  <a:ea typeface="Century Gothic"/>
                  <a:cs typeface="Century Gothic"/>
                  <a:sym typeface="Century Gothic"/>
                </a:rPr>
                <a:t> Residences</a:t>
              </a:r>
              <a:endParaRPr/>
            </a:p>
          </p:txBody>
        </p:sp>
        <p:sp>
          <p:nvSpPr>
            <p:cNvPr id="141" name="Google Shape;141;p172"/>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42" name="Google Shape;142;p172" descr="Logo&#10;&#10;Description automatically generated"/>
          <p:cNvPicPr preferRelativeResize="0"/>
          <p:nvPr/>
        </p:nvPicPr>
        <p:blipFill rotWithShape="1">
          <a:blip r:embed="rId3">
            <a:alphaModFix/>
          </a:blip>
          <a:srcRect/>
          <a:stretch/>
        </p:blipFill>
        <p:spPr>
          <a:xfrm>
            <a:off x="4382569" y="87064"/>
            <a:ext cx="1976643" cy="67385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9_Two Content">
  <p:cSld name="19_Two Content">
    <p:bg>
      <p:bgPr>
        <a:solidFill>
          <a:schemeClr val="lt1"/>
        </a:solidFill>
        <a:effectLst/>
      </p:bgPr>
    </p:bg>
    <p:spTree>
      <p:nvGrpSpPr>
        <p:cNvPr id="1" name="Shape 143"/>
        <p:cNvGrpSpPr/>
        <p:nvPr/>
      </p:nvGrpSpPr>
      <p:grpSpPr>
        <a:xfrm>
          <a:off x="0" y="0"/>
          <a:ext cx="0" cy="0"/>
          <a:chOff x="0" y="0"/>
          <a:chExt cx="0" cy="0"/>
        </a:xfrm>
      </p:grpSpPr>
      <p:sp>
        <p:nvSpPr>
          <p:cNvPr id="144" name="Google Shape;144;p173"/>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45" name="Google Shape;145;p173"/>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sp>
        <p:nvSpPr>
          <p:cNvPr id="146" name="Google Shape;146;p173"/>
          <p:cNvSpPr txBox="1">
            <a:spLocks noGrp="1"/>
          </p:cNvSpPr>
          <p:nvPr>
            <p:ph type="body" idx="2"/>
          </p:nvPr>
        </p:nvSpPr>
        <p:spPr>
          <a:xfrm>
            <a:off x="1219200" y="2438401"/>
            <a:ext cx="2743200" cy="68580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grpSp>
        <p:nvGrpSpPr>
          <p:cNvPr id="147" name="Google Shape;147;p173"/>
          <p:cNvGrpSpPr/>
          <p:nvPr/>
        </p:nvGrpSpPr>
        <p:grpSpPr>
          <a:xfrm>
            <a:off x="-1" y="6360428"/>
            <a:ext cx="12192001" cy="497572"/>
            <a:chOff x="11264" y="6400799"/>
            <a:chExt cx="9144000" cy="497572"/>
          </a:xfrm>
        </p:grpSpPr>
        <p:sp>
          <p:nvSpPr>
            <p:cNvPr id="148" name="Google Shape;148;p173"/>
            <p:cNvSpPr/>
            <p:nvPr/>
          </p:nvSpPr>
          <p:spPr>
            <a:xfrm>
              <a:off x="17401" y="6400799"/>
              <a:ext cx="9132736"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149" name="Google Shape;149;p173"/>
            <p:cNvCxnSpPr/>
            <p:nvPr/>
          </p:nvCxnSpPr>
          <p:spPr>
            <a:xfrm>
              <a:off x="11264" y="6400800"/>
              <a:ext cx="9144000" cy="0"/>
            </a:xfrm>
            <a:prstGeom prst="straightConnector1">
              <a:avLst/>
            </a:prstGeom>
            <a:noFill/>
            <a:ln w="28575" cap="flat" cmpd="sng">
              <a:solidFill>
                <a:srgbClr val="B40101"/>
              </a:solidFill>
              <a:prstDash val="solid"/>
              <a:miter lim="800000"/>
              <a:headEnd type="none" w="sm" len="sm"/>
              <a:tailEnd type="none" w="sm" len="sm"/>
            </a:ln>
          </p:spPr>
        </p:cxnSp>
        <p:sp>
          <p:nvSpPr>
            <p:cNvPr id="150" name="Google Shape;150;p173"/>
            <p:cNvSpPr txBox="1"/>
            <p:nvPr/>
          </p:nvSpPr>
          <p:spPr>
            <a:xfrm>
              <a:off x="1078064" y="6474023"/>
              <a:ext cx="731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4Q 2022 Selected Cities Market Report - </a:t>
              </a:r>
              <a:r>
                <a:rPr lang="en-US" sz="900">
                  <a:solidFill>
                    <a:srgbClr val="FFFF00"/>
                  </a:solidFill>
                  <a:latin typeface="Century Gothic"/>
                  <a:ea typeface="Century Gothic"/>
                  <a:cs typeface="Century Gothic"/>
                  <a:sym typeface="Century Gothic"/>
                </a:rPr>
                <a:t>Detached</a:t>
              </a:r>
              <a:r>
                <a:rPr lang="en-US" sz="900">
                  <a:solidFill>
                    <a:srgbClr val="FFFFFF"/>
                  </a:solidFill>
                  <a:latin typeface="Century Gothic"/>
                  <a:ea typeface="Century Gothic"/>
                  <a:cs typeface="Century Gothic"/>
                  <a:sym typeface="Century Gothic"/>
                </a:rPr>
                <a:t>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pic>
          <p:nvPicPr>
            <p:cNvPr id="151" name="Google Shape;151;p173" descr="Icon&#10;&#10;Description automatically generated"/>
            <p:cNvPicPr preferRelativeResize="0"/>
            <p:nvPr/>
          </p:nvPicPr>
          <p:blipFill rotWithShape="1">
            <a:blip r:embed="rId2">
              <a:alphaModFix/>
            </a:blip>
            <a:srcRect/>
            <a:stretch/>
          </p:blipFill>
          <p:spPr>
            <a:xfrm>
              <a:off x="194054" y="6461179"/>
              <a:ext cx="266547" cy="400879"/>
            </a:xfrm>
            <a:prstGeom prst="rect">
              <a:avLst/>
            </a:prstGeom>
            <a:noFill/>
            <a:ln>
              <a:noFill/>
            </a:ln>
          </p:spPr>
        </p:pic>
      </p:grpSp>
      <p:grpSp>
        <p:nvGrpSpPr>
          <p:cNvPr id="152" name="Google Shape;152;p173"/>
          <p:cNvGrpSpPr/>
          <p:nvPr/>
        </p:nvGrpSpPr>
        <p:grpSpPr>
          <a:xfrm>
            <a:off x="-329460" y="-10251"/>
            <a:ext cx="6848504" cy="892051"/>
            <a:chOff x="-237259" y="-7801"/>
            <a:chExt cx="5114059" cy="899853"/>
          </a:xfrm>
        </p:grpSpPr>
        <p:sp>
          <p:nvSpPr>
            <p:cNvPr id="153" name="Google Shape;153;p173"/>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54" name="Google Shape;154;p173"/>
            <p:cNvSpPr txBox="1"/>
            <p:nvPr/>
          </p:nvSpPr>
          <p:spPr>
            <a:xfrm>
              <a:off x="-237259"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4th Quarter 2022</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Quarterly Market Report</a:t>
              </a:r>
              <a:br>
                <a:rPr lang="en-US" sz="1400">
                  <a:solidFill>
                    <a:srgbClr val="FFFFFF"/>
                  </a:solidFill>
                  <a:latin typeface="Century Gothic"/>
                  <a:ea typeface="Century Gothic"/>
                  <a:cs typeface="Century Gothic"/>
                  <a:sym typeface="Century Gothic"/>
                </a:rPr>
              </a:br>
              <a:r>
                <a:rPr lang="en-US" sz="1050">
                  <a:solidFill>
                    <a:srgbClr val="FFFFFF"/>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rgbClr val="FFFFFF"/>
                  </a:solidFill>
                  <a:latin typeface="Century Gothic"/>
                  <a:ea typeface="Century Gothic"/>
                  <a:cs typeface="Century Gothic"/>
                  <a:sym typeface="Century Gothic"/>
                </a:rPr>
                <a:t> Residences</a:t>
              </a:r>
              <a:endParaRPr/>
            </a:p>
          </p:txBody>
        </p:sp>
        <p:sp>
          <p:nvSpPr>
            <p:cNvPr id="155" name="Google Shape;155;p173"/>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56" name="Google Shape;156;p173"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Two Content">
  <p:cSld name="14_Two Content">
    <p:bg>
      <p:bgPr>
        <a:solidFill>
          <a:schemeClr val="lt1"/>
        </a:solidFill>
        <a:effectLst/>
      </p:bgPr>
    </p:bg>
    <p:spTree>
      <p:nvGrpSpPr>
        <p:cNvPr id="1" name="Shape 157"/>
        <p:cNvGrpSpPr/>
        <p:nvPr/>
      </p:nvGrpSpPr>
      <p:grpSpPr>
        <a:xfrm>
          <a:off x="0" y="0"/>
          <a:ext cx="0" cy="0"/>
          <a:chOff x="0" y="0"/>
          <a:chExt cx="0" cy="0"/>
        </a:xfrm>
      </p:grpSpPr>
      <p:sp>
        <p:nvSpPr>
          <p:cNvPr id="158" name="Google Shape;158;p174"/>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59" name="Google Shape;159;p174"/>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sp>
        <p:nvSpPr>
          <p:cNvPr id="160" name="Google Shape;160;p174"/>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61" name="Google Shape;161;p174" descr="Logo&#10;&#10;Description automatically generated"/>
          <p:cNvPicPr preferRelativeResize="0"/>
          <p:nvPr/>
        </p:nvPicPr>
        <p:blipFill rotWithShape="1">
          <a:blip r:embed="rId2">
            <a:alphaModFix/>
          </a:blip>
          <a:srcRect/>
          <a:stretch/>
        </p:blipFill>
        <p:spPr>
          <a:xfrm>
            <a:off x="4322557" y="97747"/>
            <a:ext cx="1976643" cy="673856"/>
          </a:xfrm>
          <a:prstGeom prst="rect">
            <a:avLst/>
          </a:prstGeom>
          <a:noFill/>
          <a:ln>
            <a:noFill/>
          </a:ln>
        </p:spPr>
      </p:pic>
      <p:grpSp>
        <p:nvGrpSpPr>
          <p:cNvPr id="162" name="Google Shape;162;p174"/>
          <p:cNvGrpSpPr/>
          <p:nvPr/>
        </p:nvGrpSpPr>
        <p:grpSpPr>
          <a:xfrm>
            <a:off x="15724" y="-3611"/>
            <a:ext cx="6588276" cy="892051"/>
            <a:chOff x="0" y="-7801"/>
            <a:chExt cx="4876800" cy="899853"/>
          </a:xfrm>
        </p:grpSpPr>
        <p:sp>
          <p:nvSpPr>
            <p:cNvPr id="163" name="Google Shape;163;p174"/>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64" name="Google Shape;164;p174"/>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65" name="Google Shape;165;p174" descr="Logo&#10;&#10;Description automatically generated"/>
          <p:cNvPicPr preferRelativeResize="0"/>
          <p:nvPr/>
        </p:nvPicPr>
        <p:blipFill rotWithShape="1">
          <a:blip r:embed="rId2">
            <a:alphaModFix/>
          </a:blip>
          <a:srcRect/>
          <a:stretch/>
        </p:blipFill>
        <p:spPr>
          <a:xfrm>
            <a:off x="4392064" y="97746"/>
            <a:ext cx="1976643" cy="673856"/>
          </a:xfrm>
          <a:prstGeom prst="rect">
            <a:avLst/>
          </a:prstGeom>
          <a:noFill/>
          <a:ln>
            <a:noFill/>
          </a:ln>
        </p:spPr>
      </p:pic>
      <p:sp>
        <p:nvSpPr>
          <p:cNvPr id="166" name="Google Shape;166;p174"/>
          <p:cNvSpPr/>
          <p:nvPr/>
        </p:nvSpPr>
        <p:spPr>
          <a:xfrm>
            <a:off x="0" y="6333313"/>
            <a:ext cx="12192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67" name="Google Shape;167;p174" descr="Icon&#10;&#10;Description automatically generated"/>
          <p:cNvPicPr preferRelativeResize="0"/>
          <p:nvPr/>
        </p:nvPicPr>
        <p:blipFill rotWithShape="1">
          <a:blip r:embed="rId3">
            <a:alphaModFix/>
          </a:blip>
          <a:srcRect/>
          <a:stretch/>
        </p:blipFill>
        <p:spPr>
          <a:xfrm>
            <a:off x="124499" y="6383723"/>
            <a:ext cx="383501" cy="432581"/>
          </a:xfrm>
          <a:prstGeom prst="rect">
            <a:avLst/>
          </a:prstGeom>
          <a:solidFill>
            <a:srgbClr val="A5A5A5"/>
          </a:solid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Two Content">
  <p:cSld name="15_Two Content">
    <p:bg>
      <p:bgPr>
        <a:solidFill>
          <a:schemeClr val="lt1"/>
        </a:solidFill>
        <a:effectLst/>
      </p:bgPr>
    </p:bg>
    <p:spTree>
      <p:nvGrpSpPr>
        <p:cNvPr id="1" name="Shape 168"/>
        <p:cNvGrpSpPr/>
        <p:nvPr/>
      </p:nvGrpSpPr>
      <p:grpSpPr>
        <a:xfrm>
          <a:off x="0" y="0"/>
          <a:ext cx="0" cy="0"/>
          <a:chOff x="0" y="0"/>
          <a:chExt cx="0" cy="0"/>
        </a:xfrm>
      </p:grpSpPr>
      <p:sp>
        <p:nvSpPr>
          <p:cNvPr id="169" name="Google Shape;169;p175"/>
          <p:cNvSpPr/>
          <p:nvPr/>
        </p:nvSpPr>
        <p:spPr>
          <a:xfrm>
            <a:off x="0" y="6336527"/>
            <a:ext cx="12192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70" name="Google Shape;170;p175" descr="Logo&#10;&#10;Description automatically generated"/>
          <p:cNvPicPr preferRelativeResize="0"/>
          <p:nvPr/>
        </p:nvPicPr>
        <p:blipFill rotWithShape="1">
          <a:blip r:embed="rId2">
            <a:alphaModFix/>
          </a:blip>
          <a:srcRect/>
          <a:stretch/>
        </p:blipFill>
        <p:spPr>
          <a:xfrm>
            <a:off x="4699000" y="183350"/>
            <a:ext cx="1600200" cy="545523"/>
          </a:xfrm>
          <a:prstGeom prst="rect">
            <a:avLst/>
          </a:prstGeom>
          <a:noFill/>
          <a:ln>
            <a:noFill/>
          </a:ln>
        </p:spPr>
      </p:pic>
      <p:cxnSp>
        <p:nvCxnSpPr>
          <p:cNvPr id="171" name="Google Shape;171;p175"/>
          <p:cNvCxnSpPr/>
          <p:nvPr/>
        </p:nvCxnSpPr>
        <p:spPr>
          <a:xfrm>
            <a:off x="0" y="6324600"/>
            <a:ext cx="12192000" cy="0"/>
          </a:xfrm>
          <a:prstGeom prst="straightConnector1">
            <a:avLst/>
          </a:prstGeom>
          <a:noFill/>
          <a:ln w="28575" cap="flat" cmpd="sng">
            <a:solidFill>
              <a:srgbClr val="B40101"/>
            </a:solidFill>
            <a:prstDash val="solid"/>
            <a:miter lim="800000"/>
            <a:headEnd type="none" w="sm" len="sm"/>
            <a:tailEnd type="none" w="sm" len="sm"/>
          </a:ln>
        </p:spPr>
      </p:cxnSp>
      <p:sp>
        <p:nvSpPr>
          <p:cNvPr id="172" name="Google Shape;172;p175"/>
          <p:cNvSpPr txBox="1"/>
          <p:nvPr/>
        </p:nvSpPr>
        <p:spPr>
          <a:xfrm>
            <a:off x="1437419" y="6400800"/>
            <a:ext cx="9753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4Q 2022 Metro Market Report Single Family Detached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sp>
        <p:nvSpPr>
          <p:cNvPr id="173" name="Google Shape;173;p175"/>
          <p:cNvSpPr txBox="1">
            <a:spLocks noGrp="1"/>
          </p:cNvSpPr>
          <p:nvPr>
            <p:ph type="body" idx="1"/>
          </p:nvPr>
        </p:nvSpPr>
        <p:spPr>
          <a:xfrm>
            <a:off x="321587" y="1047748"/>
            <a:ext cx="11700268" cy="51244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74" name="Google Shape;174;p175" descr="Icon&#10;&#10;Description automatically generated"/>
          <p:cNvPicPr preferRelativeResize="0"/>
          <p:nvPr/>
        </p:nvPicPr>
        <p:blipFill rotWithShape="1">
          <a:blip r:embed="rId3">
            <a:alphaModFix/>
          </a:blip>
          <a:srcRect/>
          <a:stretch/>
        </p:blipFill>
        <p:spPr>
          <a:xfrm>
            <a:off x="101600" y="6400801"/>
            <a:ext cx="383501" cy="432581"/>
          </a:xfrm>
          <a:prstGeom prst="rect">
            <a:avLst/>
          </a:prstGeom>
          <a:solidFill>
            <a:srgbClr val="A5A5A5"/>
          </a:solidFill>
          <a:ln>
            <a:noFill/>
          </a:ln>
        </p:spPr>
      </p:pic>
      <p:sp>
        <p:nvSpPr>
          <p:cNvPr id="175" name="Google Shape;175;p175"/>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grpSp>
        <p:nvGrpSpPr>
          <p:cNvPr id="176" name="Google Shape;176;p175"/>
          <p:cNvGrpSpPr/>
          <p:nvPr/>
        </p:nvGrpSpPr>
        <p:grpSpPr>
          <a:xfrm>
            <a:off x="-329460" y="-10251"/>
            <a:ext cx="6848504" cy="892051"/>
            <a:chOff x="-237259" y="-7801"/>
            <a:chExt cx="5114059" cy="899853"/>
          </a:xfrm>
        </p:grpSpPr>
        <p:sp>
          <p:nvSpPr>
            <p:cNvPr id="177" name="Google Shape;177;p175"/>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78" name="Google Shape;178;p175"/>
            <p:cNvSpPr txBox="1"/>
            <p:nvPr/>
          </p:nvSpPr>
          <p:spPr>
            <a:xfrm>
              <a:off x="-237259"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4th Quarter 2022</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Miami-Dade County </a:t>
              </a:r>
              <a:endParaRPr/>
            </a:p>
            <a:p>
              <a:pPr marL="0" marR="0" lvl="0" indent="0" algn="r" rtl="0">
                <a:spcBef>
                  <a:spcPts val="0"/>
                </a:spcBef>
                <a:spcAft>
                  <a:spcPts val="0"/>
                </a:spcAft>
                <a:buNone/>
              </a:pPr>
              <a:r>
                <a:rPr lang="en-US" sz="1400">
                  <a:solidFill>
                    <a:srgbClr val="FFFFFF"/>
                  </a:solidFill>
                  <a:latin typeface="Century Gothic"/>
                  <a:ea typeface="Century Gothic"/>
                  <a:cs typeface="Century Gothic"/>
                  <a:sym typeface="Century Gothic"/>
                </a:rPr>
                <a:t>Quarterly Market Report</a:t>
              </a:r>
              <a:br>
                <a:rPr lang="en-US" sz="1400">
                  <a:solidFill>
                    <a:srgbClr val="FFFFFF"/>
                  </a:solidFill>
                  <a:latin typeface="Century Gothic"/>
                  <a:ea typeface="Century Gothic"/>
                  <a:cs typeface="Century Gothic"/>
                  <a:sym typeface="Century Gothic"/>
                </a:rPr>
              </a:br>
              <a:r>
                <a:rPr lang="en-US" sz="1050">
                  <a:solidFill>
                    <a:srgbClr val="FFFFFF"/>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rgbClr val="FFFFFF"/>
                  </a:solidFill>
                  <a:latin typeface="Century Gothic"/>
                  <a:ea typeface="Century Gothic"/>
                  <a:cs typeface="Century Gothic"/>
                  <a:sym typeface="Century Gothic"/>
                </a:rPr>
                <a:t> Residences</a:t>
              </a:r>
              <a:endParaRPr/>
            </a:p>
          </p:txBody>
        </p:sp>
        <p:sp>
          <p:nvSpPr>
            <p:cNvPr id="179" name="Google Shape;179;p175"/>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80" name="Google Shape;180;p175" descr="Logo&#10;&#10;Description automatically generated"/>
          <p:cNvPicPr preferRelativeResize="0"/>
          <p:nvPr/>
        </p:nvPicPr>
        <p:blipFill rotWithShape="1">
          <a:blip r:embed="rId2">
            <a:alphaModFix/>
          </a:blip>
          <a:srcRect/>
          <a:stretch/>
        </p:blipFill>
        <p:spPr>
          <a:xfrm>
            <a:off x="4322557" y="97747"/>
            <a:ext cx="1976643" cy="6738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_Two Content">
  <p:cSld name="12_Two Content">
    <p:bg>
      <p:bgPr>
        <a:solidFill>
          <a:schemeClr val="lt1"/>
        </a:solidFill>
        <a:effectLst/>
      </p:bgPr>
    </p:bg>
    <p:spTree>
      <p:nvGrpSpPr>
        <p:cNvPr id="1" name="Shape 187"/>
        <p:cNvGrpSpPr/>
        <p:nvPr/>
      </p:nvGrpSpPr>
      <p:grpSpPr>
        <a:xfrm>
          <a:off x="0" y="0"/>
          <a:ext cx="0" cy="0"/>
          <a:chOff x="0" y="0"/>
          <a:chExt cx="0" cy="0"/>
        </a:xfrm>
      </p:grpSpPr>
      <p:grpSp>
        <p:nvGrpSpPr>
          <p:cNvPr id="188" name="Google Shape;188;p141"/>
          <p:cNvGrpSpPr/>
          <p:nvPr/>
        </p:nvGrpSpPr>
        <p:grpSpPr>
          <a:xfrm>
            <a:off x="0" y="6333313"/>
            <a:ext cx="12192000" cy="533400"/>
            <a:chOff x="0" y="6315886"/>
            <a:chExt cx="9144000" cy="533400"/>
          </a:xfrm>
        </p:grpSpPr>
        <p:sp>
          <p:nvSpPr>
            <p:cNvPr id="189" name="Google Shape;189;p141"/>
            <p:cNvSpPr/>
            <p:nvPr/>
          </p:nvSpPr>
          <p:spPr>
            <a:xfrm>
              <a:off x="0" y="6315886"/>
              <a:ext cx="9144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141"/>
            <p:cNvSpPr txBox="1"/>
            <p:nvPr/>
          </p:nvSpPr>
          <p:spPr>
            <a:xfrm>
              <a:off x="1078064" y="6435304"/>
              <a:ext cx="7315200"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FFFFFF"/>
                  </a:solidFill>
                  <a:latin typeface="Century Gothic"/>
                  <a:ea typeface="Century Gothic"/>
                  <a:cs typeface="Century Gothic"/>
                  <a:sym typeface="Century Gothic"/>
                </a:rPr>
                <a:t>1Q 2023 Metro Market Report Single Family Detached Residences/Condo/Townhome Residences</a:t>
              </a:r>
              <a:endParaRPr/>
            </a:p>
            <a:p>
              <a:pPr marL="0" marR="0" lvl="0" indent="0" algn="ctr" rtl="0">
                <a:spcBef>
                  <a:spcPts val="0"/>
                </a:spcBef>
                <a:spcAft>
                  <a:spcPts val="0"/>
                </a:spcAft>
                <a:buNone/>
              </a:pPr>
              <a:r>
                <a:rPr lang="en-US" sz="900" b="0" i="0" u="none" strike="noStrike" cap="none">
                  <a:solidFill>
                    <a:srgbClr val="FFFFFF"/>
                  </a:solidFill>
                  <a:latin typeface="Century Gothic"/>
                  <a:ea typeface="Century Gothic"/>
                  <a:cs typeface="Century Gothic"/>
                  <a:sym typeface="Century Gothic"/>
                </a:rPr>
                <a:t>Provided By ChartMaster Services, LLC</a:t>
              </a:r>
              <a:endParaRPr/>
            </a:p>
          </p:txBody>
        </p:sp>
        <p:pic>
          <p:nvPicPr>
            <p:cNvPr id="191" name="Google Shape;191;p141" descr="Icon&#10;&#10;Description automatically generated"/>
            <p:cNvPicPr preferRelativeResize="0"/>
            <p:nvPr/>
          </p:nvPicPr>
          <p:blipFill rotWithShape="1">
            <a:blip r:embed="rId2">
              <a:alphaModFix/>
            </a:blip>
            <a:srcRect/>
            <a:stretch/>
          </p:blipFill>
          <p:spPr>
            <a:xfrm>
              <a:off x="93374" y="6366296"/>
              <a:ext cx="287626" cy="432581"/>
            </a:xfrm>
            <a:prstGeom prst="rect">
              <a:avLst/>
            </a:prstGeom>
            <a:noFill/>
            <a:ln>
              <a:noFill/>
            </a:ln>
          </p:spPr>
        </p:pic>
      </p:grpSp>
      <p:sp>
        <p:nvSpPr>
          <p:cNvPr id="192" name="Google Shape;192;p141"/>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pic>
        <p:nvPicPr>
          <p:cNvPr id="193" name="Google Shape;193;p141"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194" name="Google Shape;194;p141"/>
          <p:cNvGrpSpPr/>
          <p:nvPr/>
        </p:nvGrpSpPr>
        <p:grpSpPr>
          <a:xfrm>
            <a:off x="-346104" y="-12700"/>
            <a:ext cx="6848504" cy="952711"/>
            <a:chOff x="-237259" y="-7801"/>
            <a:chExt cx="5114059" cy="961043"/>
          </a:xfrm>
        </p:grpSpPr>
        <p:sp>
          <p:nvSpPr>
            <p:cNvPr id="195" name="Google Shape;195;p141"/>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96" name="Google Shape;196;p141"/>
            <p:cNvSpPr txBox="1"/>
            <p:nvPr/>
          </p:nvSpPr>
          <p:spPr>
            <a:xfrm>
              <a:off x="-237259" y="6313"/>
              <a:ext cx="3101723" cy="9469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00000"/>
                  </a:solidFill>
                  <a:latin typeface="Century Gothic"/>
                  <a:ea typeface="Century Gothic"/>
                  <a:cs typeface="Century Gothic"/>
                  <a:sym typeface="Century Gothic"/>
                </a:rPr>
                <a:t>1Q Quarter 2023</a:t>
              </a:r>
              <a:endParaRPr sz="11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Broward-Dade County </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Metro Market Report</a:t>
              </a:r>
              <a:br>
                <a:rPr lang="en-US" sz="1100">
                  <a:solidFill>
                    <a:srgbClr val="FFFFFF"/>
                  </a:solidFill>
                  <a:latin typeface="Century Gothic"/>
                  <a:ea typeface="Century Gothic"/>
                  <a:cs typeface="Century Gothic"/>
                  <a:sym typeface="Century Gothic"/>
                </a:rPr>
              </a:br>
              <a:r>
                <a:rPr lang="en-US" sz="1100">
                  <a:solidFill>
                    <a:srgbClr val="FFFFFF"/>
                  </a:solidFill>
                  <a:latin typeface="Century Gothic"/>
                  <a:ea typeface="Century Gothic"/>
                  <a:cs typeface="Century Gothic"/>
                  <a:sym typeface="Century Gothic"/>
                </a:rPr>
                <a:t>Single Family Detached Residences/</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Condo/Townhome Residences</a:t>
              </a:r>
              <a:endParaRPr/>
            </a:p>
          </p:txBody>
        </p:sp>
        <p:sp>
          <p:nvSpPr>
            <p:cNvPr id="197" name="Google Shape;197;p141"/>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198" name="Google Shape;198;p141" descr="Logo&#10;&#10;Description automatically generated"/>
          <p:cNvPicPr preferRelativeResize="0"/>
          <p:nvPr/>
        </p:nvPicPr>
        <p:blipFill rotWithShape="1">
          <a:blip r:embed="rId3">
            <a:alphaModFix/>
          </a:blip>
          <a:srcRect/>
          <a:stretch/>
        </p:blipFill>
        <p:spPr>
          <a:xfrm>
            <a:off x="4319709" y="58047"/>
            <a:ext cx="1976643" cy="6738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_Two Content">
  <p:cSld name="14_Two Content">
    <p:bg>
      <p:bgPr>
        <a:solidFill>
          <a:schemeClr val="lt1"/>
        </a:solidFill>
        <a:effectLst/>
      </p:bgPr>
    </p:bg>
    <p:spTree>
      <p:nvGrpSpPr>
        <p:cNvPr id="1" name="Shape 199"/>
        <p:cNvGrpSpPr/>
        <p:nvPr/>
      </p:nvGrpSpPr>
      <p:grpSpPr>
        <a:xfrm>
          <a:off x="0" y="0"/>
          <a:ext cx="0" cy="0"/>
          <a:chOff x="0" y="0"/>
          <a:chExt cx="0" cy="0"/>
        </a:xfrm>
      </p:grpSpPr>
      <p:sp>
        <p:nvSpPr>
          <p:cNvPr id="200" name="Google Shape;200;p142"/>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01" name="Google Shape;201;p142"/>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FFFFFF"/>
              </a:solidFill>
              <a:latin typeface="Century Gothic"/>
              <a:ea typeface="Century Gothic"/>
              <a:cs typeface="Century Gothic"/>
              <a:sym typeface="Century Gothic"/>
            </a:endParaRPr>
          </a:p>
        </p:txBody>
      </p:sp>
      <p:sp>
        <p:nvSpPr>
          <p:cNvPr id="202" name="Google Shape;202;p142"/>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203" name="Google Shape;203;p142" descr="Logo&#10;&#10;Description automatically generated"/>
          <p:cNvPicPr preferRelativeResize="0"/>
          <p:nvPr/>
        </p:nvPicPr>
        <p:blipFill rotWithShape="1">
          <a:blip r:embed="rId2">
            <a:alphaModFix/>
          </a:blip>
          <a:srcRect/>
          <a:stretch/>
        </p:blipFill>
        <p:spPr>
          <a:xfrm>
            <a:off x="4322557" y="97747"/>
            <a:ext cx="1976643" cy="673856"/>
          </a:xfrm>
          <a:prstGeom prst="rect">
            <a:avLst/>
          </a:prstGeom>
          <a:noFill/>
          <a:ln>
            <a:noFill/>
          </a:ln>
        </p:spPr>
      </p:pic>
      <p:grpSp>
        <p:nvGrpSpPr>
          <p:cNvPr id="204" name="Google Shape;204;p142"/>
          <p:cNvGrpSpPr/>
          <p:nvPr/>
        </p:nvGrpSpPr>
        <p:grpSpPr>
          <a:xfrm>
            <a:off x="15724" y="-3611"/>
            <a:ext cx="6588276" cy="892051"/>
            <a:chOff x="0" y="-7801"/>
            <a:chExt cx="4876800" cy="899853"/>
          </a:xfrm>
        </p:grpSpPr>
        <p:sp>
          <p:nvSpPr>
            <p:cNvPr id="205" name="Google Shape;205;p142"/>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06" name="Google Shape;206;p142"/>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07" name="Google Shape;207;p142" descr="Logo&#10;&#10;Description automatically generated"/>
          <p:cNvPicPr preferRelativeResize="0"/>
          <p:nvPr/>
        </p:nvPicPr>
        <p:blipFill rotWithShape="1">
          <a:blip r:embed="rId2">
            <a:alphaModFix/>
          </a:blip>
          <a:srcRect/>
          <a:stretch/>
        </p:blipFill>
        <p:spPr>
          <a:xfrm>
            <a:off x="4392064" y="97746"/>
            <a:ext cx="1976643" cy="673856"/>
          </a:xfrm>
          <a:prstGeom prst="rect">
            <a:avLst/>
          </a:prstGeom>
          <a:noFill/>
          <a:ln>
            <a:noFill/>
          </a:ln>
        </p:spPr>
      </p:pic>
      <p:sp>
        <p:nvSpPr>
          <p:cNvPr id="208" name="Google Shape;208;p142"/>
          <p:cNvSpPr/>
          <p:nvPr/>
        </p:nvSpPr>
        <p:spPr>
          <a:xfrm>
            <a:off x="0" y="6333313"/>
            <a:ext cx="12192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09" name="Google Shape;209;p142" descr="Icon&#10;&#10;Description automatically generated"/>
          <p:cNvPicPr preferRelativeResize="0"/>
          <p:nvPr/>
        </p:nvPicPr>
        <p:blipFill rotWithShape="1">
          <a:blip r:embed="rId3">
            <a:alphaModFix/>
          </a:blip>
          <a:srcRect/>
          <a:stretch/>
        </p:blipFill>
        <p:spPr>
          <a:xfrm>
            <a:off x="124499" y="6383723"/>
            <a:ext cx="383501" cy="432581"/>
          </a:xfrm>
          <a:prstGeom prst="rect">
            <a:avLst/>
          </a:prstGeom>
          <a:solidFill>
            <a:srgbClr val="A5A5A5"/>
          </a:solid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5_Two Content">
  <p:cSld name="15_Two Content">
    <p:bg>
      <p:bgPr>
        <a:solidFill>
          <a:schemeClr val="lt1"/>
        </a:solidFill>
        <a:effectLst/>
      </p:bgPr>
    </p:bg>
    <p:spTree>
      <p:nvGrpSpPr>
        <p:cNvPr id="1" name="Shape 210"/>
        <p:cNvGrpSpPr/>
        <p:nvPr/>
      </p:nvGrpSpPr>
      <p:grpSpPr>
        <a:xfrm>
          <a:off x="0" y="0"/>
          <a:ext cx="0" cy="0"/>
          <a:chOff x="0" y="0"/>
          <a:chExt cx="0" cy="0"/>
        </a:xfrm>
      </p:grpSpPr>
      <p:sp>
        <p:nvSpPr>
          <p:cNvPr id="211" name="Google Shape;211;p143"/>
          <p:cNvSpPr/>
          <p:nvPr/>
        </p:nvSpPr>
        <p:spPr>
          <a:xfrm>
            <a:off x="0" y="6336527"/>
            <a:ext cx="12192000" cy="533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2" name="Google Shape;212;p143" descr="Logo&#10;&#10;Description automatically generated"/>
          <p:cNvPicPr preferRelativeResize="0"/>
          <p:nvPr/>
        </p:nvPicPr>
        <p:blipFill rotWithShape="1">
          <a:blip r:embed="rId2">
            <a:alphaModFix/>
          </a:blip>
          <a:srcRect/>
          <a:stretch/>
        </p:blipFill>
        <p:spPr>
          <a:xfrm>
            <a:off x="4699000" y="183350"/>
            <a:ext cx="1600200" cy="545523"/>
          </a:xfrm>
          <a:prstGeom prst="rect">
            <a:avLst/>
          </a:prstGeom>
          <a:noFill/>
          <a:ln>
            <a:noFill/>
          </a:ln>
        </p:spPr>
      </p:pic>
      <p:cxnSp>
        <p:nvCxnSpPr>
          <p:cNvPr id="213" name="Google Shape;213;p143"/>
          <p:cNvCxnSpPr/>
          <p:nvPr/>
        </p:nvCxnSpPr>
        <p:spPr>
          <a:xfrm>
            <a:off x="0" y="6324600"/>
            <a:ext cx="12192000" cy="0"/>
          </a:xfrm>
          <a:prstGeom prst="straightConnector1">
            <a:avLst/>
          </a:prstGeom>
          <a:noFill/>
          <a:ln w="28575" cap="flat" cmpd="sng">
            <a:solidFill>
              <a:srgbClr val="B40101"/>
            </a:solidFill>
            <a:prstDash val="solid"/>
            <a:miter lim="800000"/>
            <a:headEnd type="none" w="sm" len="sm"/>
            <a:tailEnd type="none" w="sm" len="sm"/>
          </a:ln>
        </p:spPr>
      </p:cxnSp>
      <p:sp>
        <p:nvSpPr>
          <p:cNvPr id="214" name="Google Shape;214;p143"/>
          <p:cNvSpPr txBox="1"/>
          <p:nvPr/>
        </p:nvSpPr>
        <p:spPr>
          <a:xfrm>
            <a:off x="1437419" y="6400800"/>
            <a:ext cx="9753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1Q 2023 Metro Market Report Single Family Detached Residences</a:t>
            </a:r>
            <a:endParaRPr sz="900" b="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sp>
        <p:nvSpPr>
          <p:cNvPr id="215" name="Google Shape;215;p143"/>
          <p:cNvSpPr txBox="1">
            <a:spLocks noGrp="1"/>
          </p:cNvSpPr>
          <p:nvPr>
            <p:ph type="body" idx="1"/>
          </p:nvPr>
        </p:nvSpPr>
        <p:spPr>
          <a:xfrm>
            <a:off x="321587" y="1047748"/>
            <a:ext cx="11700268" cy="51244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216" name="Google Shape;216;p143" descr="Icon&#10;&#10;Description automatically generated"/>
          <p:cNvPicPr preferRelativeResize="0"/>
          <p:nvPr/>
        </p:nvPicPr>
        <p:blipFill rotWithShape="1">
          <a:blip r:embed="rId3">
            <a:alphaModFix/>
          </a:blip>
          <a:srcRect/>
          <a:stretch/>
        </p:blipFill>
        <p:spPr>
          <a:xfrm>
            <a:off x="101600" y="6400801"/>
            <a:ext cx="383501" cy="432581"/>
          </a:xfrm>
          <a:prstGeom prst="rect">
            <a:avLst/>
          </a:prstGeom>
          <a:solidFill>
            <a:srgbClr val="A5A5A5"/>
          </a:solidFill>
          <a:ln>
            <a:noFill/>
          </a:ln>
        </p:spPr>
      </p:pic>
      <p:sp>
        <p:nvSpPr>
          <p:cNvPr id="217" name="Google Shape;217;p143"/>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
              <a:buFont typeface="Calibri"/>
              <a:buNone/>
            </a:pPr>
            <a:endParaRPr sz="800">
              <a:solidFill>
                <a:schemeClr val="lt1"/>
              </a:solidFill>
              <a:latin typeface="Century Gothic"/>
              <a:ea typeface="Century Gothic"/>
              <a:cs typeface="Century Gothic"/>
              <a:sym typeface="Century Gothic"/>
            </a:endParaRPr>
          </a:p>
        </p:txBody>
      </p:sp>
      <p:grpSp>
        <p:nvGrpSpPr>
          <p:cNvPr id="218" name="Google Shape;218;p143"/>
          <p:cNvGrpSpPr/>
          <p:nvPr/>
        </p:nvGrpSpPr>
        <p:grpSpPr>
          <a:xfrm>
            <a:off x="-329460" y="-10251"/>
            <a:ext cx="6848504" cy="892051"/>
            <a:chOff x="-237259" y="-7801"/>
            <a:chExt cx="5114059" cy="899853"/>
          </a:xfrm>
        </p:grpSpPr>
        <p:sp>
          <p:nvSpPr>
            <p:cNvPr id="219" name="Google Shape;219;p143"/>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0" name="Google Shape;220;p143"/>
            <p:cNvSpPr txBox="1"/>
            <p:nvPr/>
          </p:nvSpPr>
          <p:spPr>
            <a:xfrm>
              <a:off x="-237259"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Quarterly Market Report</a:t>
              </a:r>
              <a:br>
                <a:rPr lang="en-US" sz="1400">
                  <a:solidFill>
                    <a:schemeClr val="lt1"/>
                  </a:solidFill>
                  <a:latin typeface="Century Gothic"/>
                  <a:ea typeface="Century Gothic"/>
                  <a:cs typeface="Century Gothic"/>
                  <a:sym typeface="Century Gothic"/>
                </a:rPr>
              </a:br>
              <a:r>
                <a:rPr lang="en-US" sz="1050">
                  <a:solidFill>
                    <a:schemeClr val="lt1"/>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chemeClr val="lt1"/>
                  </a:solidFill>
                  <a:latin typeface="Century Gothic"/>
                  <a:ea typeface="Century Gothic"/>
                  <a:cs typeface="Century Gothic"/>
                  <a:sym typeface="Century Gothic"/>
                </a:rPr>
                <a:t> Residences</a:t>
              </a:r>
              <a:endParaRPr/>
            </a:p>
          </p:txBody>
        </p:sp>
        <p:sp>
          <p:nvSpPr>
            <p:cNvPr id="221" name="Google Shape;221;p143"/>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22" name="Google Shape;222;p143" descr="Logo&#10;&#10;Description automatically generated"/>
          <p:cNvPicPr preferRelativeResize="0"/>
          <p:nvPr/>
        </p:nvPicPr>
        <p:blipFill rotWithShape="1">
          <a:blip r:embed="rId2">
            <a:alphaModFix/>
          </a:blip>
          <a:srcRect/>
          <a:stretch/>
        </p:blipFill>
        <p:spPr>
          <a:xfrm>
            <a:off x="4322557" y="97747"/>
            <a:ext cx="1976643" cy="67385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_Two Content">
  <p:cSld name="17_Two Content">
    <p:bg>
      <p:bgPr>
        <a:solidFill>
          <a:schemeClr val="lt1"/>
        </a:solidFill>
        <a:effectLst/>
      </p:bgPr>
    </p:bg>
    <p:spTree>
      <p:nvGrpSpPr>
        <p:cNvPr id="1" name="Shape 223"/>
        <p:cNvGrpSpPr/>
        <p:nvPr/>
      </p:nvGrpSpPr>
      <p:grpSpPr>
        <a:xfrm>
          <a:off x="0" y="0"/>
          <a:ext cx="0" cy="0"/>
          <a:chOff x="0" y="0"/>
          <a:chExt cx="0" cy="0"/>
        </a:xfrm>
      </p:grpSpPr>
      <p:sp>
        <p:nvSpPr>
          <p:cNvPr id="224" name="Google Shape;224;p144"/>
          <p:cNvSpPr txBox="1">
            <a:spLocks noGrp="1"/>
          </p:cNvSpPr>
          <p:nvPr>
            <p:ph type="sldNum" idx="12"/>
          </p:nvPr>
        </p:nvSpPr>
        <p:spPr>
          <a:xfrm>
            <a:off x="11324895" y="6492876"/>
            <a:ext cx="609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00">
                <a:solidFill>
                  <a:schemeClr val="lt1"/>
                </a:solidFill>
                <a:latin typeface="Cambria"/>
                <a:ea typeface="Cambria"/>
                <a:cs typeface="Cambria"/>
                <a:sym typeface="Cambria"/>
              </a:defRPr>
            </a:lvl1pPr>
            <a:lvl2pPr marL="0" marR="0" lvl="1" indent="0" algn="r">
              <a:spcBef>
                <a:spcPts val="0"/>
              </a:spcBef>
              <a:buNone/>
              <a:defRPr sz="1000">
                <a:solidFill>
                  <a:schemeClr val="lt1"/>
                </a:solidFill>
                <a:latin typeface="Cambria"/>
                <a:ea typeface="Cambria"/>
                <a:cs typeface="Cambria"/>
                <a:sym typeface="Cambria"/>
              </a:defRPr>
            </a:lvl2pPr>
            <a:lvl3pPr marL="0" marR="0" lvl="2" indent="0" algn="r">
              <a:spcBef>
                <a:spcPts val="0"/>
              </a:spcBef>
              <a:buNone/>
              <a:defRPr sz="1000">
                <a:solidFill>
                  <a:schemeClr val="lt1"/>
                </a:solidFill>
                <a:latin typeface="Cambria"/>
                <a:ea typeface="Cambria"/>
                <a:cs typeface="Cambria"/>
                <a:sym typeface="Cambria"/>
              </a:defRPr>
            </a:lvl3pPr>
            <a:lvl4pPr marL="0" marR="0" lvl="3" indent="0" algn="r">
              <a:spcBef>
                <a:spcPts val="0"/>
              </a:spcBef>
              <a:buNone/>
              <a:defRPr sz="1000">
                <a:solidFill>
                  <a:schemeClr val="lt1"/>
                </a:solidFill>
                <a:latin typeface="Cambria"/>
                <a:ea typeface="Cambria"/>
                <a:cs typeface="Cambria"/>
                <a:sym typeface="Cambria"/>
              </a:defRPr>
            </a:lvl4pPr>
            <a:lvl5pPr marL="0" marR="0" lvl="4" indent="0" algn="r">
              <a:spcBef>
                <a:spcPts val="0"/>
              </a:spcBef>
              <a:buNone/>
              <a:defRPr sz="1000">
                <a:solidFill>
                  <a:schemeClr val="lt1"/>
                </a:solidFill>
                <a:latin typeface="Cambria"/>
                <a:ea typeface="Cambria"/>
                <a:cs typeface="Cambria"/>
                <a:sym typeface="Cambria"/>
              </a:defRPr>
            </a:lvl5pPr>
            <a:lvl6pPr marL="0" marR="0" lvl="5" indent="0" algn="r">
              <a:spcBef>
                <a:spcPts val="0"/>
              </a:spcBef>
              <a:buNone/>
              <a:defRPr sz="1000">
                <a:solidFill>
                  <a:schemeClr val="lt1"/>
                </a:solidFill>
                <a:latin typeface="Cambria"/>
                <a:ea typeface="Cambria"/>
                <a:cs typeface="Cambria"/>
                <a:sym typeface="Cambria"/>
              </a:defRPr>
            </a:lvl6pPr>
            <a:lvl7pPr marL="0" marR="0" lvl="6" indent="0" algn="r">
              <a:spcBef>
                <a:spcPts val="0"/>
              </a:spcBef>
              <a:buNone/>
              <a:defRPr sz="1000">
                <a:solidFill>
                  <a:schemeClr val="lt1"/>
                </a:solidFill>
                <a:latin typeface="Cambria"/>
                <a:ea typeface="Cambria"/>
                <a:cs typeface="Cambria"/>
                <a:sym typeface="Cambria"/>
              </a:defRPr>
            </a:lvl7pPr>
            <a:lvl8pPr marL="0" marR="0" lvl="7" indent="0" algn="r">
              <a:spcBef>
                <a:spcPts val="0"/>
              </a:spcBef>
              <a:buNone/>
              <a:defRPr sz="1000">
                <a:solidFill>
                  <a:schemeClr val="lt1"/>
                </a:solidFill>
                <a:latin typeface="Cambria"/>
                <a:ea typeface="Cambria"/>
                <a:cs typeface="Cambria"/>
                <a:sym typeface="Cambria"/>
              </a:defRPr>
            </a:lvl8pPr>
            <a:lvl9pPr marL="0" marR="0" lvl="8" indent="0" algn="r">
              <a:spcBef>
                <a:spcPts val="0"/>
              </a:spcBef>
              <a:buNone/>
              <a:defRPr sz="1000">
                <a:solidFill>
                  <a:schemeClr val="lt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144"/>
          <p:cNvSpPr txBox="1"/>
          <p:nvPr/>
        </p:nvSpPr>
        <p:spPr>
          <a:xfrm>
            <a:off x="11395468" y="6577754"/>
            <a:ext cx="609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888888"/>
                </a:solidFill>
                <a:latin typeface="Cambria"/>
                <a:ea typeface="Cambria"/>
                <a:cs typeface="Cambria"/>
                <a:sym typeface="Cambria"/>
              </a:rPr>
              <a:t>‹#›</a:t>
            </a:fld>
            <a:endParaRPr sz="1000">
              <a:solidFill>
                <a:srgbClr val="888888"/>
              </a:solidFill>
              <a:latin typeface="Cambria"/>
              <a:ea typeface="Cambria"/>
              <a:cs typeface="Cambria"/>
              <a:sym typeface="Cambria"/>
            </a:endParaRPr>
          </a:p>
        </p:txBody>
      </p:sp>
      <p:sp>
        <p:nvSpPr>
          <p:cNvPr id="226" name="Google Shape;226;p144"/>
          <p:cNvSpPr txBox="1">
            <a:spLocks noGrp="1"/>
          </p:cNvSpPr>
          <p:nvPr>
            <p:ph type="body" idx="1"/>
          </p:nvPr>
        </p:nvSpPr>
        <p:spPr>
          <a:xfrm>
            <a:off x="609600" y="1036638"/>
            <a:ext cx="5080000" cy="224561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27" name="Google Shape;227;p144"/>
          <p:cNvSpPr txBox="1">
            <a:spLocks noGrp="1"/>
          </p:cNvSpPr>
          <p:nvPr>
            <p:ph type="body" idx="2"/>
          </p:nvPr>
        </p:nvSpPr>
        <p:spPr>
          <a:xfrm>
            <a:off x="6604000" y="1036638"/>
            <a:ext cx="5080000" cy="224561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28" name="Google Shape;228;p144"/>
          <p:cNvSpPr txBox="1">
            <a:spLocks noGrp="1"/>
          </p:cNvSpPr>
          <p:nvPr>
            <p:ph type="body" idx="3"/>
          </p:nvPr>
        </p:nvSpPr>
        <p:spPr>
          <a:xfrm>
            <a:off x="609600" y="3703638"/>
            <a:ext cx="5080000" cy="231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29" name="Google Shape;229;p144"/>
          <p:cNvSpPr txBox="1">
            <a:spLocks noGrp="1"/>
          </p:cNvSpPr>
          <p:nvPr>
            <p:ph type="body" idx="4"/>
          </p:nvPr>
        </p:nvSpPr>
        <p:spPr>
          <a:xfrm>
            <a:off x="6604000" y="3703638"/>
            <a:ext cx="5080000" cy="231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grpSp>
        <p:nvGrpSpPr>
          <p:cNvPr id="230" name="Google Shape;230;p144"/>
          <p:cNvGrpSpPr/>
          <p:nvPr/>
        </p:nvGrpSpPr>
        <p:grpSpPr>
          <a:xfrm>
            <a:off x="15019" y="6356190"/>
            <a:ext cx="12192000" cy="501811"/>
            <a:chOff x="11264" y="6356189"/>
            <a:chExt cx="9144000" cy="501811"/>
          </a:xfrm>
        </p:grpSpPr>
        <p:cxnSp>
          <p:nvCxnSpPr>
            <p:cNvPr id="231" name="Google Shape;231;p144"/>
            <p:cNvCxnSpPr/>
            <p:nvPr/>
          </p:nvCxnSpPr>
          <p:spPr>
            <a:xfrm>
              <a:off x="11264" y="6356189"/>
              <a:ext cx="9144000" cy="0"/>
            </a:xfrm>
            <a:prstGeom prst="straightConnector1">
              <a:avLst/>
            </a:prstGeom>
            <a:noFill/>
            <a:ln w="28575" cap="flat" cmpd="sng">
              <a:solidFill>
                <a:srgbClr val="B40101"/>
              </a:solidFill>
              <a:prstDash val="solid"/>
              <a:miter lim="800000"/>
              <a:headEnd type="none" w="sm" len="sm"/>
              <a:tailEnd type="none" w="sm" len="sm"/>
            </a:ln>
          </p:spPr>
        </p:cxnSp>
        <p:grpSp>
          <p:nvGrpSpPr>
            <p:cNvPr id="232" name="Google Shape;232;p144"/>
            <p:cNvGrpSpPr/>
            <p:nvPr/>
          </p:nvGrpSpPr>
          <p:grpSpPr>
            <a:xfrm>
              <a:off x="11264" y="6360428"/>
              <a:ext cx="9132736" cy="497572"/>
              <a:chOff x="11264" y="6364803"/>
              <a:chExt cx="9132736" cy="497572"/>
            </a:xfrm>
          </p:grpSpPr>
          <p:sp>
            <p:nvSpPr>
              <p:cNvPr id="233" name="Google Shape;233;p144"/>
              <p:cNvSpPr/>
              <p:nvPr/>
            </p:nvSpPr>
            <p:spPr>
              <a:xfrm>
                <a:off x="11264" y="6364803"/>
                <a:ext cx="9132736"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4" name="Google Shape;234;p144"/>
              <p:cNvGrpSpPr/>
              <p:nvPr/>
            </p:nvGrpSpPr>
            <p:grpSpPr>
              <a:xfrm>
                <a:off x="76199" y="6381368"/>
                <a:ext cx="8317065" cy="476632"/>
                <a:chOff x="76199" y="6387098"/>
                <a:chExt cx="8317065" cy="476632"/>
              </a:xfrm>
            </p:grpSpPr>
            <p:grpSp>
              <p:nvGrpSpPr>
                <p:cNvPr id="235" name="Google Shape;235;p144"/>
                <p:cNvGrpSpPr/>
                <p:nvPr/>
              </p:nvGrpSpPr>
              <p:grpSpPr>
                <a:xfrm>
                  <a:off x="76199" y="6387098"/>
                  <a:ext cx="304801" cy="476632"/>
                  <a:chOff x="6629400" y="3962400"/>
                  <a:chExt cx="990600" cy="1447800"/>
                </a:xfrm>
              </p:grpSpPr>
              <p:sp>
                <p:nvSpPr>
                  <p:cNvPr id="236" name="Google Shape;236;p144"/>
                  <p:cNvSpPr/>
                  <p:nvPr/>
                </p:nvSpPr>
                <p:spPr>
                  <a:xfrm>
                    <a:off x="6629400" y="3962400"/>
                    <a:ext cx="990600" cy="14478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7" name="Google Shape;237;p144" descr="Icon&#10;&#10;Description automatically generated"/>
                  <p:cNvPicPr preferRelativeResize="0"/>
                  <p:nvPr/>
                </p:nvPicPr>
                <p:blipFill rotWithShape="1">
                  <a:blip r:embed="rId2">
                    <a:alphaModFix/>
                  </a:blip>
                  <a:srcRect/>
                  <a:stretch/>
                </p:blipFill>
                <p:spPr>
                  <a:xfrm>
                    <a:off x="6705600" y="4038600"/>
                    <a:ext cx="863459" cy="1298615"/>
                  </a:xfrm>
                  <a:prstGeom prst="rect">
                    <a:avLst/>
                  </a:prstGeom>
                  <a:noFill/>
                  <a:ln>
                    <a:noFill/>
                  </a:ln>
                </p:spPr>
              </p:pic>
            </p:grpSp>
            <p:sp>
              <p:nvSpPr>
                <p:cNvPr id="238" name="Google Shape;238;p144"/>
                <p:cNvSpPr txBox="1"/>
                <p:nvPr/>
              </p:nvSpPr>
              <p:spPr>
                <a:xfrm>
                  <a:off x="1078064" y="6400800"/>
                  <a:ext cx="7315200"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1Q 2023 Metro Market Report Single Family Detached Residences</a:t>
                  </a:r>
                  <a:endParaRPr sz="900" b="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grpSp>
        </p:grpSp>
      </p:grpSp>
      <p:sp>
        <p:nvSpPr>
          <p:cNvPr id="239" name="Google Shape;239;p144"/>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
              <a:buFont typeface="Calibri"/>
              <a:buNone/>
            </a:pPr>
            <a:endParaRPr sz="800">
              <a:solidFill>
                <a:schemeClr val="lt1"/>
              </a:solidFill>
              <a:latin typeface="Century Gothic"/>
              <a:ea typeface="Century Gothic"/>
              <a:cs typeface="Century Gothic"/>
              <a:sym typeface="Century Gothic"/>
            </a:endParaRPr>
          </a:p>
        </p:txBody>
      </p:sp>
      <p:pic>
        <p:nvPicPr>
          <p:cNvPr id="240" name="Google Shape;240;p144"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241" name="Google Shape;241;p144"/>
          <p:cNvGrpSpPr/>
          <p:nvPr/>
        </p:nvGrpSpPr>
        <p:grpSpPr>
          <a:xfrm>
            <a:off x="-329449" y="-3611"/>
            <a:ext cx="6933449" cy="892051"/>
            <a:chOff x="-255505" y="-7801"/>
            <a:chExt cx="5132305" cy="899853"/>
          </a:xfrm>
        </p:grpSpPr>
        <p:sp>
          <p:nvSpPr>
            <p:cNvPr id="242" name="Google Shape;242;p144"/>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43" name="Google Shape;243;p144"/>
            <p:cNvSpPr txBox="1"/>
            <p:nvPr/>
          </p:nvSpPr>
          <p:spPr>
            <a:xfrm>
              <a:off x="-255505"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Quarterly Market Report</a:t>
              </a:r>
              <a:br>
                <a:rPr lang="en-US" sz="1400">
                  <a:solidFill>
                    <a:schemeClr val="lt1"/>
                  </a:solidFill>
                  <a:latin typeface="Century Gothic"/>
                  <a:ea typeface="Century Gothic"/>
                  <a:cs typeface="Century Gothic"/>
                  <a:sym typeface="Century Gothic"/>
                </a:rPr>
              </a:br>
              <a:r>
                <a:rPr lang="en-US" sz="1050">
                  <a:solidFill>
                    <a:schemeClr val="lt1"/>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chemeClr val="lt1"/>
                  </a:solidFill>
                  <a:latin typeface="Century Gothic"/>
                  <a:ea typeface="Century Gothic"/>
                  <a:cs typeface="Century Gothic"/>
                  <a:sym typeface="Century Gothic"/>
                </a:rPr>
                <a:t> Residences</a:t>
              </a:r>
              <a:endParaRPr/>
            </a:p>
          </p:txBody>
        </p:sp>
        <p:sp>
          <p:nvSpPr>
            <p:cNvPr id="244" name="Google Shape;244;p144"/>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45" name="Google Shape;245;p144" descr="Logo&#10;&#10;Description automatically generated"/>
          <p:cNvPicPr preferRelativeResize="0"/>
          <p:nvPr/>
        </p:nvPicPr>
        <p:blipFill rotWithShape="1">
          <a:blip r:embed="rId3">
            <a:alphaModFix/>
          </a:blip>
          <a:srcRect/>
          <a:stretch/>
        </p:blipFill>
        <p:spPr>
          <a:xfrm>
            <a:off x="4382569" y="105480"/>
            <a:ext cx="1976643" cy="67385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3_Two Content">
  <p:cSld name="13_Two Content">
    <p:bg>
      <p:bgPr>
        <a:solidFill>
          <a:schemeClr val="lt1"/>
        </a:solidFill>
        <a:effectLst/>
      </p:bgPr>
    </p:bg>
    <p:spTree>
      <p:nvGrpSpPr>
        <p:cNvPr id="1" name="Shape 246"/>
        <p:cNvGrpSpPr/>
        <p:nvPr/>
      </p:nvGrpSpPr>
      <p:grpSpPr>
        <a:xfrm>
          <a:off x="0" y="0"/>
          <a:ext cx="0" cy="0"/>
          <a:chOff x="0" y="0"/>
          <a:chExt cx="0" cy="0"/>
        </a:xfrm>
      </p:grpSpPr>
      <p:sp>
        <p:nvSpPr>
          <p:cNvPr id="247" name="Google Shape;247;p145"/>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48" name="Google Shape;248;p145"/>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
              <a:buFont typeface="Calibri"/>
              <a:buNone/>
            </a:pPr>
            <a:endParaRPr sz="800">
              <a:solidFill>
                <a:schemeClr val="lt1"/>
              </a:solidFill>
              <a:latin typeface="Century Gothic"/>
              <a:ea typeface="Century Gothic"/>
              <a:cs typeface="Century Gothic"/>
              <a:sym typeface="Century Gothic"/>
            </a:endParaRPr>
          </a:p>
        </p:txBody>
      </p:sp>
      <p:sp>
        <p:nvSpPr>
          <p:cNvPr id="249" name="Google Shape;249;p145"/>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grpSp>
        <p:nvGrpSpPr>
          <p:cNvPr id="250" name="Google Shape;250;p145"/>
          <p:cNvGrpSpPr/>
          <p:nvPr/>
        </p:nvGrpSpPr>
        <p:grpSpPr>
          <a:xfrm>
            <a:off x="-8182" y="6400799"/>
            <a:ext cx="12215201" cy="497572"/>
            <a:chOff x="11264" y="6400799"/>
            <a:chExt cx="9144000" cy="497572"/>
          </a:xfrm>
        </p:grpSpPr>
        <p:sp>
          <p:nvSpPr>
            <p:cNvPr id="251" name="Google Shape;251;p145"/>
            <p:cNvSpPr/>
            <p:nvPr/>
          </p:nvSpPr>
          <p:spPr>
            <a:xfrm>
              <a:off x="11264" y="6400799"/>
              <a:ext cx="9132736"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52" name="Google Shape;252;p145"/>
            <p:cNvCxnSpPr/>
            <p:nvPr/>
          </p:nvCxnSpPr>
          <p:spPr>
            <a:xfrm>
              <a:off x="11264" y="6400800"/>
              <a:ext cx="9144000" cy="0"/>
            </a:xfrm>
            <a:prstGeom prst="straightConnector1">
              <a:avLst/>
            </a:prstGeom>
            <a:noFill/>
            <a:ln w="28575" cap="flat" cmpd="sng">
              <a:solidFill>
                <a:srgbClr val="B40101"/>
              </a:solidFill>
              <a:prstDash val="solid"/>
              <a:miter lim="800000"/>
              <a:headEnd type="none" w="sm" len="sm"/>
              <a:tailEnd type="none" w="sm" len="sm"/>
            </a:ln>
          </p:spPr>
        </p:cxnSp>
        <p:sp>
          <p:nvSpPr>
            <p:cNvPr id="253" name="Google Shape;253;p145"/>
            <p:cNvSpPr txBox="1"/>
            <p:nvPr/>
          </p:nvSpPr>
          <p:spPr>
            <a:xfrm>
              <a:off x="1078064" y="6474023"/>
              <a:ext cx="731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1Q 2023 Selected Cities Market Report - </a:t>
              </a:r>
              <a:r>
                <a:rPr lang="en-US" sz="900" b="0">
                  <a:solidFill>
                    <a:srgbClr val="FFFF00"/>
                  </a:solidFill>
                  <a:latin typeface="Century Gothic"/>
                  <a:ea typeface="Century Gothic"/>
                  <a:cs typeface="Century Gothic"/>
                  <a:sym typeface="Century Gothic"/>
                </a:rPr>
                <a:t>Detached</a:t>
              </a:r>
              <a:r>
                <a:rPr lang="en-US" sz="900" b="0">
                  <a:solidFill>
                    <a:schemeClr val="lt1"/>
                  </a:solidFill>
                  <a:latin typeface="Century Gothic"/>
                  <a:ea typeface="Century Gothic"/>
                  <a:cs typeface="Century Gothic"/>
                  <a:sym typeface="Century Gothic"/>
                </a:rPr>
                <a:t> Residences</a:t>
              </a:r>
              <a:endParaRPr sz="900" b="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pic>
          <p:nvPicPr>
            <p:cNvPr id="254" name="Google Shape;254;p145" descr="Icon&#10;&#10;Description automatically generated"/>
            <p:cNvPicPr preferRelativeResize="0"/>
            <p:nvPr/>
          </p:nvPicPr>
          <p:blipFill rotWithShape="1">
            <a:blip r:embed="rId2">
              <a:alphaModFix/>
            </a:blip>
            <a:srcRect/>
            <a:stretch/>
          </p:blipFill>
          <p:spPr>
            <a:xfrm>
              <a:off x="194054" y="6471336"/>
              <a:ext cx="266547" cy="400879"/>
            </a:xfrm>
            <a:prstGeom prst="rect">
              <a:avLst/>
            </a:prstGeom>
            <a:noFill/>
            <a:ln>
              <a:noFill/>
            </a:ln>
          </p:spPr>
        </p:pic>
      </p:grpSp>
      <p:pic>
        <p:nvPicPr>
          <p:cNvPr id="255" name="Google Shape;255;p145"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256" name="Google Shape;256;p145"/>
          <p:cNvGrpSpPr/>
          <p:nvPr/>
        </p:nvGrpSpPr>
        <p:grpSpPr>
          <a:xfrm>
            <a:off x="-329449" y="-3611"/>
            <a:ext cx="6933449" cy="892051"/>
            <a:chOff x="-255505" y="-7801"/>
            <a:chExt cx="5132305" cy="899853"/>
          </a:xfrm>
        </p:grpSpPr>
        <p:sp>
          <p:nvSpPr>
            <p:cNvPr id="257" name="Google Shape;257;p145"/>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58" name="Google Shape;258;p145"/>
            <p:cNvSpPr txBox="1"/>
            <p:nvPr/>
          </p:nvSpPr>
          <p:spPr>
            <a:xfrm>
              <a:off x="-255505"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Quarterly Market Report</a:t>
              </a:r>
              <a:br>
                <a:rPr lang="en-US" sz="1400">
                  <a:solidFill>
                    <a:schemeClr val="lt1"/>
                  </a:solidFill>
                  <a:latin typeface="Century Gothic"/>
                  <a:ea typeface="Century Gothic"/>
                  <a:cs typeface="Century Gothic"/>
                  <a:sym typeface="Century Gothic"/>
                </a:rPr>
              </a:br>
              <a:r>
                <a:rPr lang="en-US" sz="1050">
                  <a:solidFill>
                    <a:schemeClr val="lt1"/>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chemeClr val="lt1"/>
                  </a:solidFill>
                  <a:latin typeface="Century Gothic"/>
                  <a:ea typeface="Century Gothic"/>
                  <a:cs typeface="Century Gothic"/>
                  <a:sym typeface="Century Gothic"/>
                </a:rPr>
                <a:t> Residences</a:t>
              </a:r>
              <a:endParaRPr/>
            </a:p>
          </p:txBody>
        </p:sp>
        <p:sp>
          <p:nvSpPr>
            <p:cNvPr id="259" name="Google Shape;259;p145"/>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60" name="Google Shape;260;p145" descr="Logo&#10;&#10;Description automatically generated"/>
          <p:cNvPicPr preferRelativeResize="0"/>
          <p:nvPr/>
        </p:nvPicPr>
        <p:blipFill rotWithShape="1">
          <a:blip r:embed="rId3">
            <a:alphaModFix/>
          </a:blip>
          <a:srcRect/>
          <a:stretch/>
        </p:blipFill>
        <p:spPr>
          <a:xfrm>
            <a:off x="4392064" y="97746"/>
            <a:ext cx="1976643" cy="67385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1_Two Content">
  <p:cSld name="11_Two Content">
    <p:bg>
      <p:bgPr>
        <a:solidFill>
          <a:schemeClr val="lt1"/>
        </a:solidFill>
        <a:effectLst/>
      </p:bgPr>
    </p:bg>
    <p:spTree>
      <p:nvGrpSpPr>
        <p:cNvPr id="1" name="Shape 261"/>
        <p:cNvGrpSpPr/>
        <p:nvPr/>
      </p:nvGrpSpPr>
      <p:grpSpPr>
        <a:xfrm>
          <a:off x="0" y="0"/>
          <a:ext cx="0" cy="0"/>
          <a:chOff x="0" y="0"/>
          <a:chExt cx="0" cy="0"/>
        </a:xfrm>
      </p:grpSpPr>
      <p:sp>
        <p:nvSpPr>
          <p:cNvPr id="262" name="Google Shape;262;p146"/>
          <p:cNvSpPr/>
          <p:nvPr/>
        </p:nvSpPr>
        <p:spPr>
          <a:xfrm>
            <a:off x="15019" y="6400799"/>
            <a:ext cx="12176981"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3" name="Google Shape;263;p146"/>
          <p:cNvCxnSpPr/>
          <p:nvPr/>
        </p:nvCxnSpPr>
        <p:spPr>
          <a:xfrm>
            <a:off x="15019" y="6400800"/>
            <a:ext cx="12192000" cy="0"/>
          </a:xfrm>
          <a:prstGeom prst="straightConnector1">
            <a:avLst/>
          </a:prstGeom>
          <a:noFill/>
          <a:ln w="28575" cap="flat" cmpd="sng">
            <a:solidFill>
              <a:srgbClr val="B40101"/>
            </a:solidFill>
            <a:prstDash val="solid"/>
            <a:miter lim="800000"/>
            <a:headEnd type="none" w="sm" len="sm"/>
            <a:tailEnd type="none" w="sm" len="sm"/>
          </a:ln>
        </p:spPr>
      </p:cxnSp>
      <p:sp>
        <p:nvSpPr>
          <p:cNvPr id="264" name="Google Shape;264;p146"/>
          <p:cNvSpPr txBox="1"/>
          <p:nvPr/>
        </p:nvSpPr>
        <p:spPr>
          <a:xfrm>
            <a:off x="1437419" y="6474023"/>
            <a:ext cx="9753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1Q 2023 Metro Market Report Single Family Detached Residences</a:t>
            </a:r>
            <a:endParaRPr sz="900" b="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pic>
        <p:nvPicPr>
          <p:cNvPr id="265" name="Google Shape;265;p146" descr="Icon&#10;&#10;Description automatically generated"/>
          <p:cNvPicPr preferRelativeResize="0"/>
          <p:nvPr/>
        </p:nvPicPr>
        <p:blipFill rotWithShape="1">
          <a:blip r:embed="rId2">
            <a:alphaModFix/>
          </a:blip>
          <a:srcRect/>
          <a:stretch/>
        </p:blipFill>
        <p:spPr>
          <a:xfrm>
            <a:off x="254205" y="6497493"/>
            <a:ext cx="355396" cy="400879"/>
          </a:xfrm>
          <a:prstGeom prst="rect">
            <a:avLst/>
          </a:prstGeom>
          <a:noFill/>
          <a:ln>
            <a:noFill/>
          </a:ln>
        </p:spPr>
      </p:pic>
      <p:sp>
        <p:nvSpPr>
          <p:cNvPr id="266" name="Google Shape;266;p146"/>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67" name="Google Shape;267;p146"/>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
              <a:buFont typeface="Calibri"/>
              <a:buNone/>
            </a:pPr>
            <a:endParaRPr sz="800">
              <a:solidFill>
                <a:schemeClr val="lt1"/>
              </a:solidFill>
              <a:latin typeface="Century Gothic"/>
              <a:ea typeface="Century Gothic"/>
              <a:cs typeface="Century Gothic"/>
              <a:sym typeface="Century Gothic"/>
            </a:endParaRPr>
          </a:p>
        </p:txBody>
      </p:sp>
      <p:pic>
        <p:nvPicPr>
          <p:cNvPr id="268" name="Google Shape;268;p146"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grpSp>
        <p:nvGrpSpPr>
          <p:cNvPr id="269" name="Google Shape;269;p146"/>
          <p:cNvGrpSpPr/>
          <p:nvPr/>
        </p:nvGrpSpPr>
        <p:grpSpPr>
          <a:xfrm>
            <a:off x="-329449" y="-3611"/>
            <a:ext cx="6933449" cy="892051"/>
            <a:chOff x="-255505" y="-7801"/>
            <a:chExt cx="5132305" cy="899853"/>
          </a:xfrm>
        </p:grpSpPr>
        <p:sp>
          <p:nvSpPr>
            <p:cNvPr id="270" name="Google Shape;270;p146"/>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71" name="Google Shape;271;p146"/>
            <p:cNvSpPr txBox="1"/>
            <p:nvPr/>
          </p:nvSpPr>
          <p:spPr>
            <a:xfrm>
              <a:off x="-255505"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Quarterly Market Report</a:t>
              </a:r>
              <a:br>
                <a:rPr lang="en-US" sz="1400">
                  <a:solidFill>
                    <a:schemeClr val="lt1"/>
                  </a:solidFill>
                  <a:latin typeface="Century Gothic"/>
                  <a:ea typeface="Century Gothic"/>
                  <a:cs typeface="Century Gothic"/>
                  <a:sym typeface="Century Gothic"/>
                </a:rPr>
              </a:br>
              <a:r>
                <a:rPr lang="en-US" sz="1050">
                  <a:solidFill>
                    <a:schemeClr val="lt1"/>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chemeClr val="lt1"/>
                  </a:solidFill>
                  <a:latin typeface="Century Gothic"/>
                  <a:ea typeface="Century Gothic"/>
                  <a:cs typeface="Century Gothic"/>
                  <a:sym typeface="Century Gothic"/>
                </a:rPr>
                <a:t> Residences</a:t>
              </a:r>
              <a:endParaRPr/>
            </a:p>
          </p:txBody>
        </p:sp>
        <p:sp>
          <p:nvSpPr>
            <p:cNvPr id="272" name="Google Shape;272;p146"/>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73" name="Google Shape;273;p146" descr="Logo&#10;&#10;Description automatically generated"/>
          <p:cNvPicPr preferRelativeResize="0"/>
          <p:nvPr/>
        </p:nvPicPr>
        <p:blipFill rotWithShape="1">
          <a:blip r:embed="rId3">
            <a:alphaModFix/>
          </a:blip>
          <a:srcRect/>
          <a:stretch/>
        </p:blipFill>
        <p:spPr>
          <a:xfrm>
            <a:off x="4382569" y="87064"/>
            <a:ext cx="1976643" cy="67385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_Two Content">
  <p:cSld name="19_Two Content">
    <p:bg>
      <p:bgPr>
        <a:solidFill>
          <a:schemeClr val="lt1"/>
        </a:solidFill>
        <a:effectLst/>
      </p:bgPr>
    </p:bg>
    <p:spTree>
      <p:nvGrpSpPr>
        <p:cNvPr id="1" name="Shape 274"/>
        <p:cNvGrpSpPr/>
        <p:nvPr/>
      </p:nvGrpSpPr>
      <p:grpSpPr>
        <a:xfrm>
          <a:off x="0" y="0"/>
          <a:ext cx="0" cy="0"/>
          <a:chOff x="0" y="0"/>
          <a:chExt cx="0" cy="0"/>
        </a:xfrm>
      </p:grpSpPr>
      <p:sp>
        <p:nvSpPr>
          <p:cNvPr id="275" name="Google Shape;275;p147"/>
          <p:cNvSpPr txBox="1">
            <a:spLocks noGrp="1"/>
          </p:cNvSpPr>
          <p:nvPr>
            <p:ph type="body" idx="1"/>
          </p:nvPr>
        </p:nvSpPr>
        <p:spPr>
          <a:xfrm>
            <a:off x="304801" y="1039367"/>
            <a:ext cx="11700268" cy="52768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sz="2400">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sz="2000">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sz="1800">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76" name="Google Shape;276;p147"/>
          <p:cNvSpPr/>
          <p:nvPr/>
        </p:nvSpPr>
        <p:spPr>
          <a:xfrm>
            <a:off x="6908800" y="-12700"/>
            <a:ext cx="52832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
              <a:buFont typeface="Calibri"/>
              <a:buNone/>
            </a:pPr>
            <a:endParaRPr sz="800">
              <a:solidFill>
                <a:schemeClr val="lt1"/>
              </a:solidFill>
              <a:latin typeface="Century Gothic"/>
              <a:ea typeface="Century Gothic"/>
              <a:cs typeface="Century Gothic"/>
              <a:sym typeface="Century Gothic"/>
            </a:endParaRPr>
          </a:p>
        </p:txBody>
      </p:sp>
      <p:sp>
        <p:nvSpPr>
          <p:cNvPr id="277" name="Google Shape;277;p147"/>
          <p:cNvSpPr txBox="1">
            <a:spLocks noGrp="1"/>
          </p:cNvSpPr>
          <p:nvPr>
            <p:ph type="body" idx="2"/>
          </p:nvPr>
        </p:nvSpPr>
        <p:spPr>
          <a:xfrm>
            <a:off x="1219200" y="2438401"/>
            <a:ext cx="2743200" cy="68580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atin typeface="Century Gothic"/>
                <a:ea typeface="Century Gothic"/>
                <a:cs typeface="Century Gothic"/>
                <a:sym typeface="Century Gothic"/>
              </a:defRPr>
            </a:lvl1pPr>
            <a:lvl2pPr marL="914400" lvl="1" indent="-317500" algn="l">
              <a:lnSpc>
                <a:spcPct val="90000"/>
              </a:lnSpc>
              <a:spcBef>
                <a:spcPts val="500"/>
              </a:spcBef>
              <a:spcAft>
                <a:spcPts val="0"/>
              </a:spcAft>
              <a:buClr>
                <a:schemeClr val="dk1"/>
              </a:buClr>
              <a:buSzPts val="1400"/>
              <a:buChar char="•"/>
              <a:defRPr sz="1400">
                <a:latin typeface="Century Gothic"/>
                <a:ea typeface="Century Gothic"/>
                <a:cs typeface="Century Gothic"/>
                <a:sym typeface="Century Gothic"/>
              </a:defRPr>
            </a:lvl2pPr>
            <a:lvl3pPr marL="1371600" lvl="2" indent="-304800" algn="l">
              <a:lnSpc>
                <a:spcPct val="90000"/>
              </a:lnSpc>
              <a:spcBef>
                <a:spcPts val="500"/>
              </a:spcBef>
              <a:spcAft>
                <a:spcPts val="0"/>
              </a:spcAft>
              <a:buClr>
                <a:schemeClr val="dk1"/>
              </a:buClr>
              <a:buSzPts val="1200"/>
              <a:buChar char="•"/>
              <a:defRPr sz="1200">
                <a:latin typeface="Century Gothic"/>
                <a:ea typeface="Century Gothic"/>
                <a:cs typeface="Century Gothic"/>
                <a:sym typeface="Century Gothic"/>
              </a:defRPr>
            </a:lvl3pPr>
            <a:lvl4pPr marL="1828800" lvl="3"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4pPr>
            <a:lvl5pPr marL="2286000" lvl="4" indent="-304800" algn="l">
              <a:lnSpc>
                <a:spcPct val="90000"/>
              </a:lnSpc>
              <a:spcBef>
                <a:spcPts val="500"/>
              </a:spcBef>
              <a:spcAft>
                <a:spcPts val="0"/>
              </a:spcAft>
              <a:buClr>
                <a:schemeClr val="dk1"/>
              </a:buClr>
              <a:buSzPts val="1200"/>
              <a:buChar char="•"/>
              <a:defRPr sz="1200" i="1">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grpSp>
        <p:nvGrpSpPr>
          <p:cNvPr id="278" name="Google Shape;278;p147"/>
          <p:cNvGrpSpPr/>
          <p:nvPr/>
        </p:nvGrpSpPr>
        <p:grpSpPr>
          <a:xfrm>
            <a:off x="-1" y="6360428"/>
            <a:ext cx="12192001" cy="497572"/>
            <a:chOff x="11264" y="6400799"/>
            <a:chExt cx="9144000" cy="497572"/>
          </a:xfrm>
        </p:grpSpPr>
        <p:sp>
          <p:nvSpPr>
            <p:cNvPr id="279" name="Google Shape;279;p147"/>
            <p:cNvSpPr/>
            <p:nvPr/>
          </p:nvSpPr>
          <p:spPr>
            <a:xfrm>
              <a:off x="17401" y="6400799"/>
              <a:ext cx="9132736" cy="49757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0" name="Google Shape;280;p147"/>
            <p:cNvCxnSpPr/>
            <p:nvPr/>
          </p:nvCxnSpPr>
          <p:spPr>
            <a:xfrm>
              <a:off x="11264" y="6400800"/>
              <a:ext cx="9144000" cy="0"/>
            </a:xfrm>
            <a:prstGeom prst="straightConnector1">
              <a:avLst/>
            </a:prstGeom>
            <a:noFill/>
            <a:ln w="28575" cap="flat" cmpd="sng">
              <a:solidFill>
                <a:srgbClr val="B40101"/>
              </a:solidFill>
              <a:prstDash val="solid"/>
              <a:miter lim="800000"/>
              <a:headEnd type="none" w="sm" len="sm"/>
              <a:tailEnd type="none" w="sm" len="sm"/>
            </a:ln>
          </p:spPr>
        </p:cxnSp>
        <p:sp>
          <p:nvSpPr>
            <p:cNvPr id="281" name="Google Shape;281;p147"/>
            <p:cNvSpPr txBox="1"/>
            <p:nvPr/>
          </p:nvSpPr>
          <p:spPr>
            <a:xfrm>
              <a:off x="1078064" y="6474023"/>
              <a:ext cx="7315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1Q 2023 Selected Cities Market Report - </a:t>
              </a:r>
              <a:r>
                <a:rPr lang="en-US" sz="900" b="0">
                  <a:solidFill>
                    <a:srgbClr val="FFFF00"/>
                  </a:solidFill>
                  <a:latin typeface="Century Gothic"/>
                  <a:ea typeface="Century Gothic"/>
                  <a:cs typeface="Century Gothic"/>
                  <a:sym typeface="Century Gothic"/>
                </a:rPr>
                <a:t>Detached</a:t>
              </a:r>
              <a:r>
                <a:rPr lang="en-US" sz="900" b="0">
                  <a:solidFill>
                    <a:schemeClr val="lt1"/>
                  </a:solidFill>
                  <a:latin typeface="Century Gothic"/>
                  <a:ea typeface="Century Gothic"/>
                  <a:cs typeface="Century Gothic"/>
                  <a:sym typeface="Century Gothic"/>
                </a:rPr>
                <a:t> Residences</a:t>
              </a:r>
              <a:endParaRPr sz="900" b="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pic>
          <p:nvPicPr>
            <p:cNvPr id="282" name="Google Shape;282;p147" descr="Icon&#10;&#10;Description automatically generated"/>
            <p:cNvPicPr preferRelativeResize="0"/>
            <p:nvPr/>
          </p:nvPicPr>
          <p:blipFill rotWithShape="1">
            <a:blip r:embed="rId2">
              <a:alphaModFix/>
            </a:blip>
            <a:srcRect/>
            <a:stretch/>
          </p:blipFill>
          <p:spPr>
            <a:xfrm>
              <a:off x="194054" y="6461179"/>
              <a:ext cx="266547" cy="400879"/>
            </a:xfrm>
            <a:prstGeom prst="rect">
              <a:avLst/>
            </a:prstGeom>
            <a:noFill/>
            <a:ln>
              <a:noFill/>
            </a:ln>
          </p:spPr>
        </p:pic>
      </p:grpSp>
      <p:grpSp>
        <p:nvGrpSpPr>
          <p:cNvPr id="283" name="Google Shape;283;p147"/>
          <p:cNvGrpSpPr/>
          <p:nvPr/>
        </p:nvGrpSpPr>
        <p:grpSpPr>
          <a:xfrm>
            <a:off x="-329460" y="-10251"/>
            <a:ext cx="6848504" cy="892051"/>
            <a:chOff x="-237259" y="-7801"/>
            <a:chExt cx="5114059" cy="899853"/>
          </a:xfrm>
        </p:grpSpPr>
        <p:sp>
          <p:nvSpPr>
            <p:cNvPr id="284" name="Google Shape;284;p147"/>
            <p:cNvSpPr/>
            <p:nvPr/>
          </p:nvSpPr>
          <p:spPr>
            <a:xfrm>
              <a:off x="0" y="0"/>
              <a:ext cx="4876800" cy="892052"/>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5" name="Google Shape;285;p147"/>
            <p:cNvSpPr txBox="1"/>
            <p:nvPr/>
          </p:nvSpPr>
          <p:spPr>
            <a:xfrm>
              <a:off x="-237259" y="6313"/>
              <a:ext cx="3101723" cy="87707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Broward County </a:t>
              </a:r>
              <a:endParaRPr/>
            </a:p>
            <a:p>
              <a:pPr marL="0" marR="0" lvl="0" indent="0" algn="r" rtl="0">
                <a:spcBef>
                  <a:spcPts val="0"/>
                </a:spcBef>
                <a:spcAft>
                  <a:spcPts val="0"/>
                </a:spcAft>
                <a:buNone/>
              </a:pPr>
              <a:r>
                <a:rPr lang="en-US" sz="1400">
                  <a:solidFill>
                    <a:schemeClr val="lt1"/>
                  </a:solidFill>
                  <a:latin typeface="Century Gothic"/>
                  <a:ea typeface="Century Gothic"/>
                  <a:cs typeface="Century Gothic"/>
                  <a:sym typeface="Century Gothic"/>
                </a:rPr>
                <a:t>Quarterly Market Report</a:t>
              </a:r>
              <a:br>
                <a:rPr lang="en-US" sz="1400">
                  <a:solidFill>
                    <a:schemeClr val="lt1"/>
                  </a:solidFill>
                  <a:latin typeface="Century Gothic"/>
                  <a:ea typeface="Century Gothic"/>
                  <a:cs typeface="Century Gothic"/>
                  <a:sym typeface="Century Gothic"/>
                </a:rPr>
              </a:br>
              <a:r>
                <a:rPr lang="en-US" sz="1050">
                  <a:solidFill>
                    <a:schemeClr val="lt1"/>
                  </a:solidFill>
                  <a:latin typeface="Century Gothic"/>
                  <a:ea typeface="Century Gothic"/>
                  <a:cs typeface="Century Gothic"/>
                  <a:sym typeface="Century Gothic"/>
                </a:rPr>
                <a:t>Single Family </a:t>
              </a:r>
              <a:r>
                <a:rPr lang="en-US" sz="1050">
                  <a:solidFill>
                    <a:srgbClr val="FFFF00"/>
                  </a:solidFill>
                  <a:latin typeface="Century Gothic"/>
                  <a:ea typeface="Century Gothic"/>
                  <a:cs typeface="Century Gothic"/>
                  <a:sym typeface="Century Gothic"/>
                </a:rPr>
                <a:t>Detached</a:t>
              </a:r>
              <a:r>
                <a:rPr lang="en-US" sz="1050">
                  <a:solidFill>
                    <a:schemeClr val="lt1"/>
                  </a:solidFill>
                  <a:latin typeface="Century Gothic"/>
                  <a:ea typeface="Century Gothic"/>
                  <a:cs typeface="Century Gothic"/>
                  <a:sym typeface="Century Gothic"/>
                </a:rPr>
                <a:t> Residences</a:t>
              </a:r>
              <a:endParaRPr/>
            </a:p>
          </p:txBody>
        </p:sp>
        <p:sp>
          <p:nvSpPr>
            <p:cNvPr id="286" name="Google Shape;286;p147"/>
            <p:cNvSpPr/>
            <p:nvPr/>
          </p:nvSpPr>
          <p:spPr>
            <a:xfrm>
              <a:off x="2976935" y="-7801"/>
              <a:ext cx="74312" cy="89985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C00000"/>
                </a:solidFill>
                <a:latin typeface="Calibri"/>
                <a:ea typeface="Calibri"/>
                <a:cs typeface="Calibri"/>
                <a:sym typeface="Calibri"/>
              </a:endParaRPr>
            </a:p>
          </p:txBody>
        </p:sp>
      </p:grpSp>
      <p:pic>
        <p:nvPicPr>
          <p:cNvPr id="287" name="Google Shape;287;p147" descr="Logo&#10;&#10;Description automatically generated"/>
          <p:cNvPicPr preferRelativeResize="0"/>
          <p:nvPr/>
        </p:nvPicPr>
        <p:blipFill rotWithShape="1">
          <a:blip r:embed="rId3">
            <a:alphaModFix/>
          </a:blip>
          <a:srcRect/>
          <a:stretch/>
        </p:blipFill>
        <p:spPr>
          <a:xfrm>
            <a:off x="4322557" y="97747"/>
            <a:ext cx="1976643" cy="67385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8"/>
        <p:cNvGrpSpPr/>
        <p:nvPr/>
      </p:nvGrpSpPr>
      <p:grpSpPr>
        <a:xfrm>
          <a:off x="0" y="0"/>
          <a:ext cx="0" cy="0"/>
          <a:chOff x="0" y="0"/>
          <a:chExt cx="0" cy="0"/>
        </a:xfrm>
      </p:grpSpPr>
      <p:sp>
        <p:nvSpPr>
          <p:cNvPr id="289" name="Google Shape;289;p1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1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1" name="Google Shape;291;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
        <p:cNvGrpSpPr/>
        <p:nvPr/>
      </p:nvGrpSpPr>
      <p:grpSpPr>
        <a:xfrm>
          <a:off x="0" y="0"/>
          <a:ext cx="0" cy="0"/>
          <a:chOff x="0" y="0"/>
          <a:chExt cx="0" cy="0"/>
        </a:xfrm>
      </p:grpSpPr>
      <p:sp>
        <p:nvSpPr>
          <p:cNvPr id="295" name="Google Shape;295;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0"/>
        <p:cNvGrpSpPr/>
        <p:nvPr/>
      </p:nvGrpSpPr>
      <p:grpSpPr>
        <a:xfrm>
          <a:off x="0" y="0"/>
          <a:ext cx="0" cy="0"/>
          <a:chOff x="0" y="0"/>
          <a:chExt cx="0" cy="0"/>
        </a:xfrm>
      </p:grpSpPr>
      <p:sp>
        <p:nvSpPr>
          <p:cNvPr id="301" name="Google Shape;301;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3" name="Google Shape;303;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1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1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3"/>
        <p:cNvGrpSpPr/>
        <p:nvPr/>
      </p:nvGrpSpPr>
      <p:grpSpPr>
        <a:xfrm>
          <a:off x="0" y="0"/>
          <a:ext cx="0" cy="0"/>
          <a:chOff x="0" y="0"/>
          <a:chExt cx="0" cy="0"/>
        </a:xfrm>
      </p:grpSpPr>
      <p:sp>
        <p:nvSpPr>
          <p:cNvPr id="314" name="Google Shape;314;p1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1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6" name="Google Shape;316;p1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1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8" name="Google Shape;318;p1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sp>
        <p:nvSpPr>
          <p:cNvPr id="323" name="Google Shape;323;p1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7"/>
        <p:cNvGrpSpPr/>
        <p:nvPr/>
      </p:nvGrpSpPr>
      <p:grpSpPr>
        <a:xfrm>
          <a:off x="0" y="0"/>
          <a:ext cx="0" cy="0"/>
          <a:chOff x="0" y="0"/>
          <a:chExt cx="0" cy="0"/>
        </a:xfrm>
      </p:grpSpPr>
      <p:sp>
        <p:nvSpPr>
          <p:cNvPr id="328" name="Google Shape;328;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1"/>
        <p:cNvGrpSpPr/>
        <p:nvPr/>
      </p:nvGrpSpPr>
      <p:grpSpPr>
        <a:xfrm>
          <a:off x="0" y="0"/>
          <a:ext cx="0" cy="0"/>
          <a:chOff x="0" y="0"/>
          <a:chExt cx="0" cy="0"/>
        </a:xfrm>
      </p:grpSpPr>
      <p:sp>
        <p:nvSpPr>
          <p:cNvPr id="332" name="Google Shape;332;p1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1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4" name="Google Shape;334;p1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5" name="Google Shape;335;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8"/>
        <p:cNvGrpSpPr/>
        <p:nvPr/>
      </p:nvGrpSpPr>
      <p:grpSpPr>
        <a:xfrm>
          <a:off x="0" y="0"/>
          <a:ext cx="0" cy="0"/>
          <a:chOff x="0" y="0"/>
          <a:chExt cx="0" cy="0"/>
        </a:xfrm>
      </p:grpSpPr>
      <p:sp>
        <p:nvSpPr>
          <p:cNvPr id="339" name="Google Shape;339;p1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156"/>
          <p:cNvSpPr>
            <a:spLocks noGrp="1"/>
          </p:cNvSpPr>
          <p:nvPr>
            <p:ph type="pic" idx="2"/>
          </p:nvPr>
        </p:nvSpPr>
        <p:spPr>
          <a:xfrm>
            <a:off x="5183188" y="987425"/>
            <a:ext cx="6172200" cy="4873625"/>
          </a:xfrm>
          <a:prstGeom prst="rect">
            <a:avLst/>
          </a:prstGeom>
          <a:noFill/>
          <a:ln>
            <a:noFill/>
          </a:ln>
        </p:spPr>
      </p:sp>
      <p:sp>
        <p:nvSpPr>
          <p:cNvPr id="341" name="Google Shape;341;p1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2" name="Google Shape;342;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5"/>
        <p:cNvGrpSpPr/>
        <p:nvPr/>
      </p:nvGrpSpPr>
      <p:grpSpPr>
        <a:xfrm>
          <a:off x="0" y="0"/>
          <a:ext cx="0" cy="0"/>
          <a:chOff x="0" y="0"/>
          <a:chExt cx="0" cy="0"/>
        </a:xfrm>
      </p:grpSpPr>
      <p:sp>
        <p:nvSpPr>
          <p:cNvPr id="346" name="Google Shape;346;p1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1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1"/>
        <p:cNvGrpSpPr/>
        <p:nvPr/>
      </p:nvGrpSpPr>
      <p:grpSpPr>
        <a:xfrm>
          <a:off x="0" y="0"/>
          <a:ext cx="0" cy="0"/>
          <a:chOff x="0" y="0"/>
          <a:chExt cx="0" cy="0"/>
        </a:xfrm>
      </p:grpSpPr>
      <p:sp>
        <p:nvSpPr>
          <p:cNvPr id="352" name="Google Shape;352;p1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1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Two Cont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172DC7-0712-4D79-843F-047DC2319220}"/>
              </a:ext>
            </a:extLst>
          </p:cNvPr>
          <p:cNvSpPr/>
          <p:nvPr userDrawn="1"/>
        </p:nvSpPr>
        <p:spPr>
          <a:xfrm>
            <a:off x="0" y="6336527"/>
            <a:ext cx="12192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24" name="Picture 23" descr="Logo&#10;&#10;Description automatically generated">
            <a:extLst>
              <a:ext uri="{FF2B5EF4-FFF2-40B4-BE49-F238E27FC236}">
                <a16:creationId xmlns:a16="http://schemas.microsoft.com/office/drawing/2014/main" id="{274D6500-1F77-4D28-A977-6631D429B5D9}"/>
              </a:ext>
            </a:extLst>
          </p:cNvPr>
          <p:cNvPicPr>
            <a:picLocks noChangeAspect="1"/>
          </p:cNvPicPr>
          <p:nvPr userDrawn="1"/>
        </p:nvPicPr>
        <p:blipFill>
          <a:blip r:embed="rId2"/>
          <a:stretch>
            <a:fillRect/>
          </a:stretch>
        </p:blipFill>
        <p:spPr>
          <a:xfrm>
            <a:off x="4699000" y="183350"/>
            <a:ext cx="1600200" cy="545523"/>
          </a:xfrm>
          <a:prstGeom prst="rect">
            <a:avLst/>
          </a:prstGeom>
        </p:spPr>
      </p:pic>
      <p:cxnSp>
        <p:nvCxnSpPr>
          <p:cNvPr id="18" name="Straight Connector 17">
            <a:extLst>
              <a:ext uri="{FF2B5EF4-FFF2-40B4-BE49-F238E27FC236}">
                <a16:creationId xmlns:a16="http://schemas.microsoft.com/office/drawing/2014/main" id="{D7EDE104-C920-4FB8-9493-3D90E9B34AAA}"/>
              </a:ext>
            </a:extLst>
          </p:cNvPr>
          <p:cNvCxnSpPr/>
          <p:nvPr userDrawn="1"/>
        </p:nvCxnSpPr>
        <p:spPr>
          <a:xfrm>
            <a:off x="0" y="6324600"/>
            <a:ext cx="12192000" cy="0"/>
          </a:xfrm>
          <a:prstGeom prst="line">
            <a:avLst/>
          </a:prstGeom>
          <a:ln w="28575">
            <a:solidFill>
              <a:srgbClr val="B4010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520A09E-D452-42A9-8F26-83A1C03D01AD}"/>
              </a:ext>
            </a:extLst>
          </p:cNvPr>
          <p:cNvSpPr txBox="1"/>
          <p:nvPr userDrawn="1"/>
        </p:nvSpPr>
        <p:spPr>
          <a:xfrm>
            <a:off x="1437419" y="6400800"/>
            <a:ext cx="9753600" cy="369332"/>
          </a:xfrm>
          <a:prstGeom prst="rect">
            <a:avLst/>
          </a:prstGeom>
          <a:noFill/>
        </p:spPr>
        <p:txBody>
          <a:bodyPr wrap="square" rtlCol="0">
            <a:spAutoFit/>
          </a:bodyPr>
          <a:lstStyle/>
          <a:p>
            <a:pPr algn="ctr">
              <a:defRPr/>
            </a:pPr>
            <a:r>
              <a:rPr lang="en-US" sz="900" b="0" dirty="0">
                <a:solidFill>
                  <a:schemeClr val="bg1"/>
                </a:solidFill>
                <a:latin typeface="Century Gothic" panose="020B0502020202020204" pitchFamily="34" charset="0"/>
              </a:rPr>
              <a:t>1Q 2023 Metro Market Report Single Family Detached</a:t>
            </a:r>
            <a:r>
              <a:rPr lang="en-US" sz="900" b="0" baseline="0" dirty="0">
                <a:solidFill>
                  <a:schemeClr val="bg1"/>
                </a:solidFill>
                <a:latin typeface="Century Gothic" panose="020B0502020202020204" pitchFamily="34" charset="0"/>
              </a:rPr>
              <a:t> Residences</a:t>
            </a:r>
            <a:endParaRPr lang="en-US" sz="900" b="0" dirty="0">
              <a:solidFill>
                <a:schemeClr val="bg1"/>
              </a:solidFill>
              <a:latin typeface="Century Gothic" panose="020B0502020202020204" pitchFamily="34" charset="0"/>
            </a:endParaRPr>
          </a:p>
          <a:p>
            <a:pPr algn="ctr">
              <a:defRPr/>
            </a:pPr>
            <a:r>
              <a:rPr lang="en-US" sz="900" b="0" dirty="0">
                <a:solidFill>
                  <a:schemeClr val="bg1"/>
                </a:solidFill>
                <a:latin typeface="Century Gothic" panose="020B0502020202020204" pitchFamily="34" charset="0"/>
              </a:rPr>
              <a:t>Provided By ChartMaster Services, LLC</a:t>
            </a:r>
          </a:p>
        </p:txBody>
      </p:sp>
      <p:sp>
        <p:nvSpPr>
          <p:cNvPr id="25" name="Content Placeholder 3">
            <a:extLst>
              <a:ext uri="{FF2B5EF4-FFF2-40B4-BE49-F238E27FC236}">
                <a16:creationId xmlns:a16="http://schemas.microsoft.com/office/drawing/2014/main" id="{CF5763AB-CDB8-4F78-9CAD-476D7D84AABD}"/>
              </a:ext>
            </a:extLst>
          </p:cNvPr>
          <p:cNvSpPr>
            <a:spLocks noGrp="1"/>
          </p:cNvSpPr>
          <p:nvPr>
            <p:ph sz="half" idx="2"/>
          </p:nvPr>
        </p:nvSpPr>
        <p:spPr>
          <a:xfrm>
            <a:off x="321587" y="1047748"/>
            <a:ext cx="11700268" cy="5124452"/>
          </a:xfrm>
          <a:ln>
            <a:noFill/>
          </a:ln>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Icon&#10;&#10;Description automatically generated">
            <a:extLst>
              <a:ext uri="{FF2B5EF4-FFF2-40B4-BE49-F238E27FC236}">
                <a16:creationId xmlns:a16="http://schemas.microsoft.com/office/drawing/2014/main" id="{9DAFB42C-52B3-453C-908A-1B4F5D773F46}"/>
              </a:ext>
            </a:extLst>
          </p:cNvPr>
          <p:cNvPicPr>
            <a:picLocks noChangeAspect="1"/>
          </p:cNvPicPr>
          <p:nvPr userDrawn="1"/>
        </p:nvPicPr>
        <p:blipFill>
          <a:blip r:embed="rId3"/>
          <a:stretch>
            <a:fillRect/>
          </a:stretch>
        </p:blipFill>
        <p:spPr>
          <a:xfrm>
            <a:off x="101600" y="6400801"/>
            <a:ext cx="383501" cy="432581"/>
          </a:xfrm>
          <a:prstGeom prst="rect">
            <a:avLst/>
          </a:prstGeom>
          <a:solidFill>
            <a:schemeClr val="bg1">
              <a:lumMod val="65000"/>
            </a:schemeClr>
          </a:solidFill>
        </p:spPr>
      </p:pic>
      <p:sp>
        <p:nvSpPr>
          <p:cNvPr id="19" name="Rectangle 18">
            <a:extLst>
              <a:ext uri="{FF2B5EF4-FFF2-40B4-BE49-F238E27FC236}">
                <a16:creationId xmlns:a16="http://schemas.microsoft.com/office/drawing/2014/main" id="{A0ED17FA-4FC5-4335-854F-0D77B336EF0B}"/>
              </a:ext>
            </a:extLst>
          </p:cNvPr>
          <p:cNvSpPr/>
          <p:nvPr userDrawn="1"/>
        </p:nvSpPr>
        <p:spPr>
          <a:xfrm>
            <a:off x="6908800" y="-12700"/>
            <a:ext cx="5283200" cy="896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800"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8589E411-BF92-A658-AD95-EA152B16770A}"/>
              </a:ext>
            </a:extLst>
          </p:cNvPr>
          <p:cNvGrpSpPr/>
          <p:nvPr userDrawn="1"/>
        </p:nvGrpSpPr>
        <p:grpSpPr>
          <a:xfrm>
            <a:off x="-329460" y="-10251"/>
            <a:ext cx="6848504" cy="892051"/>
            <a:chOff x="-237259" y="-7801"/>
            <a:chExt cx="5114059" cy="899853"/>
          </a:xfrm>
        </p:grpSpPr>
        <p:sp>
          <p:nvSpPr>
            <p:cNvPr id="16" name="Rectangle 15">
              <a:extLst>
                <a:ext uri="{FF2B5EF4-FFF2-40B4-BE49-F238E27FC236}">
                  <a16:creationId xmlns:a16="http://schemas.microsoft.com/office/drawing/2014/main" id="{E2967DB3-0B5C-C2A9-2B54-FF171D946EB8}"/>
                </a:ext>
              </a:extLst>
            </p:cNvPr>
            <p:cNvSpPr/>
            <p:nvPr userDrawn="1"/>
          </p:nvSpPr>
          <p:spPr>
            <a:xfrm>
              <a:off x="0" y="0"/>
              <a:ext cx="4876800" cy="8920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Box 16">
              <a:extLst>
                <a:ext uri="{FF2B5EF4-FFF2-40B4-BE49-F238E27FC236}">
                  <a16:creationId xmlns:a16="http://schemas.microsoft.com/office/drawing/2014/main" id="{FC2927FF-D722-E569-2A9F-70F7A5D7AE87}"/>
                </a:ext>
              </a:extLst>
            </p:cNvPr>
            <p:cNvSpPr txBox="1"/>
            <p:nvPr userDrawn="1"/>
          </p:nvSpPr>
          <p:spPr>
            <a:xfrm>
              <a:off x="-237259" y="6313"/>
              <a:ext cx="3101723" cy="877073"/>
            </a:xfrm>
            <a:prstGeom prst="rect">
              <a:avLst/>
            </a:prstGeom>
            <a:noFill/>
          </p:spPr>
          <p:txBody>
            <a:bodyPr wrap="square" rtlCol="0">
              <a:spAutoFit/>
            </a:bodyPr>
            <a:lstStyle/>
            <a:p>
              <a:pPr algn="r"/>
              <a:r>
                <a:rPr lang="en-US" sz="1200" dirty="0">
                  <a:solidFill>
                    <a:srgbClr val="C00000"/>
                  </a:solidFill>
                  <a:latin typeface="Century Gothic" panose="020B0502020202020204" pitchFamily="34" charset="0"/>
                  <a:cs typeface="Arial" panose="020B0604020202020204" pitchFamily="34" charset="0"/>
                </a:rPr>
                <a:t>1st Quarter 2023</a:t>
              </a:r>
            </a:p>
            <a:p>
              <a:pPr algn="r"/>
              <a:r>
                <a:rPr lang="en-US" sz="1400" dirty="0">
                  <a:solidFill>
                    <a:schemeClr val="bg1"/>
                  </a:solidFill>
                  <a:latin typeface="Century Gothic" panose="020B0502020202020204" pitchFamily="34" charset="0"/>
                  <a:cs typeface="Arial" panose="020B0604020202020204" pitchFamily="34" charset="0"/>
                </a:rPr>
                <a:t>Broward County </a:t>
              </a:r>
            </a:p>
            <a:p>
              <a:pPr algn="r"/>
              <a:r>
                <a:rPr lang="en-US" sz="1400" dirty="0">
                  <a:solidFill>
                    <a:schemeClr val="bg1"/>
                  </a:solidFill>
                  <a:latin typeface="Century Gothic" panose="020B0502020202020204" pitchFamily="34" charset="0"/>
                  <a:cs typeface="Arial" panose="020B0604020202020204" pitchFamily="34" charset="0"/>
                </a:rPr>
                <a:t>Quarterly Market Report</a:t>
              </a:r>
              <a:br>
                <a:rPr lang="en-US" sz="1400" dirty="0">
                  <a:solidFill>
                    <a:schemeClr val="bg1"/>
                  </a:solidFill>
                  <a:latin typeface="Century Gothic" panose="020B0502020202020204" pitchFamily="34" charset="0"/>
                  <a:cs typeface="Arial" panose="020B0604020202020204" pitchFamily="34" charset="0"/>
                </a:rPr>
              </a:br>
              <a:r>
                <a:rPr lang="en-US" sz="1050" dirty="0">
                  <a:solidFill>
                    <a:schemeClr val="bg1"/>
                  </a:solidFill>
                  <a:latin typeface="Century Gothic" panose="020B0502020202020204" pitchFamily="34" charset="0"/>
                  <a:cs typeface="Arial" panose="020B0604020202020204" pitchFamily="34" charset="0"/>
                </a:rPr>
                <a:t>Single Family </a:t>
              </a:r>
              <a:r>
                <a:rPr lang="en-US" sz="1050" dirty="0">
                  <a:solidFill>
                    <a:srgbClr val="FFFF00"/>
                  </a:solidFill>
                  <a:latin typeface="Century Gothic" panose="020B0502020202020204" pitchFamily="34" charset="0"/>
                  <a:cs typeface="Arial" panose="020B0604020202020204" pitchFamily="34" charset="0"/>
                </a:rPr>
                <a:t>Detached</a:t>
              </a:r>
              <a:r>
                <a:rPr lang="en-US" sz="1050" dirty="0">
                  <a:solidFill>
                    <a:schemeClr val="bg1"/>
                  </a:solidFill>
                  <a:latin typeface="Century Gothic" panose="020B0502020202020204" pitchFamily="34" charset="0"/>
                  <a:cs typeface="Arial" panose="020B0604020202020204" pitchFamily="34" charset="0"/>
                </a:rPr>
                <a:t> Residences</a:t>
              </a:r>
            </a:p>
          </p:txBody>
        </p:sp>
        <p:sp>
          <p:nvSpPr>
            <p:cNvPr id="21" name="Rectangle 20">
              <a:extLst>
                <a:ext uri="{FF2B5EF4-FFF2-40B4-BE49-F238E27FC236}">
                  <a16:creationId xmlns:a16="http://schemas.microsoft.com/office/drawing/2014/main" id="{73C1EACC-0C21-F3DE-BD32-F151D56B53E0}"/>
                </a:ext>
              </a:extLst>
            </p:cNvPr>
            <p:cNvSpPr/>
            <p:nvPr userDrawn="1"/>
          </p:nvSpPr>
          <p:spPr>
            <a:xfrm>
              <a:off x="2976935" y="-7801"/>
              <a:ext cx="74312" cy="8998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00000"/>
                </a:solidFill>
              </a:endParaRPr>
            </a:p>
          </p:txBody>
        </p:sp>
      </p:grpSp>
      <p:pic>
        <p:nvPicPr>
          <p:cNvPr id="22" name="Picture 21" descr="Logo&#10;&#10;Description automatically generated">
            <a:extLst>
              <a:ext uri="{FF2B5EF4-FFF2-40B4-BE49-F238E27FC236}">
                <a16:creationId xmlns:a16="http://schemas.microsoft.com/office/drawing/2014/main" id="{EF9F1328-E4D3-45B8-AF37-E90934F10395}"/>
              </a:ext>
            </a:extLst>
          </p:cNvPr>
          <p:cNvPicPr>
            <a:picLocks noChangeAspect="1"/>
          </p:cNvPicPr>
          <p:nvPr userDrawn="1"/>
        </p:nvPicPr>
        <p:blipFill>
          <a:blip r:embed="rId2"/>
          <a:stretch>
            <a:fillRect/>
          </a:stretch>
        </p:blipFill>
        <p:spPr>
          <a:xfrm>
            <a:off x="4322557" y="97747"/>
            <a:ext cx="1976643" cy="673856"/>
          </a:xfrm>
          <a:prstGeom prst="rect">
            <a:avLst/>
          </a:prstGeom>
        </p:spPr>
      </p:pic>
    </p:spTree>
    <p:extLst>
      <p:ext uri="{BB962C8B-B14F-4D97-AF65-F5344CB8AC3E}">
        <p14:creationId xmlns:p14="http://schemas.microsoft.com/office/powerpoint/2010/main" val="68569827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6"/>
          <p:cNvSpPr>
            <a:spLocks noGrp="1"/>
          </p:cNvSpPr>
          <p:nvPr>
            <p:ph type="pic" idx="2"/>
          </p:nvPr>
        </p:nvSpPr>
        <p:spPr>
          <a:xfrm>
            <a:off x="5183188" y="987425"/>
            <a:ext cx="6172200" cy="4873625"/>
          </a:xfrm>
          <a:prstGeom prst="rect">
            <a:avLst/>
          </a:prstGeom>
          <a:noFill/>
          <a:ln>
            <a:noFill/>
          </a:ln>
        </p:spPr>
      </p:sp>
      <p:sp>
        <p:nvSpPr>
          <p:cNvPr id="68" name="Google Shape;68;p1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3" name="Google Shape;183;p1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3.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4.xml"/><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3.xml"/><Relationship Id="rId1" Type="http://schemas.openxmlformats.org/officeDocument/2006/relationships/slideLayout" Target="../slideLayouts/slideLayout23.xm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4.xml"/><Relationship Id="rId1" Type="http://schemas.openxmlformats.org/officeDocument/2006/relationships/slideLayout" Target="../slideLayouts/slideLayout23.xml"/><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5.xml"/><Relationship Id="rId1" Type="http://schemas.openxmlformats.org/officeDocument/2006/relationships/slideLayout" Target="../slideLayouts/slideLayout23.xml"/><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6.xml"/><Relationship Id="rId1" Type="http://schemas.openxmlformats.org/officeDocument/2006/relationships/slideLayout" Target="../slideLayouts/slideLayout23.xm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1.xml"/><Relationship Id="rId1" Type="http://schemas.openxmlformats.org/officeDocument/2006/relationships/slideLayout" Target="../slideLayouts/slideLayout23.xml"/><Relationship Id="rId4" Type="http://schemas.openxmlformats.org/officeDocument/2006/relationships/image" Target="../media/image139.png"/></Relationships>
</file>

<file path=ppt/slides/_rels/slide1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2.xml"/><Relationship Id="rId1" Type="http://schemas.openxmlformats.org/officeDocument/2006/relationships/slideLayout" Target="../slideLayouts/slideLayout23.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3.xml"/><Relationship Id="rId1" Type="http://schemas.openxmlformats.org/officeDocument/2006/relationships/slideLayout" Target="../slideLayouts/slideLayout23.xml"/><Relationship Id="rId4" Type="http://schemas.openxmlformats.org/officeDocument/2006/relationships/image" Target="../media/image141.png"/></Relationships>
</file>

<file path=ppt/slides/_rels/slide1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4.xml"/><Relationship Id="rId1" Type="http://schemas.openxmlformats.org/officeDocument/2006/relationships/slideLayout" Target="../slideLayouts/slideLayout23.xml"/><Relationship Id="rId4" Type="http://schemas.openxmlformats.org/officeDocument/2006/relationships/image" Target="../media/image142.png"/></Relationships>
</file>

<file path=ppt/slides/_rels/slide12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9.xml"/><Relationship Id="rId1" Type="http://schemas.openxmlformats.org/officeDocument/2006/relationships/slideLayout" Target="../slideLayouts/slideLayout23.xml"/><Relationship Id="rId4" Type="http://schemas.openxmlformats.org/officeDocument/2006/relationships/image" Target="../media/image149.png"/></Relationships>
</file>

<file path=ppt/slides/_rels/slide12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0.xml"/><Relationship Id="rId1" Type="http://schemas.openxmlformats.org/officeDocument/2006/relationships/slideLayout" Target="../slideLayouts/slideLayout23.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1.xml"/><Relationship Id="rId1" Type="http://schemas.openxmlformats.org/officeDocument/2006/relationships/slideLayout" Target="../slideLayouts/slideLayout23.xml"/><Relationship Id="rId4" Type="http://schemas.openxmlformats.org/officeDocument/2006/relationships/image" Target="../media/image151.png"/></Relationships>
</file>

<file path=ppt/slides/_rels/slide13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2.xml"/><Relationship Id="rId1" Type="http://schemas.openxmlformats.org/officeDocument/2006/relationships/slideLayout" Target="../slideLayouts/slideLayout23.xml"/><Relationship Id="rId4" Type="http://schemas.openxmlformats.org/officeDocument/2006/relationships/image" Target="../media/image15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153.png"/><Relationship Id="rId4" Type="http://schemas.openxmlformats.org/officeDocument/2006/relationships/package" Target="../embeddings/Microsoft_Excel_Worksheet1.xlsx"/></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154.png"/><Relationship Id="rId4" Type="http://schemas.openxmlformats.org/officeDocument/2006/relationships/package" Target="../embeddings/Microsoft_Excel_Worksheet2.xlsx"/></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5.xml"/><Relationship Id="rId1" Type="http://schemas.openxmlformats.org/officeDocument/2006/relationships/vmlDrawing" Target="../drawings/vmlDrawing4.vml"/><Relationship Id="rId5" Type="http://schemas.openxmlformats.org/officeDocument/2006/relationships/image" Target="../media/image155.png"/><Relationship Id="rId4" Type="http://schemas.openxmlformats.org/officeDocument/2006/relationships/package" Target="../embeddings/Microsoft_Excel_Worksheet3.xlsx"/></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5.xml"/><Relationship Id="rId1" Type="http://schemas.openxmlformats.org/officeDocument/2006/relationships/vmlDrawing" Target="../drawings/vmlDrawing5.vml"/><Relationship Id="rId5" Type="http://schemas.openxmlformats.org/officeDocument/2006/relationships/image" Target="../media/image156.png"/><Relationship Id="rId4" Type="http://schemas.openxmlformats.org/officeDocument/2006/relationships/package" Target="../embeddings/Microsoft_Excel_Worksheet4.xlsx"/></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vmlDrawing" Target="../drawings/vmlDrawing6.vml"/><Relationship Id="rId5" Type="http://schemas.openxmlformats.org/officeDocument/2006/relationships/image" Target="../media/image157.png"/><Relationship Id="rId4" Type="http://schemas.openxmlformats.org/officeDocument/2006/relationships/package" Target="../embeddings/Microsoft_Excel_Worksheet5.xlsx"/></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vmlDrawing" Target="../drawings/vmlDrawing7.vml"/><Relationship Id="rId5" Type="http://schemas.openxmlformats.org/officeDocument/2006/relationships/image" Target="../media/image158.png"/><Relationship Id="rId4" Type="http://schemas.openxmlformats.org/officeDocument/2006/relationships/package" Target="../embeddings/Microsoft_Excel_Worksheet6.xlsx"/></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vmlDrawing" Target="../drawings/vmlDrawing8.vml"/><Relationship Id="rId5" Type="http://schemas.openxmlformats.org/officeDocument/2006/relationships/image" Target="../media/image159.png"/><Relationship Id="rId4" Type="http://schemas.openxmlformats.org/officeDocument/2006/relationships/package" Target="../embeddings/Microsoft_Excel_Worksheet7.xlsx"/></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vmlDrawing" Target="../drawings/vmlDrawing9.vml"/><Relationship Id="rId5" Type="http://schemas.openxmlformats.org/officeDocument/2006/relationships/image" Target="../media/image160.png"/><Relationship Id="rId4" Type="http://schemas.openxmlformats.org/officeDocument/2006/relationships/package" Target="../embeddings/Microsoft_Excel_Worksheet8.xlsx"/></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image" Target="../media/image161.png"/><Relationship Id="rId5" Type="http://schemas.openxmlformats.org/officeDocument/2006/relationships/package" Target="../embeddings/Microsoft_Excel_Worksheet9.xlsx"/><Relationship Id="rId4" Type="http://schemas.openxmlformats.org/officeDocument/2006/relationships/slide" Target="slide1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5.xml"/><Relationship Id="rId1" Type="http://schemas.openxmlformats.org/officeDocument/2006/relationships/vmlDrawing" Target="../drawings/vmlDrawing11.vml"/><Relationship Id="rId6" Type="http://schemas.openxmlformats.org/officeDocument/2006/relationships/image" Target="../media/image162.png"/><Relationship Id="rId5" Type="http://schemas.openxmlformats.org/officeDocument/2006/relationships/package" Target="../embeddings/Microsoft_Excel_Worksheet10.xlsx"/><Relationship Id="rId4" Type="http://schemas.openxmlformats.org/officeDocument/2006/relationships/slide" Target="slide15.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image" Target="../media/image163.png"/><Relationship Id="rId5" Type="http://schemas.openxmlformats.org/officeDocument/2006/relationships/package" Target="../embeddings/Microsoft_Excel_Worksheet11.xlsx"/><Relationship Id="rId4" Type="http://schemas.openxmlformats.org/officeDocument/2006/relationships/slide" Target="slide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5.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6.xml"/><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7.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www.mortgagenewsdaily.com/" TargetMode="External"/><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hyperlink" Target="https://www.fhfa.gov/Media/PublicAffairs/Pages/FHFA-Announces-Updates-to-Enterprises-SF-Pricing-Framework.aspx" TargetMode="Externa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110.png"/><Relationship Id="rId5" Type="http://schemas.openxmlformats.org/officeDocument/2006/relationships/package" Target="../embeddings/Microsoft_Excel_Worksheet.xlsx"/><Relationship Id="rId4" Type="http://schemas.openxmlformats.org/officeDocument/2006/relationships/slide" Target="slide15.xml"/></Relationships>
</file>

<file path=ppt/slides/_rels/slide9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1.xml"/><Relationship Id="rId1" Type="http://schemas.openxmlformats.org/officeDocument/2006/relationships/slideLayout" Target="../slideLayouts/slideLayout2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2.xml"/><Relationship Id="rId1" Type="http://schemas.openxmlformats.org/officeDocument/2006/relationships/slideLayout" Target="../slideLayouts/slideLayout2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361"/>
        <p:cNvGrpSpPr/>
        <p:nvPr/>
      </p:nvGrpSpPr>
      <p:grpSpPr>
        <a:xfrm>
          <a:off x="0" y="0"/>
          <a:ext cx="0" cy="0"/>
          <a:chOff x="0" y="0"/>
          <a:chExt cx="0" cy="0"/>
        </a:xfrm>
      </p:grpSpPr>
      <p:sp>
        <p:nvSpPr>
          <p:cNvPr id="362" name="Google Shape;362;p1"/>
          <p:cNvSpPr txBox="1"/>
          <p:nvPr/>
        </p:nvSpPr>
        <p:spPr>
          <a:xfrm>
            <a:off x="0" y="4662040"/>
            <a:ext cx="1219200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rgbClr val="FFFFFF"/>
                </a:solidFill>
                <a:latin typeface="Montserrat Light"/>
                <a:ea typeface="Montserrat Light"/>
                <a:cs typeface="Montserrat Light"/>
                <a:sym typeface="Montserrat Light"/>
              </a:rPr>
              <a:t>Broward-Dade County </a:t>
            </a:r>
            <a:endParaRPr dirty="0"/>
          </a:p>
          <a:p>
            <a:pPr marL="0" marR="0" lvl="0" indent="0" algn="ctr" rtl="0">
              <a:spcBef>
                <a:spcPts val="0"/>
              </a:spcBef>
              <a:spcAft>
                <a:spcPts val="0"/>
              </a:spcAft>
              <a:buNone/>
            </a:pPr>
            <a:r>
              <a:rPr lang="en-US" sz="2800" b="0" i="0" u="none" strike="noStrike" cap="none" dirty="0">
                <a:solidFill>
                  <a:srgbClr val="FFFFFF"/>
                </a:solidFill>
                <a:latin typeface="Montserrat Light"/>
                <a:ea typeface="Montserrat Light"/>
                <a:cs typeface="Montserrat Light"/>
                <a:sym typeface="Montserrat Light"/>
              </a:rPr>
              <a:t>Metro Market Report</a:t>
            </a:r>
            <a:endParaRPr dirty="0"/>
          </a:p>
          <a:p>
            <a:pPr marL="0" marR="0" lvl="0" indent="0" algn="ctr" rtl="0">
              <a:spcBef>
                <a:spcPts val="0"/>
              </a:spcBef>
              <a:spcAft>
                <a:spcPts val="0"/>
              </a:spcAft>
              <a:buNone/>
            </a:pPr>
            <a:r>
              <a:rPr lang="en-US" sz="2800" b="0" i="0" u="none" strike="noStrike" cap="none" dirty="0">
                <a:solidFill>
                  <a:srgbClr val="FFFFFF"/>
                </a:solidFill>
                <a:latin typeface="Montserrat Light"/>
                <a:ea typeface="Montserrat Light"/>
                <a:cs typeface="Montserrat Light"/>
                <a:sym typeface="Montserrat Light"/>
              </a:rPr>
              <a:t>Single Family Detached Residences/</a:t>
            </a:r>
            <a:endParaRPr dirty="0"/>
          </a:p>
          <a:p>
            <a:pPr marL="0" marR="0" lvl="0" indent="0" algn="ctr" rtl="0">
              <a:spcBef>
                <a:spcPts val="0"/>
              </a:spcBef>
              <a:spcAft>
                <a:spcPts val="0"/>
              </a:spcAft>
              <a:buNone/>
            </a:pPr>
            <a:r>
              <a:rPr lang="en-US" sz="2800" b="0" i="0" u="none" strike="noStrike" cap="none" dirty="0">
                <a:solidFill>
                  <a:srgbClr val="FFFFFF"/>
                </a:solidFill>
                <a:latin typeface="Montserrat Light"/>
                <a:ea typeface="Montserrat Light"/>
                <a:cs typeface="Montserrat Light"/>
                <a:sym typeface="Montserrat Light"/>
              </a:rPr>
              <a:t>Condo/Townhome Residences</a:t>
            </a:r>
            <a:endParaRPr dirty="0"/>
          </a:p>
        </p:txBody>
      </p:sp>
      <p:pic>
        <p:nvPicPr>
          <p:cNvPr id="363" name="Google Shape;363;p1" descr="Logo&#10;&#10;Description automatically generated"/>
          <p:cNvPicPr preferRelativeResize="0"/>
          <p:nvPr/>
        </p:nvPicPr>
        <p:blipFill rotWithShape="1">
          <a:blip r:embed="rId3">
            <a:alphaModFix/>
          </a:blip>
          <a:srcRect/>
          <a:stretch/>
        </p:blipFill>
        <p:spPr>
          <a:xfrm>
            <a:off x="8959881" y="304801"/>
            <a:ext cx="1603519" cy="728873"/>
          </a:xfrm>
          <a:prstGeom prst="rect">
            <a:avLst/>
          </a:prstGeom>
          <a:noFill/>
          <a:ln>
            <a:noFill/>
          </a:ln>
        </p:spPr>
      </p:pic>
      <p:sp>
        <p:nvSpPr>
          <p:cNvPr id="370" name="Google Shape;370;p1"/>
          <p:cNvSpPr txBox="1"/>
          <p:nvPr/>
        </p:nvSpPr>
        <p:spPr>
          <a:xfrm>
            <a:off x="4008729" y="2714264"/>
            <a:ext cx="4174541"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b="1" i="0" u="none" strike="noStrike" cap="none" dirty="0">
                <a:solidFill>
                  <a:srgbClr val="FFFFFF"/>
                </a:solidFill>
                <a:latin typeface="Century Gothic"/>
                <a:ea typeface="Century Gothic"/>
                <a:cs typeface="Century Gothic"/>
                <a:sym typeface="Century Gothic"/>
              </a:rPr>
              <a:t>1st Quarter 2023</a:t>
            </a:r>
            <a:endParaRPr sz="4000" b="1" i="0" u="none" strike="noStrike" cap="none" dirty="0">
              <a:solidFill>
                <a:srgbClr val="FFFFFF"/>
              </a:solidFill>
              <a:latin typeface="Century Gothic"/>
              <a:ea typeface="Century Gothic"/>
              <a:cs typeface="Century Gothic"/>
              <a:sym typeface="Century Gothic"/>
            </a:endParaRPr>
          </a:p>
        </p:txBody>
      </p:sp>
      <p:sp>
        <p:nvSpPr>
          <p:cNvPr id="371" name="Google Shape;371;p1"/>
          <p:cNvSpPr/>
          <p:nvPr/>
        </p:nvSpPr>
        <p:spPr>
          <a:xfrm>
            <a:off x="8807480" y="179312"/>
            <a:ext cx="64584" cy="1048819"/>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C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494172F3-C8F0-3242-8C73-EC2B7ABB474C}"/>
              </a:ext>
            </a:extLst>
          </p:cNvPr>
          <p:cNvPicPr>
            <a:picLocks noChangeAspect="1"/>
          </p:cNvPicPr>
          <p:nvPr/>
        </p:nvPicPr>
        <p:blipFill>
          <a:blip r:embed="rId2"/>
          <a:stretch>
            <a:fillRect/>
          </a:stretch>
        </p:blipFill>
        <p:spPr>
          <a:xfrm>
            <a:off x="2427890" y="1039222"/>
            <a:ext cx="7608176" cy="5261729"/>
          </a:xfrm>
          <a:prstGeom prst="rect">
            <a:avLst/>
          </a:prstGeom>
        </p:spPr>
      </p:pic>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296413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1354"/>
        <p:cNvGrpSpPr/>
        <p:nvPr/>
      </p:nvGrpSpPr>
      <p:grpSpPr>
        <a:xfrm>
          <a:off x="0" y="0"/>
          <a:ext cx="0" cy="0"/>
          <a:chOff x="0" y="0"/>
          <a:chExt cx="0" cy="0"/>
        </a:xfrm>
      </p:grpSpPr>
      <p:sp>
        <p:nvSpPr>
          <p:cNvPr id="1355" name="Google Shape;1355;p91"/>
          <p:cNvSpPr txBox="1"/>
          <p:nvPr/>
        </p:nvSpPr>
        <p:spPr>
          <a:xfrm>
            <a:off x="1981200" y="3352801"/>
            <a:ext cx="3429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Most Sales in First Weeks on Market</a:t>
            </a:r>
            <a:endParaRPr sz="1800">
              <a:solidFill>
                <a:srgbClr val="C00000"/>
              </a:solidFill>
              <a:latin typeface="Calibri"/>
              <a:ea typeface="Calibri"/>
              <a:cs typeface="Calibri"/>
              <a:sym typeface="Calibri"/>
            </a:endParaRPr>
          </a:p>
        </p:txBody>
      </p:sp>
      <p:sp>
        <p:nvSpPr>
          <p:cNvPr id="1356" name="Google Shape;1356;p91"/>
          <p:cNvSpPr txBox="1"/>
          <p:nvPr/>
        </p:nvSpPr>
        <p:spPr>
          <a:xfrm>
            <a:off x="6400800" y="3352801"/>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Closest to Asking Price in First Weeks on Market</a:t>
            </a:r>
            <a:endParaRPr sz="1800">
              <a:solidFill>
                <a:srgbClr val="C00000"/>
              </a:solidFill>
              <a:latin typeface="Calibri"/>
              <a:ea typeface="Calibri"/>
              <a:cs typeface="Calibri"/>
              <a:sym typeface="Calibri"/>
            </a:endParaRPr>
          </a:p>
        </p:txBody>
      </p:sp>
      <p:sp>
        <p:nvSpPr>
          <p:cNvPr id="1357" name="Google Shape;1357;p91"/>
          <p:cNvSpPr txBox="1"/>
          <p:nvPr/>
        </p:nvSpPr>
        <p:spPr>
          <a:xfrm>
            <a:off x="1676401" y="5943601"/>
            <a:ext cx="41909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Longer Time on Market = Price Reductions</a:t>
            </a:r>
            <a:endParaRPr sz="1800">
              <a:solidFill>
                <a:srgbClr val="C00000"/>
              </a:solidFill>
              <a:latin typeface="Calibri"/>
              <a:ea typeface="Calibri"/>
              <a:cs typeface="Calibri"/>
              <a:sym typeface="Calibri"/>
            </a:endParaRPr>
          </a:p>
        </p:txBody>
      </p:sp>
      <p:sp>
        <p:nvSpPr>
          <p:cNvPr id="1358" name="Google Shape;1358;p91"/>
          <p:cNvSpPr txBox="1"/>
          <p:nvPr/>
        </p:nvSpPr>
        <p:spPr>
          <a:xfrm>
            <a:off x="6283870" y="5939531"/>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Overpricing not in Seller’s Best Interest</a:t>
            </a:r>
            <a:endParaRPr sz="1800">
              <a:solidFill>
                <a:srgbClr val="C00000"/>
              </a:solidFill>
              <a:latin typeface="Calibri"/>
              <a:ea typeface="Calibri"/>
              <a:cs typeface="Calibri"/>
              <a:sym typeface="Calibri"/>
            </a:endParaRPr>
          </a:p>
        </p:txBody>
      </p:sp>
      <p:sp>
        <p:nvSpPr>
          <p:cNvPr id="1359" name="Google Shape;1359;p91"/>
          <p:cNvSpPr txBox="1">
            <a:spLocks noGrp="1"/>
          </p:cNvSpPr>
          <p:nvPr>
            <p:ph type="body" idx="4"/>
          </p:nvPr>
        </p:nvSpPr>
        <p:spPr>
          <a:xfrm>
            <a:off x="6477000" y="4114800"/>
            <a:ext cx="3810000" cy="152439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US" sz="1400"/>
              <a:t>Miss Buyers that would otherwise see your listing</a:t>
            </a:r>
            <a:endParaRPr/>
          </a:p>
          <a:p>
            <a:pPr marL="228600" lvl="0" indent="-228600" algn="l" rtl="0">
              <a:lnSpc>
                <a:spcPct val="90000"/>
              </a:lnSpc>
              <a:spcBef>
                <a:spcPts val="1000"/>
              </a:spcBef>
              <a:spcAft>
                <a:spcPts val="0"/>
              </a:spcAft>
              <a:buClr>
                <a:schemeClr val="dk1"/>
              </a:buClr>
              <a:buSzPts val="1400"/>
              <a:buChar char="•"/>
            </a:pPr>
            <a:r>
              <a:rPr lang="en-US" sz="1400"/>
              <a:t>Agents can’t justify price to Buyers</a:t>
            </a:r>
            <a:endParaRPr/>
          </a:p>
          <a:p>
            <a:pPr marL="228600" lvl="0" indent="-228600" algn="l" rtl="0">
              <a:lnSpc>
                <a:spcPct val="90000"/>
              </a:lnSpc>
              <a:spcBef>
                <a:spcPts val="1000"/>
              </a:spcBef>
              <a:spcAft>
                <a:spcPts val="0"/>
              </a:spcAft>
              <a:buClr>
                <a:schemeClr val="dk1"/>
              </a:buClr>
              <a:buSzPts val="1400"/>
              <a:buChar char="•"/>
            </a:pPr>
            <a:r>
              <a:rPr lang="en-US" sz="1400"/>
              <a:t>Missed opportunity to sell without price reductions and multiple listings</a:t>
            </a:r>
            <a:endParaRPr/>
          </a:p>
          <a:p>
            <a:pPr marL="228600" lvl="0" indent="-228600" algn="l" rtl="0">
              <a:lnSpc>
                <a:spcPct val="90000"/>
              </a:lnSpc>
              <a:spcBef>
                <a:spcPts val="1000"/>
              </a:spcBef>
              <a:spcAft>
                <a:spcPts val="0"/>
              </a:spcAft>
              <a:buClr>
                <a:schemeClr val="dk1"/>
              </a:buClr>
              <a:buSzPts val="1400"/>
              <a:buChar char="•"/>
            </a:pPr>
            <a:r>
              <a:rPr lang="en-US" sz="1400"/>
              <a:t>“Stale Bread” effect</a:t>
            </a:r>
            <a:endParaRPr/>
          </a:p>
          <a:p>
            <a:pPr marL="228600" lvl="0" indent="-139700" algn="l" rtl="0">
              <a:lnSpc>
                <a:spcPct val="90000"/>
              </a:lnSpc>
              <a:spcBef>
                <a:spcPts val="1000"/>
              </a:spcBef>
              <a:spcAft>
                <a:spcPts val="0"/>
              </a:spcAft>
              <a:buClr>
                <a:schemeClr val="dk1"/>
              </a:buClr>
              <a:buSzPts val="1400"/>
              <a:buNone/>
            </a:pPr>
            <a:endParaRPr sz="1400"/>
          </a:p>
        </p:txBody>
      </p:sp>
      <p:sp>
        <p:nvSpPr>
          <p:cNvPr id="1360" name="Google Shape;1360;p91"/>
          <p:cNvSpPr txBox="1"/>
          <p:nvPr/>
        </p:nvSpPr>
        <p:spPr>
          <a:xfrm>
            <a:off x="6705600" y="193975"/>
            <a:ext cx="388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Time vs. Results</a:t>
            </a:r>
            <a:endParaRPr/>
          </a:p>
        </p:txBody>
      </p:sp>
      <p:sp>
        <p:nvSpPr>
          <p:cNvPr id="1361" name="Google Shape;1361;p91">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362" name="Google Shape;1362;p9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100</a:t>
            </a:fld>
            <a:endParaRPr sz="1000" b="1">
              <a:solidFill>
                <a:srgbClr val="C00000"/>
              </a:solidFill>
              <a:latin typeface="Century Gothic"/>
              <a:ea typeface="Century Gothic"/>
              <a:cs typeface="Century Gothic"/>
              <a:sym typeface="Century Gothic"/>
            </a:endParaRPr>
          </a:p>
        </p:txBody>
      </p:sp>
      <p:pic>
        <p:nvPicPr>
          <p:cNvPr id="1363" name="Google Shape;1363;p91"/>
          <p:cNvPicPr preferRelativeResize="0">
            <a:picLocks noGrp="1"/>
          </p:cNvPicPr>
          <p:nvPr>
            <p:ph type="body" idx="2"/>
          </p:nvPr>
        </p:nvPicPr>
        <p:blipFill rotWithShape="1">
          <a:blip r:embed="rId4">
            <a:alphaModFix/>
          </a:blip>
          <a:srcRect/>
          <a:stretch/>
        </p:blipFill>
        <p:spPr>
          <a:xfrm>
            <a:off x="6624558" y="1036638"/>
            <a:ext cx="3514885" cy="2246312"/>
          </a:xfrm>
          <a:prstGeom prst="rect">
            <a:avLst/>
          </a:prstGeom>
          <a:noFill/>
          <a:ln>
            <a:noFill/>
          </a:ln>
        </p:spPr>
      </p:pic>
      <p:pic>
        <p:nvPicPr>
          <p:cNvPr id="1364" name="Google Shape;1364;p91"/>
          <p:cNvPicPr preferRelativeResize="0">
            <a:picLocks noGrp="1"/>
          </p:cNvPicPr>
          <p:nvPr>
            <p:ph type="body" idx="1"/>
          </p:nvPr>
        </p:nvPicPr>
        <p:blipFill rotWithShape="1">
          <a:blip r:embed="rId5">
            <a:alphaModFix/>
          </a:blip>
          <a:srcRect/>
          <a:stretch/>
        </p:blipFill>
        <p:spPr>
          <a:xfrm>
            <a:off x="2059260" y="1036638"/>
            <a:ext cx="3653881" cy="2246312"/>
          </a:xfrm>
          <a:prstGeom prst="rect">
            <a:avLst/>
          </a:prstGeom>
          <a:noFill/>
          <a:ln>
            <a:noFill/>
          </a:ln>
        </p:spPr>
      </p:pic>
      <p:pic>
        <p:nvPicPr>
          <p:cNvPr id="1365" name="Google Shape;1365;p91"/>
          <p:cNvPicPr preferRelativeResize="0">
            <a:picLocks noGrp="1"/>
          </p:cNvPicPr>
          <p:nvPr>
            <p:ph type="body" idx="3"/>
          </p:nvPr>
        </p:nvPicPr>
        <p:blipFill rotWithShape="1">
          <a:blip r:embed="rId6">
            <a:alphaModFix/>
          </a:blip>
          <a:srcRect/>
          <a:stretch/>
        </p:blipFill>
        <p:spPr>
          <a:xfrm>
            <a:off x="1981200" y="3756403"/>
            <a:ext cx="3810000" cy="2210632"/>
          </a:xfrm>
          <a:prstGeom prst="rect">
            <a:avLst/>
          </a:prstGeom>
          <a:noFill/>
          <a:ln>
            <a:noFill/>
          </a:ln>
        </p:spPr>
      </p:pic>
      <p:sp>
        <p:nvSpPr>
          <p:cNvPr id="1366" name="Google Shape;1366;p9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367" name="Google Shape;1367;p91"/>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1372"/>
        <p:cNvGrpSpPr/>
        <p:nvPr/>
      </p:nvGrpSpPr>
      <p:grpSpPr>
        <a:xfrm>
          <a:off x="0" y="0"/>
          <a:ext cx="0" cy="0"/>
          <a:chOff x="0" y="0"/>
          <a:chExt cx="0" cy="0"/>
        </a:xfrm>
      </p:grpSpPr>
      <p:sp>
        <p:nvSpPr>
          <p:cNvPr id="1373" name="Google Shape;1373;p92"/>
          <p:cNvSpPr txBox="1"/>
          <p:nvPr/>
        </p:nvSpPr>
        <p:spPr>
          <a:xfrm>
            <a:off x="1981200" y="3352801"/>
            <a:ext cx="3429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Most Sales in First Weeks on Market</a:t>
            </a:r>
            <a:endParaRPr sz="1800">
              <a:solidFill>
                <a:srgbClr val="C00000"/>
              </a:solidFill>
              <a:latin typeface="Calibri"/>
              <a:ea typeface="Calibri"/>
              <a:cs typeface="Calibri"/>
              <a:sym typeface="Calibri"/>
            </a:endParaRPr>
          </a:p>
        </p:txBody>
      </p:sp>
      <p:sp>
        <p:nvSpPr>
          <p:cNvPr id="1374" name="Google Shape;1374;p92"/>
          <p:cNvSpPr txBox="1"/>
          <p:nvPr/>
        </p:nvSpPr>
        <p:spPr>
          <a:xfrm>
            <a:off x="6400800" y="3352801"/>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Closest to Asking Price in First Weeks on Market</a:t>
            </a:r>
            <a:endParaRPr sz="1800">
              <a:solidFill>
                <a:srgbClr val="C00000"/>
              </a:solidFill>
              <a:latin typeface="Calibri"/>
              <a:ea typeface="Calibri"/>
              <a:cs typeface="Calibri"/>
              <a:sym typeface="Calibri"/>
            </a:endParaRPr>
          </a:p>
        </p:txBody>
      </p:sp>
      <p:sp>
        <p:nvSpPr>
          <p:cNvPr id="1375" name="Google Shape;1375;p92"/>
          <p:cNvSpPr txBox="1"/>
          <p:nvPr/>
        </p:nvSpPr>
        <p:spPr>
          <a:xfrm>
            <a:off x="1695785" y="6019801"/>
            <a:ext cx="41909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Longer Time on Market = Price Reductions</a:t>
            </a:r>
            <a:endParaRPr sz="1800">
              <a:solidFill>
                <a:srgbClr val="C00000"/>
              </a:solidFill>
              <a:latin typeface="Calibri"/>
              <a:ea typeface="Calibri"/>
              <a:cs typeface="Calibri"/>
              <a:sym typeface="Calibri"/>
            </a:endParaRPr>
          </a:p>
        </p:txBody>
      </p:sp>
      <p:sp>
        <p:nvSpPr>
          <p:cNvPr id="1376" name="Google Shape;1376;p92"/>
          <p:cNvSpPr txBox="1"/>
          <p:nvPr/>
        </p:nvSpPr>
        <p:spPr>
          <a:xfrm>
            <a:off x="6257284" y="5716940"/>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Overpricing not in Seller’s Best Interest</a:t>
            </a:r>
            <a:endParaRPr sz="1800">
              <a:solidFill>
                <a:srgbClr val="C00000"/>
              </a:solidFill>
              <a:latin typeface="Calibri"/>
              <a:ea typeface="Calibri"/>
              <a:cs typeface="Calibri"/>
              <a:sym typeface="Calibri"/>
            </a:endParaRPr>
          </a:p>
        </p:txBody>
      </p:sp>
      <p:sp>
        <p:nvSpPr>
          <p:cNvPr id="1377" name="Google Shape;1377;p92"/>
          <p:cNvSpPr txBox="1">
            <a:spLocks noGrp="1"/>
          </p:cNvSpPr>
          <p:nvPr>
            <p:ph type="body" idx="4"/>
          </p:nvPr>
        </p:nvSpPr>
        <p:spPr>
          <a:xfrm>
            <a:off x="6477000" y="4114800"/>
            <a:ext cx="3810000" cy="152439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US" sz="1400"/>
              <a:t>Miss Buyers that would otherwise see your listing</a:t>
            </a:r>
            <a:endParaRPr/>
          </a:p>
          <a:p>
            <a:pPr marL="228600" lvl="0" indent="-228600" algn="l" rtl="0">
              <a:lnSpc>
                <a:spcPct val="90000"/>
              </a:lnSpc>
              <a:spcBef>
                <a:spcPts val="1000"/>
              </a:spcBef>
              <a:spcAft>
                <a:spcPts val="0"/>
              </a:spcAft>
              <a:buClr>
                <a:schemeClr val="dk1"/>
              </a:buClr>
              <a:buSzPts val="1400"/>
              <a:buChar char="•"/>
            </a:pPr>
            <a:r>
              <a:rPr lang="en-US" sz="1400"/>
              <a:t>Agents can’t justify price to Buyers</a:t>
            </a:r>
            <a:endParaRPr/>
          </a:p>
          <a:p>
            <a:pPr marL="228600" lvl="0" indent="-228600" algn="l" rtl="0">
              <a:lnSpc>
                <a:spcPct val="90000"/>
              </a:lnSpc>
              <a:spcBef>
                <a:spcPts val="1000"/>
              </a:spcBef>
              <a:spcAft>
                <a:spcPts val="0"/>
              </a:spcAft>
              <a:buClr>
                <a:schemeClr val="dk1"/>
              </a:buClr>
              <a:buSzPts val="1400"/>
              <a:buChar char="•"/>
            </a:pPr>
            <a:r>
              <a:rPr lang="en-US" sz="1400"/>
              <a:t>Missed opportunity to sell without price reductions and multiple listings</a:t>
            </a:r>
            <a:endParaRPr/>
          </a:p>
          <a:p>
            <a:pPr marL="228600" lvl="0" indent="-228600" algn="l" rtl="0">
              <a:lnSpc>
                <a:spcPct val="90000"/>
              </a:lnSpc>
              <a:spcBef>
                <a:spcPts val="1000"/>
              </a:spcBef>
              <a:spcAft>
                <a:spcPts val="0"/>
              </a:spcAft>
              <a:buClr>
                <a:schemeClr val="dk1"/>
              </a:buClr>
              <a:buSzPts val="1400"/>
              <a:buChar char="•"/>
            </a:pPr>
            <a:r>
              <a:rPr lang="en-US" sz="1400"/>
              <a:t>“Stale Bread” effect</a:t>
            </a:r>
            <a:endParaRPr/>
          </a:p>
          <a:p>
            <a:pPr marL="228600" lvl="0" indent="-139700" algn="l" rtl="0">
              <a:lnSpc>
                <a:spcPct val="90000"/>
              </a:lnSpc>
              <a:spcBef>
                <a:spcPts val="1000"/>
              </a:spcBef>
              <a:spcAft>
                <a:spcPts val="0"/>
              </a:spcAft>
              <a:buClr>
                <a:schemeClr val="dk1"/>
              </a:buClr>
              <a:buSzPts val="1400"/>
              <a:buNone/>
            </a:pPr>
            <a:endParaRPr sz="1400"/>
          </a:p>
        </p:txBody>
      </p:sp>
      <p:sp>
        <p:nvSpPr>
          <p:cNvPr id="1378" name="Google Shape;1378;p92"/>
          <p:cNvSpPr txBox="1"/>
          <p:nvPr/>
        </p:nvSpPr>
        <p:spPr>
          <a:xfrm>
            <a:off x="6705600" y="193975"/>
            <a:ext cx="388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Time vs. Results</a:t>
            </a:r>
            <a:endParaRPr/>
          </a:p>
        </p:txBody>
      </p:sp>
      <p:sp>
        <p:nvSpPr>
          <p:cNvPr id="1379" name="Google Shape;1379;p92">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380" name="Google Shape;1380;p9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101</a:t>
            </a:fld>
            <a:endParaRPr sz="1200">
              <a:solidFill>
                <a:srgbClr val="C00000"/>
              </a:solidFill>
              <a:latin typeface="Century Gothic"/>
              <a:ea typeface="Century Gothic"/>
              <a:cs typeface="Century Gothic"/>
              <a:sym typeface="Century Gothic"/>
            </a:endParaRPr>
          </a:p>
        </p:txBody>
      </p:sp>
      <p:pic>
        <p:nvPicPr>
          <p:cNvPr id="1381" name="Google Shape;1381;p92"/>
          <p:cNvPicPr preferRelativeResize="0">
            <a:picLocks noGrp="1"/>
          </p:cNvPicPr>
          <p:nvPr>
            <p:ph type="body" idx="2"/>
          </p:nvPr>
        </p:nvPicPr>
        <p:blipFill rotWithShape="1">
          <a:blip r:embed="rId4">
            <a:alphaModFix/>
          </a:blip>
          <a:srcRect/>
          <a:stretch/>
        </p:blipFill>
        <p:spPr>
          <a:xfrm>
            <a:off x="6537533" y="1036638"/>
            <a:ext cx="3688934" cy="2246312"/>
          </a:xfrm>
          <a:prstGeom prst="rect">
            <a:avLst/>
          </a:prstGeom>
          <a:noFill/>
          <a:ln>
            <a:noFill/>
          </a:ln>
        </p:spPr>
      </p:pic>
      <p:pic>
        <p:nvPicPr>
          <p:cNvPr id="1382" name="Google Shape;1382;p92"/>
          <p:cNvPicPr preferRelativeResize="0">
            <a:picLocks noGrp="1"/>
          </p:cNvPicPr>
          <p:nvPr>
            <p:ph type="body" idx="1"/>
          </p:nvPr>
        </p:nvPicPr>
        <p:blipFill rotWithShape="1">
          <a:blip r:embed="rId5">
            <a:alphaModFix/>
          </a:blip>
          <a:srcRect/>
          <a:stretch/>
        </p:blipFill>
        <p:spPr>
          <a:xfrm>
            <a:off x="2139069" y="1036638"/>
            <a:ext cx="3494263" cy="2246312"/>
          </a:xfrm>
          <a:prstGeom prst="rect">
            <a:avLst/>
          </a:prstGeom>
          <a:noFill/>
          <a:ln>
            <a:noFill/>
          </a:ln>
        </p:spPr>
      </p:pic>
      <p:pic>
        <p:nvPicPr>
          <p:cNvPr id="1383" name="Google Shape;1383;p92"/>
          <p:cNvPicPr preferRelativeResize="0">
            <a:picLocks noGrp="1"/>
          </p:cNvPicPr>
          <p:nvPr>
            <p:ph type="body" idx="3"/>
          </p:nvPr>
        </p:nvPicPr>
        <p:blipFill rotWithShape="1">
          <a:blip r:embed="rId6">
            <a:alphaModFix/>
          </a:blip>
          <a:srcRect/>
          <a:stretch/>
        </p:blipFill>
        <p:spPr>
          <a:xfrm>
            <a:off x="2029414" y="3703638"/>
            <a:ext cx="3713572" cy="2316162"/>
          </a:xfrm>
          <a:prstGeom prst="rect">
            <a:avLst/>
          </a:prstGeom>
          <a:noFill/>
          <a:ln>
            <a:noFill/>
          </a:ln>
        </p:spPr>
      </p:pic>
      <p:sp>
        <p:nvSpPr>
          <p:cNvPr id="1384" name="Google Shape;1384;p9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385" name="Google Shape;1385;p92"/>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93"/>
          <p:cNvSpPr txBox="1">
            <a:spLocks noGrp="1"/>
          </p:cNvSpPr>
          <p:nvPr>
            <p:ph type="body" idx="2"/>
          </p:nvPr>
        </p:nvSpPr>
        <p:spPr>
          <a:xfrm>
            <a:off x="6694488" y="192831"/>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Financing Method</a:t>
            </a:r>
            <a:endParaRPr/>
          </a:p>
        </p:txBody>
      </p:sp>
      <p:sp>
        <p:nvSpPr>
          <p:cNvPr id="1391" name="Google Shape;1391;p9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102</a:t>
            </a:fld>
            <a:endParaRPr sz="1200">
              <a:solidFill>
                <a:srgbClr val="C00000"/>
              </a:solidFill>
              <a:latin typeface="Century Gothic"/>
              <a:ea typeface="Century Gothic"/>
              <a:cs typeface="Century Gothic"/>
              <a:sym typeface="Century Gothic"/>
            </a:endParaRPr>
          </a:p>
        </p:txBody>
      </p:sp>
      <p:pic>
        <p:nvPicPr>
          <p:cNvPr id="1392" name="Google Shape;1392;p93"/>
          <p:cNvPicPr preferRelativeResize="0">
            <a:picLocks noGrp="1"/>
          </p:cNvPicPr>
          <p:nvPr>
            <p:ph type="body" idx="1"/>
          </p:nvPr>
        </p:nvPicPr>
        <p:blipFill rotWithShape="1">
          <a:blip r:embed="rId3">
            <a:alphaModFix/>
          </a:blip>
          <a:srcRect/>
          <a:stretch/>
        </p:blipFill>
        <p:spPr>
          <a:xfrm>
            <a:off x="1845446" y="1056731"/>
            <a:ext cx="8590008" cy="5243014"/>
          </a:xfrm>
          <a:prstGeom prst="rect">
            <a:avLst/>
          </a:prstGeom>
          <a:noFill/>
          <a:ln>
            <a:noFill/>
          </a:ln>
        </p:spPr>
      </p:pic>
      <p:sp>
        <p:nvSpPr>
          <p:cNvPr id="1393" name="Google Shape;1393;p9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394" name="Google Shape;1394;p93"/>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94"/>
          <p:cNvSpPr txBox="1">
            <a:spLocks noGrp="1"/>
          </p:cNvSpPr>
          <p:nvPr>
            <p:ph type="body" idx="2"/>
          </p:nvPr>
        </p:nvSpPr>
        <p:spPr>
          <a:xfrm>
            <a:off x="6694488" y="192831"/>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Financing Method</a:t>
            </a:r>
            <a:endParaRPr/>
          </a:p>
        </p:txBody>
      </p:sp>
      <p:sp>
        <p:nvSpPr>
          <p:cNvPr id="1400" name="Google Shape;1400;p9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103</a:t>
            </a:fld>
            <a:endParaRPr sz="1200">
              <a:solidFill>
                <a:srgbClr val="C00000"/>
              </a:solidFill>
              <a:latin typeface="Century Gothic"/>
              <a:ea typeface="Century Gothic"/>
              <a:cs typeface="Century Gothic"/>
              <a:sym typeface="Century Gothic"/>
            </a:endParaRPr>
          </a:p>
        </p:txBody>
      </p:sp>
      <p:pic>
        <p:nvPicPr>
          <p:cNvPr id="1401" name="Google Shape;1401;p94"/>
          <p:cNvPicPr preferRelativeResize="0">
            <a:picLocks noGrp="1"/>
          </p:cNvPicPr>
          <p:nvPr>
            <p:ph type="body" idx="1"/>
          </p:nvPr>
        </p:nvPicPr>
        <p:blipFill rotWithShape="1">
          <a:blip r:embed="rId3">
            <a:alphaModFix/>
          </a:blip>
          <a:srcRect/>
          <a:stretch/>
        </p:blipFill>
        <p:spPr>
          <a:xfrm>
            <a:off x="2147389" y="1039813"/>
            <a:ext cx="7986123" cy="5276850"/>
          </a:xfrm>
          <a:prstGeom prst="rect">
            <a:avLst/>
          </a:prstGeom>
          <a:noFill/>
          <a:ln>
            <a:noFill/>
          </a:ln>
        </p:spPr>
      </p:pic>
      <p:sp>
        <p:nvSpPr>
          <p:cNvPr id="1402" name="Google Shape;1402;p9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403" name="Google Shape;1403;p94"/>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95"/>
          <p:cNvSpPr txBox="1">
            <a:spLocks noGrp="1"/>
          </p:cNvSpPr>
          <p:nvPr>
            <p:ph type="body" idx="2"/>
          </p:nvPr>
        </p:nvSpPr>
        <p:spPr>
          <a:xfrm>
            <a:off x="6694488" y="192831"/>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Financing Method</a:t>
            </a:r>
            <a:endParaRPr/>
          </a:p>
        </p:txBody>
      </p:sp>
      <p:pic>
        <p:nvPicPr>
          <p:cNvPr id="1409" name="Google Shape;1409;p95"/>
          <p:cNvPicPr preferRelativeResize="0">
            <a:picLocks noGrp="1"/>
          </p:cNvPicPr>
          <p:nvPr>
            <p:ph type="body" idx="1"/>
          </p:nvPr>
        </p:nvPicPr>
        <p:blipFill rotWithShape="1">
          <a:blip r:embed="rId3">
            <a:alphaModFix/>
          </a:blip>
          <a:srcRect/>
          <a:stretch/>
        </p:blipFill>
        <p:spPr>
          <a:xfrm>
            <a:off x="1845446" y="1050635"/>
            <a:ext cx="8590008" cy="5255207"/>
          </a:xfrm>
          <a:prstGeom prst="rect">
            <a:avLst/>
          </a:prstGeom>
          <a:noFill/>
          <a:ln>
            <a:noFill/>
          </a:ln>
        </p:spPr>
      </p:pic>
      <p:sp>
        <p:nvSpPr>
          <p:cNvPr id="1410" name="Google Shape;1410;p9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104</a:t>
            </a:fld>
            <a:endParaRPr sz="1000" b="1">
              <a:solidFill>
                <a:srgbClr val="C00000"/>
              </a:solidFill>
              <a:latin typeface="Century Gothic"/>
              <a:ea typeface="Century Gothic"/>
              <a:cs typeface="Century Gothic"/>
              <a:sym typeface="Century Gothic"/>
            </a:endParaRPr>
          </a:p>
        </p:txBody>
      </p:sp>
      <p:sp>
        <p:nvSpPr>
          <p:cNvPr id="1411" name="Google Shape;1411;p9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12" name="Google Shape;1412;p95"/>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96"/>
          <p:cNvSpPr txBox="1">
            <a:spLocks noGrp="1"/>
          </p:cNvSpPr>
          <p:nvPr>
            <p:ph type="body" idx="2"/>
          </p:nvPr>
        </p:nvSpPr>
        <p:spPr>
          <a:xfrm>
            <a:off x="6694488" y="192831"/>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Financing Method</a:t>
            </a:r>
            <a:endParaRPr/>
          </a:p>
        </p:txBody>
      </p:sp>
      <p:sp>
        <p:nvSpPr>
          <p:cNvPr id="1418" name="Google Shape;1418;p9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105</a:t>
            </a:fld>
            <a:endParaRPr sz="1200">
              <a:solidFill>
                <a:srgbClr val="C00000"/>
              </a:solidFill>
              <a:latin typeface="Century Gothic"/>
              <a:ea typeface="Century Gothic"/>
              <a:cs typeface="Century Gothic"/>
              <a:sym typeface="Century Gothic"/>
            </a:endParaRPr>
          </a:p>
        </p:txBody>
      </p:sp>
      <p:pic>
        <p:nvPicPr>
          <p:cNvPr id="1419" name="Google Shape;1419;p96"/>
          <p:cNvPicPr preferRelativeResize="0">
            <a:picLocks noGrp="1"/>
          </p:cNvPicPr>
          <p:nvPr>
            <p:ph type="body" idx="1"/>
          </p:nvPr>
        </p:nvPicPr>
        <p:blipFill rotWithShape="1">
          <a:blip r:embed="rId3">
            <a:alphaModFix/>
          </a:blip>
          <a:srcRect/>
          <a:stretch/>
        </p:blipFill>
        <p:spPr>
          <a:xfrm>
            <a:off x="1845446" y="1108552"/>
            <a:ext cx="8590008" cy="5139373"/>
          </a:xfrm>
          <a:prstGeom prst="rect">
            <a:avLst/>
          </a:prstGeom>
          <a:noFill/>
          <a:ln>
            <a:noFill/>
          </a:ln>
        </p:spPr>
      </p:pic>
      <p:sp>
        <p:nvSpPr>
          <p:cNvPr id="1420" name="Google Shape;1420;p9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21" name="Google Shape;1421;p96"/>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1425"/>
        <p:cNvGrpSpPr/>
        <p:nvPr/>
      </p:nvGrpSpPr>
      <p:grpSpPr>
        <a:xfrm>
          <a:off x="0" y="0"/>
          <a:ext cx="0" cy="0"/>
          <a:chOff x="0" y="0"/>
          <a:chExt cx="0" cy="0"/>
        </a:xfrm>
      </p:grpSpPr>
      <p:sp>
        <p:nvSpPr>
          <p:cNvPr id="1426" name="Google Shape;1426;p97"/>
          <p:cNvSpPr txBox="1">
            <a:spLocks noGrp="1"/>
          </p:cNvSpPr>
          <p:nvPr>
            <p:ph type="body" idx="2"/>
          </p:nvPr>
        </p:nvSpPr>
        <p:spPr>
          <a:xfrm>
            <a:off x="6694488" y="256206"/>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Trend</a:t>
            </a:r>
            <a:endParaRPr/>
          </a:p>
        </p:txBody>
      </p:sp>
      <p:sp>
        <p:nvSpPr>
          <p:cNvPr id="1427" name="Google Shape;1427;p9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106</a:t>
            </a:fld>
            <a:endParaRPr sz="1200">
              <a:solidFill>
                <a:srgbClr val="C00000"/>
              </a:solidFill>
              <a:latin typeface="Century Gothic"/>
              <a:ea typeface="Century Gothic"/>
              <a:cs typeface="Century Gothic"/>
              <a:sym typeface="Century Gothic"/>
            </a:endParaRPr>
          </a:p>
        </p:txBody>
      </p:sp>
      <p:pic>
        <p:nvPicPr>
          <p:cNvPr id="1428" name="Google Shape;1428;p97"/>
          <p:cNvPicPr preferRelativeResize="0">
            <a:picLocks noGrp="1"/>
          </p:cNvPicPr>
          <p:nvPr>
            <p:ph type="body" idx="1"/>
          </p:nvPr>
        </p:nvPicPr>
        <p:blipFill rotWithShape="1">
          <a:blip r:embed="rId3">
            <a:alphaModFix/>
          </a:blip>
          <a:srcRect/>
          <a:stretch/>
        </p:blipFill>
        <p:spPr>
          <a:xfrm>
            <a:off x="2300016" y="1039813"/>
            <a:ext cx="7680869" cy="5276850"/>
          </a:xfrm>
          <a:prstGeom prst="rect">
            <a:avLst/>
          </a:prstGeom>
          <a:noFill/>
          <a:ln>
            <a:noFill/>
          </a:ln>
        </p:spPr>
      </p:pic>
      <p:sp>
        <p:nvSpPr>
          <p:cNvPr id="1429" name="Google Shape;1429;p9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430" name="Google Shape;1430;p97"/>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1434"/>
        <p:cNvGrpSpPr/>
        <p:nvPr/>
      </p:nvGrpSpPr>
      <p:grpSpPr>
        <a:xfrm>
          <a:off x="0" y="0"/>
          <a:ext cx="0" cy="0"/>
          <a:chOff x="0" y="0"/>
          <a:chExt cx="0" cy="0"/>
        </a:xfrm>
      </p:grpSpPr>
      <p:sp>
        <p:nvSpPr>
          <p:cNvPr id="1435" name="Google Shape;1435;p98"/>
          <p:cNvSpPr txBox="1">
            <a:spLocks noGrp="1"/>
          </p:cNvSpPr>
          <p:nvPr>
            <p:ph type="body" idx="2"/>
          </p:nvPr>
        </p:nvSpPr>
        <p:spPr>
          <a:xfrm>
            <a:off x="6694488" y="256206"/>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Trend</a:t>
            </a:r>
            <a:endParaRPr/>
          </a:p>
        </p:txBody>
      </p:sp>
      <p:sp>
        <p:nvSpPr>
          <p:cNvPr id="1436" name="Google Shape;1436;p9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107</a:t>
            </a:fld>
            <a:endParaRPr sz="1200">
              <a:solidFill>
                <a:srgbClr val="C00000"/>
              </a:solidFill>
              <a:latin typeface="Century Gothic"/>
              <a:ea typeface="Century Gothic"/>
              <a:cs typeface="Century Gothic"/>
              <a:sym typeface="Century Gothic"/>
            </a:endParaRPr>
          </a:p>
        </p:txBody>
      </p:sp>
      <p:pic>
        <p:nvPicPr>
          <p:cNvPr id="1437" name="Google Shape;1437;p98"/>
          <p:cNvPicPr preferRelativeResize="0">
            <a:picLocks noGrp="1"/>
          </p:cNvPicPr>
          <p:nvPr>
            <p:ph type="body" idx="1"/>
          </p:nvPr>
        </p:nvPicPr>
        <p:blipFill rotWithShape="1">
          <a:blip r:embed="rId3">
            <a:alphaModFix/>
          </a:blip>
          <a:srcRect/>
          <a:stretch/>
        </p:blipFill>
        <p:spPr>
          <a:xfrm>
            <a:off x="2148842" y="1039813"/>
            <a:ext cx="7983217" cy="5276850"/>
          </a:xfrm>
          <a:prstGeom prst="rect">
            <a:avLst/>
          </a:prstGeom>
          <a:noFill/>
          <a:ln>
            <a:noFill/>
          </a:ln>
        </p:spPr>
      </p:pic>
      <p:sp>
        <p:nvSpPr>
          <p:cNvPr id="1438" name="Google Shape;1438;p9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439" name="Google Shape;1439;p98"/>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1443"/>
        <p:cNvGrpSpPr/>
        <p:nvPr/>
      </p:nvGrpSpPr>
      <p:grpSpPr>
        <a:xfrm>
          <a:off x="0" y="0"/>
          <a:ext cx="0" cy="0"/>
          <a:chOff x="0" y="0"/>
          <a:chExt cx="0" cy="0"/>
        </a:xfrm>
      </p:grpSpPr>
      <p:sp>
        <p:nvSpPr>
          <p:cNvPr id="1444" name="Google Shape;1444;p99"/>
          <p:cNvSpPr txBox="1">
            <a:spLocks noGrp="1"/>
          </p:cNvSpPr>
          <p:nvPr>
            <p:ph type="body" idx="2"/>
          </p:nvPr>
        </p:nvSpPr>
        <p:spPr>
          <a:xfrm>
            <a:off x="6694488" y="256206"/>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Trend</a:t>
            </a:r>
            <a:endParaRPr/>
          </a:p>
        </p:txBody>
      </p:sp>
      <p:pic>
        <p:nvPicPr>
          <p:cNvPr id="1445" name="Google Shape;1445;p99"/>
          <p:cNvPicPr preferRelativeResize="0">
            <a:picLocks noGrp="1"/>
          </p:cNvPicPr>
          <p:nvPr>
            <p:ph type="body" idx="1"/>
          </p:nvPr>
        </p:nvPicPr>
        <p:blipFill rotWithShape="1">
          <a:blip r:embed="rId3">
            <a:alphaModFix/>
          </a:blip>
          <a:srcRect/>
          <a:stretch/>
        </p:blipFill>
        <p:spPr>
          <a:xfrm>
            <a:off x="2188427" y="1039813"/>
            <a:ext cx="7904047" cy="5276850"/>
          </a:xfrm>
          <a:prstGeom prst="rect">
            <a:avLst/>
          </a:prstGeom>
          <a:noFill/>
          <a:ln>
            <a:noFill/>
          </a:ln>
        </p:spPr>
      </p:pic>
      <p:sp>
        <p:nvSpPr>
          <p:cNvPr id="1446" name="Google Shape;1446;p9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108</a:t>
            </a:fld>
            <a:endParaRPr sz="1000" b="1">
              <a:solidFill>
                <a:srgbClr val="C00000"/>
              </a:solidFill>
              <a:latin typeface="Century Gothic"/>
              <a:ea typeface="Century Gothic"/>
              <a:cs typeface="Century Gothic"/>
              <a:sym typeface="Century Gothic"/>
            </a:endParaRPr>
          </a:p>
        </p:txBody>
      </p:sp>
      <p:sp>
        <p:nvSpPr>
          <p:cNvPr id="1447" name="Google Shape;1447;p9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48" name="Google Shape;1448;p99"/>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1452"/>
        <p:cNvGrpSpPr/>
        <p:nvPr/>
      </p:nvGrpSpPr>
      <p:grpSpPr>
        <a:xfrm>
          <a:off x="0" y="0"/>
          <a:ext cx="0" cy="0"/>
          <a:chOff x="0" y="0"/>
          <a:chExt cx="0" cy="0"/>
        </a:xfrm>
      </p:grpSpPr>
      <p:sp>
        <p:nvSpPr>
          <p:cNvPr id="1453" name="Google Shape;1453;p100"/>
          <p:cNvSpPr txBox="1">
            <a:spLocks noGrp="1"/>
          </p:cNvSpPr>
          <p:nvPr>
            <p:ph type="body" idx="2"/>
          </p:nvPr>
        </p:nvSpPr>
        <p:spPr>
          <a:xfrm>
            <a:off x="6694488" y="256206"/>
            <a:ext cx="3973512" cy="383182"/>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Trend</a:t>
            </a:r>
            <a:endParaRPr/>
          </a:p>
        </p:txBody>
      </p:sp>
      <p:sp>
        <p:nvSpPr>
          <p:cNvPr id="1454" name="Google Shape;1454;p10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109</a:t>
            </a:fld>
            <a:endParaRPr sz="1200">
              <a:solidFill>
                <a:srgbClr val="C00000"/>
              </a:solidFill>
              <a:latin typeface="Century Gothic"/>
              <a:ea typeface="Century Gothic"/>
              <a:cs typeface="Century Gothic"/>
              <a:sym typeface="Century Gothic"/>
            </a:endParaRPr>
          </a:p>
        </p:txBody>
      </p:sp>
      <p:pic>
        <p:nvPicPr>
          <p:cNvPr id="1455" name="Google Shape;1455;p100"/>
          <p:cNvPicPr preferRelativeResize="0">
            <a:picLocks noGrp="1"/>
          </p:cNvPicPr>
          <p:nvPr>
            <p:ph type="body" idx="1"/>
          </p:nvPr>
        </p:nvPicPr>
        <p:blipFill rotWithShape="1">
          <a:blip r:embed="rId3">
            <a:alphaModFix/>
          </a:blip>
          <a:srcRect/>
          <a:stretch/>
        </p:blipFill>
        <p:spPr>
          <a:xfrm>
            <a:off x="2148842" y="1039813"/>
            <a:ext cx="7983217" cy="5276850"/>
          </a:xfrm>
          <a:prstGeom prst="rect">
            <a:avLst/>
          </a:prstGeom>
          <a:noFill/>
          <a:ln>
            <a:noFill/>
          </a:ln>
        </p:spPr>
      </p:pic>
      <p:sp>
        <p:nvSpPr>
          <p:cNvPr id="1456" name="Google Shape;1456;p10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57" name="Google Shape;1457;p100"/>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F52C46BF-4678-0E49-922A-3B000CB25059}"/>
              </a:ext>
            </a:extLst>
          </p:cNvPr>
          <p:cNvPicPr>
            <a:picLocks noChangeAspect="1"/>
          </p:cNvPicPr>
          <p:nvPr/>
        </p:nvPicPr>
        <p:blipFill>
          <a:blip r:embed="rId2"/>
          <a:stretch>
            <a:fillRect/>
          </a:stretch>
        </p:blipFill>
        <p:spPr>
          <a:xfrm>
            <a:off x="0" y="14859"/>
            <a:ext cx="12192000" cy="6828281"/>
          </a:xfrm>
          <a:prstGeom prst="rect">
            <a:avLst/>
          </a:prstGeom>
        </p:spPr>
      </p:pic>
    </p:spTree>
    <p:extLst>
      <p:ext uri="{BB962C8B-B14F-4D97-AF65-F5344CB8AC3E}">
        <p14:creationId xmlns:p14="http://schemas.microsoft.com/office/powerpoint/2010/main" val="42068599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01"/>
          <p:cNvSpPr txBox="1">
            <a:spLocks noGrp="1"/>
          </p:cNvSpPr>
          <p:nvPr>
            <p:ph type="body" idx="2"/>
          </p:nvPr>
        </p:nvSpPr>
        <p:spPr>
          <a:xfrm>
            <a:off x="6858000" y="34904"/>
            <a:ext cx="3657600" cy="80329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a:t>
            </a:r>
            <a:endParaRPr/>
          </a:p>
          <a:p>
            <a:pPr marL="0" lvl="0" indent="0" algn="ctr" rtl="0">
              <a:lnSpc>
                <a:spcPct val="90000"/>
              </a:lnSpc>
              <a:spcBef>
                <a:spcPts val="1000"/>
              </a:spcBef>
              <a:spcAft>
                <a:spcPts val="0"/>
              </a:spcAft>
              <a:buClr>
                <a:schemeClr val="lt1"/>
              </a:buClr>
              <a:buSzPts val="2100"/>
              <a:buNone/>
            </a:pPr>
            <a:r>
              <a:rPr lang="en-US" sz="2100">
                <a:solidFill>
                  <a:schemeClr val="lt1"/>
                </a:solidFill>
              </a:rPr>
              <a:t>By Price Range</a:t>
            </a:r>
            <a:endParaRPr/>
          </a:p>
        </p:txBody>
      </p:sp>
      <p:sp>
        <p:nvSpPr>
          <p:cNvPr id="1463" name="Google Shape;1463;p101">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464" name="Google Shape;1464;p10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110</a:t>
            </a:fld>
            <a:endParaRPr sz="1200">
              <a:solidFill>
                <a:srgbClr val="C00000"/>
              </a:solidFill>
              <a:latin typeface="Century Gothic"/>
              <a:ea typeface="Century Gothic"/>
              <a:cs typeface="Century Gothic"/>
              <a:sym typeface="Century Gothic"/>
            </a:endParaRPr>
          </a:p>
        </p:txBody>
      </p:sp>
      <p:pic>
        <p:nvPicPr>
          <p:cNvPr id="1465" name="Google Shape;1465;p101"/>
          <p:cNvPicPr preferRelativeResize="0">
            <a:picLocks noGrp="1"/>
          </p:cNvPicPr>
          <p:nvPr>
            <p:ph type="body" idx="1"/>
          </p:nvPr>
        </p:nvPicPr>
        <p:blipFill rotWithShape="1">
          <a:blip r:embed="rId4">
            <a:alphaModFix/>
          </a:blip>
          <a:srcRect/>
          <a:stretch/>
        </p:blipFill>
        <p:spPr>
          <a:xfrm>
            <a:off x="2361496" y="1039813"/>
            <a:ext cx="7557909" cy="5276850"/>
          </a:xfrm>
          <a:prstGeom prst="rect">
            <a:avLst/>
          </a:prstGeom>
          <a:noFill/>
          <a:ln>
            <a:noFill/>
          </a:ln>
        </p:spPr>
      </p:pic>
      <p:sp>
        <p:nvSpPr>
          <p:cNvPr id="1466" name="Google Shape;1466;p101"/>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467" name="Google Shape;1467;p101"/>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02"/>
          <p:cNvSpPr txBox="1">
            <a:spLocks noGrp="1"/>
          </p:cNvSpPr>
          <p:nvPr>
            <p:ph type="body" idx="2"/>
          </p:nvPr>
        </p:nvSpPr>
        <p:spPr>
          <a:xfrm>
            <a:off x="6858000" y="34904"/>
            <a:ext cx="3657600" cy="80329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a:t>
            </a:r>
            <a:endParaRPr/>
          </a:p>
          <a:p>
            <a:pPr marL="0" lvl="0" indent="0" algn="ctr" rtl="0">
              <a:lnSpc>
                <a:spcPct val="90000"/>
              </a:lnSpc>
              <a:spcBef>
                <a:spcPts val="1000"/>
              </a:spcBef>
              <a:spcAft>
                <a:spcPts val="0"/>
              </a:spcAft>
              <a:buClr>
                <a:schemeClr val="lt1"/>
              </a:buClr>
              <a:buSzPts val="2100"/>
              <a:buNone/>
            </a:pPr>
            <a:r>
              <a:rPr lang="en-US" sz="2100">
                <a:solidFill>
                  <a:schemeClr val="lt1"/>
                </a:solidFill>
              </a:rPr>
              <a:t>By Price Range</a:t>
            </a:r>
            <a:endParaRPr/>
          </a:p>
        </p:txBody>
      </p:sp>
      <p:sp>
        <p:nvSpPr>
          <p:cNvPr id="1473" name="Google Shape;1473;p102">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474" name="Google Shape;1474;p10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111</a:t>
            </a:fld>
            <a:endParaRPr sz="1200">
              <a:solidFill>
                <a:srgbClr val="C00000"/>
              </a:solidFill>
              <a:latin typeface="Century Gothic"/>
              <a:ea typeface="Century Gothic"/>
              <a:cs typeface="Century Gothic"/>
              <a:sym typeface="Century Gothic"/>
            </a:endParaRPr>
          </a:p>
        </p:txBody>
      </p:sp>
      <p:pic>
        <p:nvPicPr>
          <p:cNvPr id="1475" name="Google Shape;1475;p102"/>
          <p:cNvPicPr preferRelativeResize="0">
            <a:picLocks noGrp="1"/>
          </p:cNvPicPr>
          <p:nvPr>
            <p:ph type="body" idx="1"/>
          </p:nvPr>
        </p:nvPicPr>
        <p:blipFill rotWithShape="1">
          <a:blip r:embed="rId4">
            <a:alphaModFix/>
          </a:blip>
          <a:srcRect/>
          <a:stretch/>
        </p:blipFill>
        <p:spPr>
          <a:xfrm>
            <a:off x="1916039" y="1039813"/>
            <a:ext cx="8448822" cy="5276850"/>
          </a:xfrm>
          <a:prstGeom prst="rect">
            <a:avLst/>
          </a:prstGeom>
          <a:noFill/>
          <a:ln>
            <a:noFill/>
          </a:ln>
        </p:spPr>
      </p:pic>
      <p:sp>
        <p:nvSpPr>
          <p:cNvPr id="1476" name="Google Shape;1476;p102"/>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477" name="Google Shape;1477;p102"/>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03"/>
          <p:cNvSpPr txBox="1">
            <a:spLocks noGrp="1"/>
          </p:cNvSpPr>
          <p:nvPr>
            <p:ph type="body" idx="2"/>
          </p:nvPr>
        </p:nvSpPr>
        <p:spPr>
          <a:xfrm>
            <a:off x="6858000" y="34904"/>
            <a:ext cx="3657600" cy="80329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a:t>
            </a:r>
            <a:endParaRPr/>
          </a:p>
          <a:p>
            <a:pPr marL="0" lvl="0" indent="0" algn="ctr" rtl="0">
              <a:lnSpc>
                <a:spcPct val="90000"/>
              </a:lnSpc>
              <a:spcBef>
                <a:spcPts val="1000"/>
              </a:spcBef>
              <a:spcAft>
                <a:spcPts val="0"/>
              </a:spcAft>
              <a:buClr>
                <a:schemeClr val="lt1"/>
              </a:buClr>
              <a:buSzPts val="2100"/>
              <a:buNone/>
            </a:pPr>
            <a:r>
              <a:rPr lang="en-US" sz="2100">
                <a:solidFill>
                  <a:schemeClr val="lt1"/>
                </a:solidFill>
              </a:rPr>
              <a:t>By Price Range</a:t>
            </a:r>
            <a:endParaRPr/>
          </a:p>
        </p:txBody>
      </p:sp>
      <p:sp>
        <p:nvSpPr>
          <p:cNvPr id="1483" name="Google Shape;1483;p103">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484" name="Google Shape;1484;p103"/>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112</a:t>
            </a:fld>
            <a:endParaRPr sz="1000" b="1">
              <a:solidFill>
                <a:srgbClr val="C00000"/>
              </a:solidFill>
              <a:latin typeface="Century Gothic"/>
              <a:ea typeface="Century Gothic"/>
              <a:cs typeface="Century Gothic"/>
              <a:sym typeface="Century Gothic"/>
            </a:endParaRPr>
          </a:p>
        </p:txBody>
      </p:sp>
      <p:pic>
        <p:nvPicPr>
          <p:cNvPr id="1485" name="Google Shape;1485;p103"/>
          <p:cNvPicPr preferRelativeResize="0">
            <a:picLocks noGrp="1"/>
          </p:cNvPicPr>
          <p:nvPr>
            <p:ph type="body" idx="1"/>
          </p:nvPr>
        </p:nvPicPr>
        <p:blipFill rotWithShape="1">
          <a:blip r:embed="rId4">
            <a:alphaModFix/>
          </a:blip>
          <a:srcRect/>
          <a:stretch/>
        </p:blipFill>
        <p:spPr>
          <a:xfrm>
            <a:off x="2155948" y="1039813"/>
            <a:ext cx="7969004" cy="5276850"/>
          </a:xfrm>
          <a:prstGeom prst="rect">
            <a:avLst/>
          </a:prstGeom>
          <a:noFill/>
          <a:ln>
            <a:noFill/>
          </a:ln>
        </p:spPr>
      </p:pic>
      <p:sp>
        <p:nvSpPr>
          <p:cNvPr id="1486" name="Google Shape;1486;p10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87" name="Google Shape;1487;p103"/>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04"/>
          <p:cNvSpPr txBox="1">
            <a:spLocks noGrp="1"/>
          </p:cNvSpPr>
          <p:nvPr>
            <p:ph type="body" idx="2"/>
          </p:nvPr>
        </p:nvSpPr>
        <p:spPr>
          <a:xfrm>
            <a:off x="6858000" y="34904"/>
            <a:ext cx="3657600" cy="803297"/>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2100"/>
              <a:buNone/>
            </a:pPr>
            <a:r>
              <a:rPr lang="en-US" sz="2100">
                <a:solidFill>
                  <a:schemeClr val="lt1"/>
                </a:solidFill>
              </a:rPr>
              <a:t>Cash Purchases </a:t>
            </a:r>
            <a:endParaRPr/>
          </a:p>
          <a:p>
            <a:pPr marL="0" lvl="0" indent="0" algn="ctr" rtl="0">
              <a:lnSpc>
                <a:spcPct val="90000"/>
              </a:lnSpc>
              <a:spcBef>
                <a:spcPts val="1000"/>
              </a:spcBef>
              <a:spcAft>
                <a:spcPts val="0"/>
              </a:spcAft>
              <a:buClr>
                <a:schemeClr val="lt1"/>
              </a:buClr>
              <a:buSzPts val="2100"/>
              <a:buNone/>
            </a:pPr>
            <a:r>
              <a:rPr lang="en-US" sz="2100">
                <a:solidFill>
                  <a:schemeClr val="lt1"/>
                </a:solidFill>
              </a:rPr>
              <a:t>By Price Range</a:t>
            </a:r>
            <a:endParaRPr/>
          </a:p>
        </p:txBody>
      </p:sp>
      <p:sp>
        <p:nvSpPr>
          <p:cNvPr id="1493" name="Google Shape;1493;p104">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494" name="Google Shape;1494;p10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113</a:t>
            </a:fld>
            <a:endParaRPr sz="1200">
              <a:solidFill>
                <a:srgbClr val="C00000"/>
              </a:solidFill>
              <a:latin typeface="Century Gothic"/>
              <a:ea typeface="Century Gothic"/>
              <a:cs typeface="Century Gothic"/>
              <a:sym typeface="Century Gothic"/>
            </a:endParaRPr>
          </a:p>
        </p:txBody>
      </p:sp>
      <p:pic>
        <p:nvPicPr>
          <p:cNvPr id="1495" name="Google Shape;1495;p104"/>
          <p:cNvPicPr preferRelativeResize="0">
            <a:picLocks noGrp="1"/>
          </p:cNvPicPr>
          <p:nvPr>
            <p:ph type="body" idx="1"/>
          </p:nvPr>
        </p:nvPicPr>
        <p:blipFill rotWithShape="1">
          <a:blip r:embed="rId4">
            <a:alphaModFix/>
          </a:blip>
          <a:srcRect/>
          <a:stretch/>
        </p:blipFill>
        <p:spPr>
          <a:xfrm>
            <a:off x="2170142" y="1039813"/>
            <a:ext cx="7940617" cy="5276850"/>
          </a:xfrm>
          <a:prstGeom prst="rect">
            <a:avLst/>
          </a:prstGeom>
          <a:noFill/>
          <a:ln>
            <a:noFill/>
          </a:ln>
        </p:spPr>
      </p:pic>
      <p:sp>
        <p:nvSpPr>
          <p:cNvPr id="1496" name="Google Shape;1496;p10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497" name="Google Shape;1497;p104"/>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05"/>
          <p:cNvSpPr txBox="1">
            <a:spLocks noGrp="1"/>
          </p:cNvSpPr>
          <p:nvPr>
            <p:ph type="body" idx="2"/>
          </p:nvPr>
        </p:nvSpPr>
        <p:spPr>
          <a:xfrm>
            <a:off x="6694336" y="81570"/>
            <a:ext cx="3973664" cy="8969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100"/>
              <a:buFont typeface="Noto Sans Symbols"/>
              <a:buChar char="✔"/>
            </a:pPr>
            <a:r>
              <a:rPr lang="en-US" sz="1100">
                <a:solidFill>
                  <a:schemeClr val="lt1"/>
                </a:solidFill>
              </a:rPr>
              <a:t>Sellers paid some or all of Buyer’s Closing Costs in 25.0% of 1Q 2023 Transactions.</a:t>
            </a:r>
            <a:endParaRPr/>
          </a:p>
          <a:p>
            <a:pPr marL="228600" lvl="0" indent="-228600" algn="l" rtl="0">
              <a:lnSpc>
                <a:spcPct val="90000"/>
              </a:lnSpc>
              <a:spcBef>
                <a:spcPts val="1000"/>
              </a:spcBef>
              <a:spcAft>
                <a:spcPts val="0"/>
              </a:spcAft>
              <a:buClr>
                <a:schemeClr val="lt1"/>
              </a:buClr>
              <a:buSzPts val="1100"/>
              <a:buFont typeface="Noto Sans Symbols"/>
              <a:buChar char="✔"/>
            </a:pPr>
            <a:r>
              <a:rPr lang="en-US" sz="1100">
                <a:solidFill>
                  <a:schemeClr val="lt1"/>
                </a:solidFill>
              </a:rPr>
              <a:t>Up from last year by +8.9 percentage points.</a:t>
            </a:r>
            <a:endParaRPr/>
          </a:p>
        </p:txBody>
      </p:sp>
      <p:sp>
        <p:nvSpPr>
          <p:cNvPr id="1504" name="Google Shape;1504;p10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114</a:t>
            </a:fld>
            <a:endParaRPr sz="1200">
              <a:solidFill>
                <a:srgbClr val="C00000"/>
              </a:solidFill>
              <a:latin typeface="Century Gothic"/>
              <a:ea typeface="Century Gothic"/>
              <a:cs typeface="Century Gothic"/>
              <a:sym typeface="Century Gothic"/>
            </a:endParaRPr>
          </a:p>
        </p:txBody>
      </p:sp>
      <p:pic>
        <p:nvPicPr>
          <p:cNvPr id="1505" name="Google Shape;1505;p105"/>
          <p:cNvPicPr preferRelativeResize="0">
            <a:picLocks noGrp="1"/>
          </p:cNvPicPr>
          <p:nvPr>
            <p:ph type="body" idx="1"/>
          </p:nvPr>
        </p:nvPicPr>
        <p:blipFill rotWithShape="1">
          <a:blip r:embed="rId3">
            <a:alphaModFix/>
          </a:blip>
          <a:srcRect/>
          <a:stretch/>
        </p:blipFill>
        <p:spPr>
          <a:xfrm>
            <a:off x="2090312" y="1039813"/>
            <a:ext cx="8100277" cy="5276850"/>
          </a:xfrm>
          <a:prstGeom prst="rect">
            <a:avLst/>
          </a:prstGeom>
          <a:noFill/>
          <a:ln>
            <a:noFill/>
          </a:ln>
        </p:spPr>
      </p:pic>
      <p:sp>
        <p:nvSpPr>
          <p:cNvPr id="1506" name="Google Shape;1506;p105"/>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507" name="Google Shape;1507;p105"/>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06"/>
          <p:cNvSpPr txBox="1">
            <a:spLocks noGrp="1"/>
          </p:cNvSpPr>
          <p:nvPr>
            <p:ph type="body" idx="2"/>
          </p:nvPr>
        </p:nvSpPr>
        <p:spPr>
          <a:xfrm>
            <a:off x="6694336" y="81570"/>
            <a:ext cx="3973664" cy="8969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100"/>
              <a:buFont typeface="Noto Sans Symbols"/>
              <a:buChar char="✔"/>
            </a:pPr>
            <a:r>
              <a:rPr lang="en-US" sz="1100">
                <a:solidFill>
                  <a:schemeClr val="lt1"/>
                </a:solidFill>
              </a:rPr>
              <a:t>Sellers paid some or all of Buyer’s Closing Costs in 22.8% of 1Q 2023 Transactions.</a:t>
            </a:r>
            <a:endParaRPr/>
          </a:p>
          <a:p>
            <a:pPr marL="228600" lvl="0" indent="-228600" algn="l" rtl="0">
              <a:lnSpc>
                <a:spcPct val="90000"/>
              </a:lnSpc>
              <a:spcBef>
                <a:spcPts val="1000"/>
              </a:spcBef>
              <a:spcAft>
                <a:spcPts val="0"/>
              </a:spcAft>
              <a:buClr>
                <a:schemeClr val="lt1"/>
              </a:buClr>
              <a:buSzPts val="1100"/>
              <a:buFont typeface="Noto Sans Symbols"/>
              <a:buChar char="✔"/>
            </a:pPr>
            <a:r>
              <a:rPr lang="en-US" sz="1100">
                <a:solidFill>
                  <a:schemeClr val="lt1"/>
                </a:solidFill>
              </a:rPr>
              <a:t>Up from last year by +10.8 percentage points.</a:t>
            </a:r>
            <a:endParaRPr/>
          </a:p>
        </p:txBody>
      </p:sp>
      <p:sp>
        <p:nvSpPr>
          <p:cNvPr id="1514" name="Google Shape;1514;p10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115</a:t>
            </a:fld>
            <a:endParaRPr sz="1200">
              <a:solidFill>
                <a:srgbClr val="C00000"/>
              </a:solidFill>
              <a:latin typeface="Century Gothic"/>
              <a:ea typeface="Century Gothic"/>
              <a:cs typeface="Century Gothic"/>
              <a:sym typeface="Century Gothic"/>
            </a:endParaRPr>
          </a:p>
        </p:txBody>
      </p:sp>
      <p:pic>
        <p:nvPicPr>
          <p:cNvPr id="1515" name="Google Shape;1515;p106"/>
          <p:cNvPicPr preferRelativeResize="0">
            <a:picLocks noGrp="1"/>
          </p:cNvPicPr>
          <p:nvPr>
            <p:ph type="body" idx="1"/>
          </p:nvPr>
        </p:nvPicPr>
        <p:blipFill rotWithShape="1">
          <a:blip r:embed="rId3">
            <a:alphaModFix/>
          </a:blip>
          <a:srcRect/>
          <a:stretch/>
        </p:blipFill>
        <p:spPr>
          <a:xfrm>
            <a:off x="2266961" y="1039813"/>
            <a:ext cx="7746979" cy="5276850"/>
          </a:xfrm>
          <a:prstGeom prst="rect">
            <a:avLst/>
          </a:prstGeom>
          <a:noFill/>
          <a:ln>
            <a:noFill/>
          </a:ln>
        </p:spPr>
      </p:pic>
      <p:sp>
        <p:nvSpPr>
          <p:cNvPr id="1516" name="Google Shape;1516;p106"/>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517" name="Google Shape;1517;p106"/>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107"/>
          <p:cNvSpPr txBox="1">
            <a:spLocks noGrp="1"/>
          </p:cNvSpPr>
          <p:nvPr>
            <p:ph type="body" idx="2"/>
          </p:nvPr>
        </p:nvSpPr>
        <p:spPr>
          <a:xfrm>
            <a:off x="6694336" y="81570"/>
            <a:ext cx="3973664" cy="896951"/>
          </a:xfrm>
          <a:prstGeom prst="rect">
            <a:avLst/>
          </a:prstGeom>
          <a:noFill/>
          <a:ln>
            <a:noFill/>
          </a:ln>
        </p:spPr>
        <p:txBody>
          <a:bodyPr spcFirstLastPara="1" wrap="square" lIns="91425" tIns="45700" rIns="91425" bIns="45700" anchor="t" anchorCtr="0">
            <a:normAutofit/>
          </a:bodyPr>
          <a:lstStyle/>
          <a:p>
            <a:pPr marL="365760" lvl="0" indent="-182880" algn="l" rtl="0">
              <a:lnSpc>
                <a:spcPct val="90000"/>
              </a:lnSpc>
              <a:spcBef>
                <a:spcPts val="0"/>
              </a:spcBef>
              <a:spcAft>
                <a:spcPts val="0"/>
              </a:spcAft>
              <a:buClr>
                <a:schemeClr val="lt1"/>
              </a:buClr>
              <a:buSzPts val="1200"/>
              <a:buFont typeface="Noto Sans Symbols"/>
              <a:buChar char="✔"/>
            </a:pPr>
            <a:r>
              <a:rPr lang="en-US" sz="1200">
                <a:solidFill>
                  <a:schemeClr val="lt1"/>
                </a:solidFill>
              </a:rPr>
              <a:t>Sellers paid some or all of Buyer’s Closing Costs in 13.9% of 1Q 2023 Transactions.</a:t>
            </a:r>
            <a:endParaRPr/>
          </a:p>
          <a:p>
            <a:pPr marL="365760" lvl="0" indent="-182880" algn="l" rtl="0">
              <a:lnSpc>
                <a:spcPct val="90000"/>
              </a:lnSpc>
              <a:spcBef>
                <a:spcPts val="400"/>
              </a:spcBef>
              <a:spcAft>
                <a:spcPts val="0"/>
              </a:spcAft>
              <a:buClr>
                <a:schemeClr val="lt1"/>
              </a:buClr>
              <a:buSzPts val="1200"/>
              <a:buFont typeface="Noto Sans Symbols"/>
              <a:buChar char="✔"/>
            </a:pPr>
            <a:r>
              <a:rPr lang="en-US" sz="1200">
                <a:solidFill>
                  <a:schemeClr val="lt1"/>
                </a:solidFill>
              </a:rPr>
              <a:t>Up from last year by +3.5 percentage points.</a:t>
            </a:r>
            <a:endParaRPr/>
          </a:p>
        </p:txBody>
      </p:sp>
      <p:pic>
        <p:nvPicPr>
          <p:cNvPr id="1524" name="Google Shape;1524;p107"/>
          <p:cNvPicPr preferRelativeResize="0">
            <a:picLocks noGrp="1"/>
          </p:cNvPicPr>
          <p:nvPr>
            <p:ph type="body" idx="1"/>
          </p:nvPr>
        </p:nvPicPr>
        <p:blipFill rotWithShape="1">
          <a:blip r:embed="rId3">
            <a:alphaModFix/>
          </a:blip>
          <a:srcRect/>
          <a:stretch/>
        </p:blipFill>
        <p:spPr>
          <a:xfrm>
            <a:off x="2264414" y="1039813"/>
            <a:ext cx="7752072" cy="5276850"/>
          </a:xfrm>
          <a:prstGeom prst="rect">
            <a:avLst/>
          </a:prstGeom>
          <a:noFill/>
          <a:ln>
            <a:noFill/>
          </a:ln>
        </p:spPr>
      </p:pic>
      <p:sp>
        <p:nvSpPr>
          <p:cNvPr id="1525" name="Google Shape;1525;p10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116</a:t>
            </a:fld>
            <a:endParaRPr sz="1000" b="1">
              <a:solidFill>
                <a:srgbClr val="C00000"/>
              </a:solidFill>
              <a:latin typeface="Century Gothic"/>
              <a:ea typeface="Century Gothic"/>
              <a:cs typeface="Century Gothic"/>
              <a:sym typeface="Century Gothic"/>
            </a:endParaRPr>
          </a:p>
        </p:txBody>
      </p:sp>
      <p:sp>
        <p:nvSpPr>
          <p:cNvPr id="1526" name="Google Shape;1526;p10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527" name="Google Shape;1527;p107"/>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08"/>
          <p:cNvSpPr txBox="1">
            <a:spLocks noGrp="1"/>
          </p:cNvSpPr>
          <p:nvPr>
            <p:ph type="body" idx="2"/>
          </p:nvPr>
        </p:nvSpPr>
        <p:spPr>
          <a:xfrm>
            <a:off x="6694336" y="81570"/>
            <a:ext cx="3973664" cy="75663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100"/>
              <a:buFont typeface="Noto Sans Symbols"/>
              <a:buChar char="✔"/>
            </a:pPr>
            <a:r>
              <a:rPr lang="en-US" sz="1100">
                <a:solidFill>
                  <a:schemeClr val="lt1"/>
                </a:solidFill>
              </a:rPr>
              <a:t>Sellers paid some or all of Buyer’s Closing Costs in 13.0% of 1Q 2023 Transactions.</a:t>
            </a:r>
            <a:endParaRPr/>
          </a:p>
          <a:p>
            <a:pPr marL="228600" lvl="0" indent="-228600" algn="l" rtl="0">
              <a:lnSpc>
                <a:spcPct val="90000"/>
              </a:lnSpc>
              <a:spcBef>
                <a:spcPts val="1000"/>
              </a:spcBef>
              <a:spcAft>
                <a:spcPts val="0"/>
              </a:spcAft>
              <a:buClr>
                <a:schemeClr val="lt1"/>
              </a:buClr>
              <a:buSzPts val="1100"/>
              <a:buFont typeface="Noto Sans Symbols"/>
              <a:buChar char="✔"/>
            </a:pPr>
            <a:r>
              <a:rPr lang="en-US" sz="1100">
                <a:solidFill>
                  <a:schemeClr val="lt1"/>
                </a:solidFill>
              </a:rPr>
              <a:t>Up from last year by +5.5 percentage points.</a:t>
            </a:r>
            <a:endParaRPr/>
          </a:p>
        </p:txBody>
      </p:sp>
      <p:sp>
        <p:nvSpPr>
          <p:cNvPr id="1534" name="Google Shape;1534;p10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117</a:t>
            </a:fld>
            <a:endParaRPr sz="1200">
              <a:solidFill>
                <a:srgbClr val="C00000"/>
              </a:solidFill>
              <a:latin typeface="Century Gothic"/>
              <a:ea typeface="Century Gothic"/>
              <a:cs typeface="Century Gothic"/>
              <a:sym typeface="Century Gothic"/>
            </a:endParaRPr>
          </a:p>
        </p:txBody>
      </p:sp>
      <p:pic>
        <p:nvPicPr>
          <p:cNvPr id="1535" name="Google Shape;1535;p108"/>
          <p:cNvPicPr preferRelativeResize="0">
            <a:picLocks noGrp="1"/>
          </p:cNvPicPr>
          <p:nvPr>
            <p:ph type="body" idx="1"/>
          </p:nvPr>
        </p:nvPicPr>
        <p:blipFill rotWithShape="1">
          <a:blip r:embed="rId3">
            <a:alphaModFix/>
          </a:blip>
          <a:srcRect/>
          <a:stretch/>
        </p:blipFill>
        <p:spPr>
          <a:xfrm>
            <a:off x="2276364" y="1039813"/>
            <a:ext cx="7728172" cy="5276850"/>
          </a:xfrm>
          <a:prstGeom prst="rect">
            <a:avLst/>
          </a:prstGeom>
          <a:noFill/>
          <a:ln>
            <a:noFill/>
          </a:ln>
        </p:spPr>
      </p:pic>
      <p:sp>
        <p:nvSpPr>
          <p:cNvPr id="1536" name="Google Shape;1536;p10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537" name="Google Shape;1537;p108"/>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109"/>
          <p:cNvSpPr txBox="1">
            <a:spLocks noGrp="1"/>
          </p:cNvSpPr>
          <p:nvPr>
            <p:ph type="body" idx="2"/>
          </p:nvPr>
        </p:nvSpPr>
        <p:spPr>
          <a:xfrm>
            <a:off x="7141152" y="77940"/>
            <a:ext cx="3069648" cy="71725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1200"/>
              <a:buNone/>
            </a:pPr>
            <a:r>
              <a:rPr lang="en-US" sz="1200">
                <a:solidFill>
                  <a:schemeClr val="lt1"/>
                </a:solidFill>
              </a:rPr>
              <a:t>Distressed Properties </a:t>
            </a:r>
            <a:endParaRPr/>
          </a:p>
          <a:p>
            <a:pPr marL="365760" lvl="0" indent="-182880" algn="l" rtl="0">
              <a:lnSpc>
                <a:spcPct val="80000"/>
              </a:lnSpc>
              <a:spcBef>
                <a:spcPts val="500"/>
              </a:spcBef>
              <a:spcAft>
                <a:spcPts val="0"/>
              </a:spcAft>
              <a:buClr>
                <a:schemeClr val="lt1"/>
              </a:buClr>
              <a:buSzPts val="1100"/>
              <a:buFont typeface="Noto Sans Symbols"/>
              <a:buChar char="✔"/>
            </a:pPr>
            <a:r>
              <a:rPr lang="en-US" sz="1100">
                <a:solidFill>
                  <a:schemeClr val="lt1"/>
                </a:solidFill>
              </a:rPr>
              <a:t>Very low portion of sales at only 1.3% </a:t>
            </a:r>
            <a:endParaRPr/>
          </a:p>
          <a:p>
            <a:pPr marL="365760" lvl="0" indent="-182880" algn="l" rtl="0">
              <a:lnSpc>
                <a:spcPct val="80000"/>
              </a:lnSpc>
              <a:spcBef>
                <a:spcPts val="400"/>
              </a:spcBef>
              <a:spcAft>
                <a:spcPts val="0"/>
              </a:spcAft>
              <a:buClr>
                <a:schemeClr val="lt1"/>
              </a:buClr>
              <a:buSzPts val="1100"/>
              <a:buFont typeface="Noto Sans Symbols"/>
              <a:buChar char="✔"/>
            </a:pPr>
            <a:r>
              <a:rPr lang="en-US" sz="1100">
                <a:solidFill>
                  <a:schemeClr val="lt1"/>
                </a:solidFill>
              </a:rPr>
              <a:t>1Q 2023 down -0.3 percentage points vs. 1Q 2022.  </a:t>
            </a:r>
            <a:endParaRPr/>
          </a:p>
        </p:txBody>
      </p:sp>
      <p:sp>
        <p:nvSpPr>
          <p:cNvPr id="1544" name="Google Shape;1544;p109">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545" name="Google Shape;1545;p10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118</a:t>
            </a:fld>
            <a:endParaRPr sz="1200">
              <a:solidFill>
                <a:srgbClr val="C00000"/>
              </a:solidFill>
              <a:latin typeface="Century Gothic"/>
              <a:ea typeface="Century Gothic"/>
              <a:cs typeface="Century Gothic"/>
              <a:sym typeface="Century Gothic"/>
            </a:endParaRPr>
          </a:p>
        </p:txBody>
      </p:sp>
      <p:pic>
        <p:nvPicPr>
          <p:cNvPr id="1546" name="Google Shape;1546;p109"/>
          <p:cNvPicPr preferRelativeResize="0">
            <a:picLocks noGrp="1"/>
          </p:cNvPicPr>
          <p:nvPr>
            <p:ph type="body" idx="1"/>
          </p:nvPr>
        </p:nvPicPr>
        <p:blipFill rotWithShape="1">
          <a:blip r:embed="rId4">
            <a:alphaModFix/>
          </a:blip>
          <a:srcRect/>
          <a:stretch/>
        </p:blipFill>
        <p:spPr>
          <a:xfrm>
            <a:off x="2235095" y="1039813"/>
            <a:ext cx="7810711" cy="5276850"/>
          </a:xfrm>
          <a:prstGeom prst="rect">
            <a:avLst/>
          </a:prstGeom>
          <a:noFill/>
          <a:ln>
            <a:noFill/>
          </a:ln>
        </p:spPr>
      </p:pic>
      <p:sp>
        <p:nvSpPr>
          <p:cNvPr id="1547" name="Google Shape;1547;p10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548" name="Google Shape;1548;p109"/>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10"/>
          <p:cNvSpPr txBox="1">
            <a:spLocks noGrp="1"/>
          </p:cNvSpPr>
          <p:nvPr>
            <p:ph type="body" idx="2"/>
          </p:nvPr>
        </p:nvSpPr>
        <p:spPr>
          <a:xfrm>
            <a:off x="7031782" y="120944"/>
            <a:ext cx="3081438" cy="71725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Clr>
                <a:schemeClr val="lt1"/>
              </a:buClr>
              <a:buSzPts val="1400"/>
              <a:buNone/>
            </a:pPr>
            <a:r>
              <a:rPr lang="en-US" sz="1400">
                <a:solidFill>
                  <a:schemeClr val="lt1"/>
                </a:solidFill>
              </a:rPr>
              <a:t>Distressed Properties </a:t>
            </a:r>
            <a:endParaRPr/>
          </a:p>
          <a:p>
            <a:pPr marL="365760" lvl="0" indent="-182880" algn="l" rtl="0">
              <a:lnSpc>
                <a:spcPct val="80000"/>
              </a:lnSpc>
              <a:spcBef>
                <a:spcPts val="500"/>
              </a:spcBef>
              <a:spcAft>
                <a:spcPts val="0"/>
              </a:spcAft>
              <a:buClr>
                <a:schemeClr val="lt1"/>
              </a:buClr>
              <a:buSzPts val="1100"/>
              <a:buFont typeface="Noto Sans Symbols"/>
              <a:buChar char="✔"/>
            </a:pPr>
            <a:r>
              <a:rPr lang="en-US" sz="1100">
                <a:solidFill>
                  <a:schemeClr val="lt1"/>
                </a:solidFill>
              </a:rPr>
              <a:t>Low portion of sales at only 1.4% </a:t>
            </a:r>
            <a:endParaRPr/>
          </a:p>
          <a:p>
            <a:pPr marL="365760" lvl="0" indent="-182880" algn="l" rtl="0">
              <a:lnSpc>
                <a:spcPct val="80000"/>
              </a:lnSpc>
              <a:spcBef>
                <a:spcPts val="400"/>
              </a:spcBef>
              <a:spcAft>
                <a:spcPts val="0"/>
              </a:spcAft>
              <a:buClr>
                <a:schemeClr val="lt1"/>
              </a:buClr>
              <a:buSzPts val="1100"/>
              <a:buFont typeface="Noto Sans Symbols"/>
              <a:buChar char="✔"/>
            </a:pPr>
            <a:r>
              <a:rPr lang="en-US" sz="1100">
                <a:solidFill>
                  <a:schemeClr val="lt1"/>
                </a:solidFill>
              </a:rPr>
              <a:t>1Q 2023 down -0.5 percentage points vs. 1Q 2022. </a:t>
            </a:r>
            <a:endParaRPr/>
          </a:p>
        </p:txBody>
      </p:sp>
      <p:sp>
        <p:nvSpPr>
          <p:cNvPr id="1555" name="Google Shape;1555;p110">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556" name="Google Shape;1556;p11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119</a:t>
            </a:fld>
            <a:endParaRPr sz="1200">
              <a:solidFill>
                <a:srgbClr val="C00000"/>
              </a:solidFill>
              <a:latin typeface="Century Gothic"/>
              <a:ea typeface="Century Gothic"/>
              <a:cs typeface="Century Gothic"/>
              <a:sym typeface="Century Gothic"/>
            </a:endParaRPr>
          </a:p>
        </p:txBody>
      </p:sp>
      <p:pic>
        <p:nvPicPr>
          <p:cNvPr id="1557" name="Google Shape;1557;p110"/>
          <p:cNvPicPr preferRelativeResize="0">
            <a:picLocks noGrp="1"/>
          </p:cNvPicPr>
          <p:nvPr>
            <p:ph type="body" idx="1"/>
          </p:nvPr>
        </p:nvPicPr>
        <p:blipFill rotWithShape="1">
          <a:blip r:embed="rId4">
            <a:alphaModFix/>
          </a:blip>
          <a:srcRect/>
          <a:stretch/>
        </p:blipFill>
        <p:spPr>
          <a:xfrm>
            <a:off x="2167681" y="1039813"/>
            <a:ext cx="7945538" cy="5276850"/>
          </a:xfrm>
          <a:prstGeom prst="rect">
            <a:avLst/>
          </a:prstGeom>
          <a:noFill/>
          <a:ln>
            <a:noFill/>
          </a:ln>
        </p:spPr>
      </p:pic>
      <p:sp>
        <p:nvSpPr>
          <p:cNvPr id="1558" name="Google Shape;1558;p11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559" name="Google Shape;1559;p110"/>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
          <p:cNvSpPr txBox="1"/>
          <p:nvPr/>
        </p:nvSpPr>
        <p:spPr>
          <a:xfrm>
            <a:off x="1889522" y="2383867"/>
            <a:ext cx="163115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Market Share:</a:t>
            </a:r>
            <a:endParaRPr sz="1600">
              <a:solidFill>
                <a:srgbClr val="C00000"/>
              </a:solidFill>
              <a:latin typeface="Century Gothic"/>
              <a:ea typeface="Century Gothic"/>
              <a:cs typeface="Century Gothic"/>
              <a:sym typeface="Century Gothic"/>
            </a:endParaRPr>
          </a:p>
        </p:txBody>
      </p:sp>
      <p:sp>
        <p:nvSpPr>
          <p:cNvPr id="406" name="Google Shape;406;p4"/>
          <p:cNvSpPr txBox="1"/>
          <p:nvPr/>
        </p:nvSpPr>
        <p:spPr>
          <a:xfrm>
            <a:off x="1896663" y="2758605"/>
            <a:ext cx="23360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Key Market Statistics:</a:t>
            </a:r>
            <a:endParaRPr sz="1600">
              <a:solidFill>
                <a:srgbClr val="C00000"/>
              </a:solidFill>
              <a:latin typeface="Century Gothic"/>
              <a:ea typeface="Century Gothic"/>
              <a:cs typeface="Century Gothic"/>
              <a:sym typeface="Century Gothic"/>
            </a:endParaRPr>
          </a:p>
        </p:txBody>
      </p:sp>
      <p:sp>
        <p:nvSpPr>
          <p:cNvPr id="407" name="Google Shape;407;p4"/>
          <p:cNvSpPr txBox="1"/>
          <p:nvPr/>
        </p:nvSpPr>
        <p:spPr>
          <a:xfrm>
            <a:off x="1889523" y="3125202"/>
            <a:ext cx="152638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First 30 Days:</a:t>
            </a:r>
            <a:endParaRPr sz="1600">
              <a:solidFill>
                <a:srgbClr val="C00000"/>
              </a:solidFill>
              <a:latin typeface="Century Gothic"/>
              <a:ea typeface="Century Gothic"/>
              <a:cs typeface="Century Gothic"/>
              <a:sym typeface="Century Gothic"/>
            </a:endParaRPr>
          </a:p>
        </p:txBody>
      </p:sp>
      <p:sp>
        <p:nvSpPr>
          <p:cNvPr id="408" name="Google Shape;408;p4"/>
          <p:cNvSpPr txBox="1"/>
          <p:nvPr/>
        </p:nvSpPr>
        <p:spPr>
          <a:xfrm>
            <a:off x="1956892" y="4656333"/>
            <a:ext cx="8846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Trends:</a:t>
            </a:r>
            <a:endParaRPr sz="1600">
              <a:solidFill>
                <a:srgbClr val="C00000"/>
              </a:solidFill>
              <a:latin typeface="Century Gothic"/>
              <a:ea typeface="Century Gothic"/>
              <a:cs typeface="Century Gothic"/>
              <a:sym typeface="Century Gothic"/>
            </a:endParaRPr>
          </a:p>
        </p:txBody>
      </p:sp>
      <p:sp>
        <p:nvSpPr>
          <p:cNvPr id="409" name="Google Shape;409;p4"/>
          <p:cNvSpPr txBox="1"/>
          <p:nvPr/>
        </p:nvSpPr>
        <p:spPr>
          <a:xfrm>
            <a:off x="2004929" y="5432543"/>
            <a:ext cx="2526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Quarterly Comparisons:</a:t>
            </a:r>
            <a:endParaRPr sz="1600">
              <a:solidFill>
                <a:srgbClr val="C00000"/>
              </a:solidFill>
              <a:latin typeface="Century Gothic"/>
              <a:ea typeface="Century Gothic"/>
              <a:cs typeface="Century Gothic"/>
              <a:sym typeface="Century Gothic"/>
            </a:endParaRPr>
          </a:p>
        </p:txBody>
      </p:sp>
      <p:sp>
        <p:nvSpPr>
          <p:cNvPr id="410" name="Google Shape;410;p4"/>
          <p:cNvSpPr txBox="1"/>
          <p:nvPr/>
        </p:nvSpPr>
        <p:spPr>
          <a:xfrm>
            <a:off x="1910042" y="4203205"/>
            <a:ext cx="200263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Interactive Charts:</a:t>
            </a:r>
            <a:endParaRPr sz="1600">
              <a:solidFill>
                <a:srgbClr val="C00000"/>
              </a:solidFill>
              <a:latin typeface="Century Gothic"/>
              <a:ea typeface="Century Gothic"/>
              <a:cs typeface="Century Gothic"/>
              <a:sym typeface="Century Gothic"/>
            </a:endParaRPr>
          </a:p>
        </p:txBody>
      </p:sp>
      <p:sp>
        <p:nvSpPr>
          <p:cNvPr id="411" name="Google Shape;411;p4"/>
          <p:cNvSpPr txBox="1"/>
          <p:nvPr/>
        </p:nvSpPr>
        <p:spPr>
          <a:xfrm>
            <a:off x="3415904" y="2390986"/>
            <a:ext cx="696912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the market share and trends for the top companies in the area and how Keller Williams Realty compares.</a:t>
            </a:r>
            <a:endParaRPr sz="1100">
              <a:solidFill>
                <a:srgbClr val="000000"/>
              </a:solidFill>
              <a:latin typeface="Century Gothic"/>
              <a:ea typeface="Century Gothic"/>
              <a:cs typeface="Century Gothic"/>
              <a:sym typeface="Century Gothic"/>
            </a:endParaRPr>
          </a:p>
        </p:txBody>
      </p:sp>
      <p:sp>
        <p:nvSpPr>
          <p:cNvPr id="412" name="Google Shape;412;p4"/>
          <p:cNvSpPr txBox="1"/>
          <p:nvPr/>
        </p:nvSpPr>
        <p:spPr>
          <a:xfrm>
            <a:off x="4034895" y="2749728"/>
            <a:ext cx="62738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the Quick Stats, the American Idol Chart and all the key charts / statistics broken down by price range for all selected counties combined.</a:t>
            </a:r>
            <a:endParaRPr sz="1100">
              <a:solidFill>
                <a:srgbClr val="000000"/>
              </a:solidFill>
              <a:latin typeface="Century Gothic"/>
              <a:ea typeface="Century Gothic"/>
              <a:cs typeface="Century Gothic"/>
              <a:sym typeface="Century Gothic"/>
            </a:endParaRPr>
          </a:p>
        </p:txBody>
      </p:sp>
      <p:sp>
        <p:nvSpPr>
          <p:cNvPr id="413" name="Google Shape;413;p4"/>
          <p:cNvSpPr txBox="1"/>
          <p:nvPr/>
        </p:nvSpPr>
        <p:spPr>
          <a:xfrm>
            <a:off x="3207941" y="3127585"/>
            <a:ext cx="696912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key statistics of closed sales that sold in the first 30 days as well as three key charts to validate Time vs. Results.</a:t>
            </a:r>
            <a:endParaRPr sz="1100">
              <a:solidFill>
                <a:srgbClr val="000000"/>
              </a:solidFill>
              <a:latin typeface="Century Gothic"/>
              <a:ea typeface="Century Gothic"/>
              <a:cs typeface="Century Gothic"/>
              <a:sym typeface="Century Gothic"/>
            </a:endParaRPr>
          </a:p>
        </p:txBody>
      </p:sp>
      <p:sp>
        <p:nvSpPr>
          <p:cNvPr id="414" name="Google Shape;414;p4"/>
          <p:cNvSpPr txBox="1"/>
          <p:nvPr/>
        </p:nvSpPr>
        <p:spPr>
          <a:xfrm>
            <a:off x="2736752" y="4743088"/>
            <a:ext cx="696912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trends over multiple years and quarters.</a:t>
            </a:r>
            <a:endParaRPr sz="1100">
              <a:solidFill>
                <a:srgbClr val="000000"/>
              </a:solidFill>
              <a:latin typeface="Century Gothic"/>
              <a:ea typeface="Century Gothic"/>
              <a:cs typeface="Century Gothic"/>
              <a:sym typeface="Century Gothic"/>
            </a:endParaRPr>
          </a:p>
        </p:txBody>
      </p:sp>
      <p:sp>
        <p:nvSpPr>
          <p:cNvPr id="415" name="Google Shape;415;p4"/>
          <p:cNvSpPr txBox="1"/>
          <p:nvPr/>
        </p:nvSpPr>
        <p:spPr>
          <a:xfrm>
            <a:off x="4438289" y="5490052"/>
            <a:ext cx="594359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the annual quarterly comparisons for the key statistics.</a:t>
            </a:r>
            <a:endParaRPr sz="1100">
              <a:solidFill>
                <a:srgbClr val="000000"/>
              </a:solidFill>
              <a:latin typeface="Century Gothic"/>
              <a:ea typeface="Century Gothic"/>
              <a:cs typeface="Century Gothic"/>
              <a:sym typeface="Century Gothic"/>
            </a:endParaRPr>
          </a:p>
        </p:txBody>
      </p:sp>
      <p:sp>
        <p:nvSpPr>
          <p:cNvPr id="416" name="Google Shape;416;p4"/>
          <p:cNvSpPr txBox="1"/>
          <p:nvPr/>
        </p:nvSpPr>
        <p:spPr>
          <a:xfrm>
            <a:off x="3836193" y="4186305"/>
            <a:ext cx="64508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Three interactive charts designed to help drill down in seller conversations to a refined area and price range. Also, the consequences of overpricing.    </a:t>
            </a:r>
            <a:endParaRPr sz="1100">
              <a:solidFill>
                <a:srgbClr val="000000"/>
              </a:solidFill>
              <a:latin typeface="Century Gothic"/>
              <a:ea typeface="Century Gothic"/>
              <a:cs typeface="Century Gothic"/>
              <a:sym typeface="Century Gothic"/>
            </a:endParaRPr>
          </a:p>
        </p:txBody>
      </p:sp>
      <p:sp>
        <p:nvSpPr>
          <p:cNvPr id="417" name="Google Shape;417;p4"/>
          <p:cNvSpPr txBox="1"/>
          <p:nvPr/>
        </p:nvSpPr>
        <p:spPr>
          <a:xfrm>
            <a:off x="1925241" y="3863039"/>
            <a:ext cx="12311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Summary:</a:t>
            </a:r>
            <a:endParaRPr sz="1600">
              <a:solidFill>
                <a:srgbClr val="C00000"/>
              </a:solidFill>
              <a:latin typeface="Century Gothic"/>
              <a:ea typeface="Century Gothic"/>
              <a:cs typeface="Century Gothic"/>
              <a:sym typeface="Century Gothic"/>
            </a:endParaRPr>
          </a:p>
        </p:txBody>
      </p:sp>
      <p:sp>
        <p:nvSpPr>
          <p:cNvPr id="418" name="Google Shape;418;p4"/>
          <p:cNvSpPr txBox="1"/>
          <p:nvPr/>
        </p:nvSpPr>
        <p:spPr>
          <a:xfrm>
            <a:off x="2986588" y="3948623"/>
            <a:ext cx="696912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Quick bulleted summary of all the key statistics.</a:t>
            </a:r>
            <a:endParaRPr sz="1100">
              <a:solidFill>
                <a:srgbClr val="000000"/>
              </a:solidFill>
              <a:latin typeface="Century Gothic"/>
              <a:ea typeface="Century Gothic"/>
              <a:cs typeface="Century Gothic"/>
              <a:sym typeface="Century Gothic"/>
            </a:endParaRPr>
          </a:p>
        </p:txBody>
      </p:sp>
      <p:sp>
        <p:nvSpPr>
          <p:cNvPr id="419" name="Google Shape;419;p4"/>
          <p:cNvSpPr txBox="1"/>
          <p:nvPr/>
        </p:nvSpPr>
        <p:spPr>
          <a:xfrm>
            <a:off x="6856492" y="1238711"/>
            <a:ext cx="3069125" cy="86177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a:solidFill>
                  <a:srgbClr val="000000"/>
                </a:solidFill>
                <a:latin typeface="Century Gothic"/>
                <a:ea typeface="Century Gothic"/>
                <a:cs typeface="Century Gothic"/>
                <a:sym typeface="Century Gothic"/>
              </a:rPr>
              <a:t>In PowerPoint, hover over the underlined link and hit Ctrl + Click to be directed to the desired slide(s). The last slide in each group will have a button at the bottom right which will direct you back to the Table of Contents. </a:t>
            </a:r>
            <a:endParaRPr/>
          </a:p>
        </p:txBody>
      </p:sp>
      <p:sp>
        <p:nvSpPr>
          <p:cNvPr id="420" name="Google Shape;420;p4"/>
          <p:cNvSpPr txBox="1"/>
          <p:nvPr/>
        </p:nvSpPr>
        <p:spPr>
          <a:xfrm>
            <a:off x="6705601" y="228600"/>
            <a:ext cx="39440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rgbClr val="FFFFFF"/>
                </a:solidFill>
                <a:latin typeface="Century Gothic"/>
                <a:ea typeface="Century Gothic"/>
                <a:cs typeface="Century Gothic"/>
                <a:sym typeface="Century Gothic"/>
              </a:rPr>
              <a:t>Table of Contents</a:t>
            </a:r>
            <a:endParaRPr/>
          </a:p>
        </p:txBody>
      </p:sp>
      <p:sp>
        <p:nvSpPr>
          <p:cNvPr id="421" name="Google Shape;421;p4"/>
          <p:cNvSpPr txBox="1"/>
          <p:nvPr/>
        </p:nvSpPr>
        <p:spPr>
          <a:xfrm>
            <a:off x="2345730" y="1238711"/>
            <a:ext cx="2989781" cy="86177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a:solidFill>
                  <a:srgbClr val="000000"/>
                </a:solidFill>
                <a:latin typeface="Century Gothic"/>
                <a:ea typeface="Century Gothic"/>
                <a:cs typeface="Century Gothic"/>
                <a:sym typeface="Century Gothic"/>
              </a:rPr>
              <a:t>If viewing PDF, click the underlined link to be directed to the desired slide(s). The last slide in each group will have a button at the bottom right which will direct you back to the Table of Contents. </a:t>
            </a:r>
            <a:endParaRPr/>
          </a:p>
        </p:txBody>
      </p:sp>
      <p:pic>
        <p:nvPicPr>
          <p:cNvPr id="422" name="Google Shape;422;p4" descr="Image result for pdf logo"/>
          <p:cNvPicPr preferRelativeResize="0"/>
          <p:nvPr/>
        </p:nvPicPr>
        <p:blipFill rotWithShape="1">
          <a:blip r:embed="rId3">
            <a:alphaModFix/>
          </a:blip>
          <a:srcRect/>
          <a:stretch/>
        </p:blipFill>
        <p:spPr>
          <a:xfrm>
            <a:off x="2018878" y="1021489"/>
            <a:ext cx="386376" cy="473857"/>
          </a:xfrm>
          <a:prstGeom prst="rect">
            <a:avLst/>
          </a:prstGeom>
          <a:noFill/>
          <a:ln>
            <a:noFill/>
          </a:ln>
        </p:spPr>
      </p:pic>
      <p:pic>
        <p:nvPicPr>
          <p:cNvPr id="423" name="Google Shape;423;p4" descr="Logo&#10;&#10;Description automatically generated"/>
          <p:cNvPicPr preferRelativeResize="0"/>
          <p:nvPr/>
        </p:nvPicPr>
        <p:blipFill rotWithShape="1">
          <a:blip r:embed="rId4">
            <a:alphaModFix/>
          </a:blip>
          <a:srcRect/>
          <a:stretch/>
        </p:blipFill>
        <p:spPr>
          <a:xfrm>
            <a:off x="6484247" y="1099600"/>
            <a:ext cx="442706" cy="430888"/>
          </a:xfrm>
          <a:prstGeom prst="rect">
            <a:avLst/>
          </a:prstGeom>
          <a:noFill/>
          <a:ln>
            <a:noFill/>
          </a:ln>
        </p:spPr>
      </p:pic>
      <p:sp>
        <p:nvSpPr>
          <p:cNvPr id="424" name="Google Shape;424;p4"/>
          <p:cNvSpPr txBox="1"/>
          <p:nvPr/>
        </p:nvSpPr>
        <p:spPr>
          <a:xfrm>
            <a:off x="1900342" y="3509928"/>
            <a:ext cx="208583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Financing Method:</a:t>
            </a:r>
            <a:endParaRPr sz="1600">
              <a:solidFill>
                <a:srgbClr val="C00000"/>
              </a:solidFill>
              <a:latin typeface="Century Gothic"/>
              <a:ea typeface="Century Gothic"/>
              <a:cs typeface="Century Gothic"/>
              <a:sym typeface="Century Gothic"/>
            </a:endParaRPr>
          </a:p>
        </p:txBody>
      </p:sp>
      <p:sp>
        <p:nvSpPr>
          <p:cNvPr id="425" name="Google Shape;425;p4"/>
          <p:cNvSpPr txBox="1"/>
          <p:nvPr/>
        </p:nvSpPr>
        <p:spPr>
          <a:xfrm>
            <a:off x="3880917" y="3499744"/>
            <a:ext cx="592495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Shows the types of financing utilized in purchases as well as Cash Purchase Trends.</a:t>
            </a:r>
            <a:endParaRPr sz="1100">
              <a:solidFill>
                <a:srgbClr val="000000"/>
              </a:solidFill>
              <a:latin typeface="Century Gothic"/>
              <a:ea typeface="Century Gothic"/>
              <a:cs typeface="Century Gothic"/>
              <a:sym typeface="Century Gothic"/>
            </a:endParaRPr>
          </a:p>
        </p:txBody>
      </p:sp>
      <p:sp>
        <p:nvSpPr>
          <p:cNvPr id="426" name="Google Shape;426;p4"/>
          <p:cNvSpPr txBox="1"/>
          <p:nvPr/>
        </p:nvSpPr>
        <p:spPr>
          <a:xfrm>
            <a:off x="2011143" y="5056246"/>
            <a:ext cx="242714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Century Gothic"/>
                <a:ea typeface="Century Gothic"/>
                <a:cs typeface="Century Gothic"/>
                <a:sym typeface="Century Gothic"/>
              </a:rPr>
              <a:t>Supply Driven Market :</a:t>
            </a:r>
            <a:endParaRPr sz="1600">
              <a:solidFill>
                <a:srgbClr val="C00000"/>
              </a:solidFill>
              <a:latin typeface="Century Gothic"/>
              <a:ea typeface="Century Gothic"/>
              <a:cs typeface="Century Gothic"/>
              <a:sym typeface="Century Gothic"/>
            </a:endParaRPr>
          </a:p>
        </p:txBody>
      </p:sp>
      <p:sp>
        <p:nvSpPr>
          <p:cNvPr id="427" name="Google Shape;427;p4"/>
          <p:cNvSpPr txBox="1"/>
          <p:nvPr/>
        </p:nvSpPr>
        <p:spPr>
          <a:xfrm>
            <a:off x="4327557" y="5026789"/>
            <a:ext cx="605433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These 5 charts are also on page 14 in one illustration. They are expanded and show how Price, S/OLP%, DOM and Price Reductions are all driven by Supply.</a:t>
            </a:r>
            <a:endParaRPr sz="1100">
              <a:solidFill>
                <a:srgbClr val="000000"/>
              </a:solidFill>
              <a:latin typeface="Century Gothic"/>
              <a:ea typeface="Century Gothic"/>
              <a:cs typeface="Century Gothic"/>
              <a:sym typeface="Century Gothic"/>
            </a:endParaRPr>
          </a:p>
        </p:txBody>
      </p:sp>
      <p:sp>
        <p:nvSpPr>
          <p:cNvPr id="428" name="Google Shape;428;p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a:t>
            </a:fld>
            <a:endParaRPr sz="1200">
              <a:solidFill>
                <a:srgbClr val="C00000"/>
              </a:solidFill>
              <a:latin typeface="Century Gothic"/>
              <a:ea typeface="Century Gothic"/>
              <a:cs typeface="Century Gothic"/>
              <a:sym typeface="Century Gothic"/>
            </a:endParaRPr>
          </a:p>
        </p:txBody>
      </p:sp>
      <p:sp>
        <p:nvSpPr>
          <p:cNvPr id="429" name="Google Shape;429;p4"/>
          <p:cNvSpPr txBox="1"/>
          <p:nvPr/>
        </p:nvSpPr>
        <p:spPr>
          <a:xfrm>
            <a:off x="-113190" y="-15982"/>
            <a:ext cx="4153680" cy="93871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00000"/>
                </a:solidFill>
                <a:latin typeface="Century Gothic"/>
                <a:ea typeface="Century Gothic"/>
                <a:cs typeface="Century Gothic"/>
                <a:sym typeface="Century Gothic"/>
              </a:rPr>
              <a:t>1Q Quarter 2023</a:t>
            </a:r>
            <a:endParaRPr sz="11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Broward-Dade County </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Metro Market Report</a:t>
            </a:r>
            <a:br>
              <a:rPr lang="en-US" sz="1100">
                <a:solidFill>
                  <a:srgbClr val="FFFFFF"/>
                </a:solidFill>
                <a:latin typeface="Century Gothic"/>
                <a:ea typeface="Century Gothic"/>
                <a:cs typeface="Century Gothic"/>
                <a:sym typeface="Century Gothic"/>
              </a:rPr>
            </a:br>
            <a:r>
              <a:rPr lang="en-US" sz="1100">
                <a:solidFill>
                  <a:srgbClr val="FFFFFF"/>
                </a:solidFill>
                <a:latin typeface="Century Gothic"/>
                <a:ea typeface="Century Gothic"/>
                <a:cs typeface="Century Gothic"/>
                <a:sym typeface="Century Gothic"/>
              </a:rPr>
              <a:t>Single Family Detached Residences/</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Condo/Townhome Residences</a:t>
            </a:r>
            <a:endParaRPr/>
          </a:p>
        </p:txBody>
      </p:sp>
      <p:sp>
        <p:nvSpPr>
          <p:cNvPr id="430" name="Google Shape;430;p4"/>
          <p:cNvSpPr txBox="1"/>
          <p:nvPr/>
        </p:nvSpPr>
        <p:spPr>
          <a:xfrm>
            <a:off x="2078311" y="6410626"/>
            <a:ext cx="7965397"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1Q 2023 Metro Market Report Single Family Detached Residences/Condo/Townhome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graphicFrame>
        <p:nvGraphicFramePr>
          <p:cNvPr id="431" name="Google Shape;431;p4"/>
          <p:cNvGraphicFramePr/>
          <p:nvPr/>
        </p:nvGraphicFramePr>
        <p:xfrm>
          <a:off x="2540000" y="6382416"/>
          <a:ext cx="8128000" cy="365770"/>
        </p:xfrm>
        <a:graphic>
          <a:graphicData uri="http://schemas.openxmlformats.org/drawingml/2006/table">
            <a:tbl>
              <a:tblPr firstRow="1" bandRow="1">
                <a:noFill/>
                <a:tableStyleId>{62669495-6F4E-4B29-A93C-6AC1DCB712FD}</a:tableStyleId>
              </a:tblPr>
              <a:tblGrid>
                <a:gridCol w="8128000">
                  <a:extLst>
                    <a:ext uri="{9D8B030D-6E8A-4147-A177-3AD203B41FA5}">
                      <a16:colId xmlns:a16="http://schemas.microsoft.com/office/drawing/2014/main" val="20000"/>
                    </a:ext>
                  </a:extLst>
                </a:gridCol>
              </a:tblGrid>
              <a:tr h="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 /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111"/>
          <p:cNvSpPr txBox="1">
            <a:spLocks noGrp="1"/>
          </p:cNvSpPr>
          <p:nvPr>
            <p:ph type="body" idx="2"/>
          </p:nvPr>
        </p:nvSpPr>
        <p:spPr>
          <a:xfrm>
            <a:off x="6705600" y="67162"/>
            <a:ext cx="3657600" cy="8472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1400"/>
              <a:buNone/>
            </a:pPr>
            <a:r>
              <a:rPr lang="en-US" sz="1400">
                <a:solidFill>
                  <a:schemeClr val="lt1"/>
                </a:solidFill>
              </a:rPr>
              <a:t>Distressed Properties </a:t>
            </a:r>
            <a:endParaRPr/>
          </a:p>
          <a:p>
            <a:pPr marL="365760" lvl="0" indent="-182880" algn="l" rtl="0">
              <a:lnSpc>
                <a:spcPct val="80000"/>
              </a:lnSpc>
              <a:spcBef>
                <a:spcPts val="500"/>
              </a:spcBef>
              <a:spcAft>
                <a:spcPts val="0"/>
              </a:spcAft>
              <a:buClr>
                <a:schemeClr val="lt1"/>
              </a:buClr>
              <a:buSzPts val="1200"/>
              <a:buFont typeface="Noto Sans Symbols"/>
              <a:buChar char="✔"/>
            </a:pPr>
            <a:r>
              <a:rPr lang="en-US" sz="1200">
                <a:solidFill>
                  <a:schemeClr val="lt1"/>
                </a:solidFill>
              </a:rPr>
              <a:t>Very low portion of sales at only 1.1% </a:t>
            </a:r>
            <a:endParaRPr/>
          </a:p>
          <a:p>
            <a:pPr marL="365760" lvl="0" indent="-182880" algn="l" rtl="0">
              <a:lnSpc>
                <a:spcPct val="80000"/>
              </a:lnSpc>
              <a:spcBef>
                <a:spcPts val="400"/>
              </a:spcBef>
              <a:spcAft>
                <a:spcPts val="0"/>
              </a:spcAft>
              <a:buClr>
                <a:schemeClr val="lt1"/>
              </a:buClr>
              <a:buSzPts val="1200"/>
              <a:buFont typeface="Noto Sans Symbols"/>
              <a:buChar char="✔"/>
            </a:pPr>
            <a:r>
              <a:rPr lang="en-US" sz="1200">
                <a:solidFill>
                  <a:schemeClr val="lt1"/>
                </a:solidFill>
              </a:rPr>
              <a:t>1Q 2023 is +0.2 percentage points higher  compared 1Q 2022. </a:t>
            </a:r>
            <a:endParaRPr/>
          </a:p>
        </p:txBody>
      </p:sp>
      <p:sp>
        <p:nvSpPr>
          <p:cNvPr id="1566" name="Google Shape;1566;p111">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pic>
        <p:nvPicPr>
          <p:cNvPr id="1567" name="Google Shape;1567;p111"/>
          <p:cNvPicPr preferRelativeResize="0">
            <a:picLocks noGrp="1"/>
          </p:cNvPicPr>
          <p:nvPr>
            <p:ph type="body" idx="1"/>
          </p:nvPr>
        </p:nvPicPr>
        <p:blipFill rotWithShape="1">
          <a:blip r:embed="rId4">
            <a:alphaModFix/>
          </a:blip>
          <a:srcRect/>
          <a:stretch/>
        </p:blipFill>
        <p:spPr>
          <a:xfrm>
            <a:off x="2167681" y="1039813"/>
            <a:ext cx="7945538" cy="5276850"/>
          </a:xfrm>
          <a:prstGeom prst="rect">
            <a:avLst/>
          </a:prstGeom>
          <a:noFill/>
          <a:ln>
            <a:noFill/>
          </a:ln>
        </p:spPr>
      </p:pic>
      <p:sp>
        <p:nvSpPr>
          <p:cNvPr id="1568" name="Google Shape;1568;p11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120</a:t>
            </a:fld>
            <a:endParaRPr sz="1000" b="1">
              <a:solidFill>
                <a:srgbClr val="C00000"/>
              </a:solidFill>
              <a:latin typeface="Century Gothic"/>
              <a:ea typeface="Century Gothic"/>
              <a:cs typeface="Century Gothic"/>
              <a:sym typeface="Century Gothic"/>
            </a:endParaRPr>
          </a:p>
        </p:txBody>
      </p:sp>
      <p:sp>
        <p:nvSpPr>
          <p:cNvPr id="1569" name="Google Shape;1569;p11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570" name="Google Shape;1570;p111"/>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12"/>
          <p:cNvSpPr txBox="1">
            <a:spLocks noGrp="1"/>
          </p:cNvSpPr>
          <p:nvPr>
            <p:ph type="body" idx="2"/>
          </p:nvPr>
        </p:nvSpPr>
        <p:spPr>
          <a:xfrm>
            <a:off x="6858000" y="120944"/>
            <a:ext cx="3352800" cy="71725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1400"/>
              <a:buNone/>
            </a:pPr>
            <a:r>
              <a:rPr lang="en-US" sz="1400">
                <a:solidFill>
                  <a:schemeClr val="lt1"/>
                </a:solidFill>
              </a:rPr>
              <a:t>Distressed Properties </a:t>
            </a:r>
            <a:endParaRPr/>
          </a:p>
          <a:p>
            <a:pPr marL="365760" lvl="0" indent="-182880" algn="l" rtl="0">
              <a:lnSpc>
                <a:spcPct val="80000"/>
              </a:lnSpc>
              <a:spcBef>
                <a:spcPts val="500"/>
              </a:spcBef>
              <a:spcAft>
                <a:spcPts val="0"/>
              </a:spcAft>
              <a:buClr>
                <a:schemeClr val="lt1"/>
              </a:buClr>
              <a:buSzPts val="1100"/>
              <a:buFont typeface="Noto Sans Symbols"/>
              <a:buChar char="✔"/>
            </a:pPr>
            <a:r>
              <a:rPr lang="en-US" sz="1100">
                <a:solidFill>
                  <a:schemeClr val="lt1"/>
                </a:solidFill>
              </a:rPr>
              <a:t>Low portion of overall sales at only 1.1%, no change vs. 1Q 2022 </a:t>
            </a:r>
            <a:endParaRPr/>
          </a:p>
        </p:txBody>
      </p:sp>
      <p:sp>
        <p:nvSpPr>
          <p:cNvPr id="1577" name="Google Shape;1577;p112">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578" name="Google Shape;1578;p11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121</a:t>
            </a:fld>
            <a:endParaRPr sz="1200">
              <a:solidFill>
                <a:srgbClr val="C00000"/>
              </a:solidFill>
              <a:latin typeface="Century Gothic"/>
              <a:ea typeface="Century Gothic"/>
              <a:cs typeface="Century Gothic"/>
              <a:sym typeface="Century Gothic"/>
            </a:endParaRPr>
          </a:p>
        </p:txBody>
      </p:sp>
      <p:pic>
        <p:nvPicPr>
          <p:cNvPr id="1579" name="Google Shape;1579;p112"/>
          <p:cNvPicPr preferRelativeResize="0">
            <a:picLocks noGrp="1"/>
          </p:cNvPicPr>
          <p:nvPr>
            <p:ph type="body" idx="1"/>
          </p:nvPr>
        </p:nvPicPr>
        <p:blipFill rotWithShape="1">
          <a:blip r:embed="rId4">
            <a:alphaModFix/>
          </a:blip>
          <a:srcRect/>
          <a:stretch/>
        </p:blipFill>
        <p:spPr>
          <a:xfrm>
            <a:off x="2123414" y="1039813"/>
            <a:ext cx="8034072" cy="5276850"/>
          </a:xfrm>
          <a:prstGeom prst="rect">
            <a:avLst/>
          </a:prstGeom>
          <a:noFill/>
          <a:ln>
            <a:noFill/>
          </a:ln>
        </p:spPr>
      </p:pic>
      <p:sp>
        <p:nvSpPr>
          <p:cNvPr id="1580" name="Google Shape;1580;p11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581" name="Google Shape;1581;p112"/>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4" name="Picture 3" descr="Table&#10;&#10;Description automatically generated">
            <a:extLst>
              <a:ext uri="{FF2B5EF4-FFF2-40B4-BE49-F238E27FC236}">
                <a16:creationId xmlns:a16="http://schemas.microsoft.com/office/drawing/2014/main" id="{7ED56A67-F196-6640-B4A9-517E3DDDDA89}"/>
              </a:ext>
            </a:extLst>
          </p:cNvPr>
          <p:cNvPicPr>
            <a:picLocks noChangeAspect="1"/>
          </p:cNvPicPr>
          <p:nvPr/>
        </p:nvPicPr>
        <p:blipFill>
          <a:blip r:embed="rId2"/>
          <a:stretch>
            <a:fillRect/>
          </a:stretch>
        </p:blipFill>
        <p:spPr>
          <a:xfrm>
            <a:off x="1455772" y="463378"/>
            <a:ext cx="8994098" cy="5931243"/>
          </a:xfrm>
          <a:prstGeom prst="rect">
            <a:avLst/>
          </a:prstGeom>
        </p:spPr>
      </p:pic>
    </p:spTree>
    <p:extLst>
      <p:ext uri="{BB962C8B-B14F-4D97-AF65-F5344CB8AC3E}">
        <p14:creationId xmlns:p14="http://schemas.microsoft.com/office/powerpoint/2010/main" val="36913433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3" name="Picture 2" descr="Chart, line chart&#10;&#10;Description automatically generated">
            <a:extLst>
              <a:ext uri="{FF2B5EF4-FFF2-40B4-BE49-F238E27FC236}">
                <a16:creationId xmlns:a16="http://schemas.microsoft.com/office/drawing/2014/main" id="{4AA6E12A-BE4D-5744-BF80-E91E99977A68}"/>
              </a:ext>
            </a:extLst>
          </p:cNvPr>
          <p:cNvPicPr>
            <a:picLocks noChangeAspect="1"/>
          </p:cNvPicPr>
          <p:nvPr/>
        </p:nvPicPr>
        <p:blipFill>
          <a:blip r:embed="rId2"/>
          <a:stretch>
            <a:fillRect/>
          </a:stretch>
        </p:blipFill>
        <p:spPr>
          <a:xfrm>
            <a:off x="2170386" y="379979"/>
            <a:ext cx="7851227" cy="6098041"/>
          </a:xfrm>
          <a:prstGeom prst="rect">
            <a:avLst/>
          </a:prstGeom>
        </p:spPr>
      </p:pic>
    </p:spTree>
    <p:extLst>
      <p:ext uri="{BB962C8B-B14F-4D97-AF65-F5344CB8AC3E}">
        <p14:creationId xmlns:p14="http://schemas.microsoft.com/office/powerpoint/2010/main" val="27619353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13"/>
          <p:cNvSpPr txBox="1"/>
          <p:nvPr/>
        </p:nvSpPr>
        <p:spPr>
          <a:xfrm>
            <a:off x="6694336" y="1"/>
            <a:ext cx="3897464" cy="30479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Failure to Sell by Price Range</a:t>
            </a:r>
            <a:endParaRPr/>
          </a:p>
        </p:txBody>
      </p:sp>
      <p:sp>
        <p:nvSpPr>
          <p:cNvPr id="1588" name="Google Shape;1588;p11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124</a:t>
            </a:fld>
            <a:endParaRPr sz="1200">
              <a:solidFill>
                <a:srgbClr val="C00000"/>
              </a:solidFill>
              <a:latin typeface="Century Gothic"/>
              <a:ea typeface="Century Gothic"/>
              <a:cs typeface="Century Gothic"/>
              <a:sym typeface="Century Gothic"/>
            </a:endParaRPr>
          </a:p>
        </p:txBody>
      </p:sp>
      <p:pic>
        <p:nvPicPr>
          <p:cNvPr id="1589" name="Google Shape;1589;p113"/>
          <p:cNvPicPr preferRelativeResize="0">
            <a:picLocks noGrp="1"/>
          </p:cNvPicPr>
          <p:nvPr>
            <p:ph type="body" idx="1"/>
          </p:nvPr>
        </p:nvPicPr>
        <p:blipFill rotWithShape="1">
          <a:blip r:embed="rId3">
            <a:alphaModFix/>
          </a:blip>
          <a:srcRect/>
          <a:stretch/>
        </p:blipFill>
        <p:spPr>
          <a:xfrm>
            <a:off x="1897901" y="1039813"/>
            <a:ext cx="8485098" cy="5276850"/>
          </a:xfrm>
          <a:prstGeom prst="rect">
            <a:avLst/>
          </a:prstGeom>
          <a:noFill/>
          <a:ln>
            <a:noFill/>
          </a:ln>
        </p:spPr>
      </p:pic>
      <p:sp>
        <p:nvSpPr>
          <p:cNvPr id="1590" name="Google Shape;1590;p113"/>
          <p:cNvSpPr txBox="1"/>
          <p:nvPr/>
        </p:nvSpPr>
        <p:spPr>
          <a:xfrm>
            <a:off x="6934200" y="92862"/>
            <a:ext cx="3200400" cy="896951"/>
          </a:xfrm>
          <a:prstGeom prst="rect">
            <a:avLst/>
          </a:prstGeom>
          <a:noFill/>
          <a:ln>
            <a:noFill/>
          </a:ln>
        </p:spPr>
        <p:txBody>
          <a:bodyPr spcFirstLastPara="1" wrap="square" lIns="91425" tIns="45700" rIns="91425" bIns="45700" anchor="ctr" anchorCtr="0">
            <a:normAutofit/>
          </a:bodyPr>
          <a:lstStyle/>
          <a:p>
            <a:pPr marL="365760" marR="0" lvl="0" indent="-228600" algn="l" rtl="0">
              <a:lnSpc>
                <a:spcPct val="108333"/>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Median of 38.3% is +19.6 points higher than 1Q 2022</a:t>
            </a:r>
            <a:endParaRPr/>
          </a:p>
          <a:p>
            <a:pPr marL="365760" marR="0" lvl="0" indent="-228600" algn="l" rtl="0">
              <a:lnSpc>
                <a:spcPct val="108333"/>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Increases in ALL price ranges.   </a:t>
            </a:r>
            <a:endParaRPr/>
          </a:p>
        </p:txBody>
      </p:sp>
      <p:sp>
        <p:nvSpPr>
          <p:cNvPr id="1591" name="Google Shape;1591;p11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592" name="Google Shape;1592;p113"/>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1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125</a:t>
            </a:fld>
            <a:endParaRPr sz="1200">
              <a:solidFill>
                <a:srgbClr val="C00000"/>
              </a:solidFill>
              <a:latin typeface="Century Gothic"/>
              <a:ea typeface="Century Gothic"/>
              <a:cs typeface="Century Gothic"/>
              <a:sym typeface="Century Gothic"/>
            </a:endParaRPr>
          </a:p>
        </p:txBody>
      </p:sp>
      <p:sp>
        <p:nvSpPr>
          <p:cNvPr id="1599" name="Google Shape;1599;p114"/>
          <p:cNvSpPr txBox="1"/>
          <p:nvPr/>
        </p:nvSpPr>
        <p:spPr>
          <a:xfrm>
            <a:off x="6694337" y="1"/>
            <a:ext cx="3688663" cy="896951"/>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Failure to Sell by Price Range</a:t>
            </a:r>
            <a:endParaRPr/>
          </a:p>
          <a:p>
            <a:pPr marL="365760" marR="0" lvl="0" indent="-228600" algn="l" rtl="0">
              <a:lnSpc>
                <a:spcPct val="108333"/>
              </a:lnSpc>
              <a:spcBef>
                <a:spcPts val="40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Median of 45.5% is +18.4 points higher vs. 1Q 2022</a:t>
            </a:r>
            <a:endParaRPr/>
          </a:p>
          <a:p>
            <a:pPr marL="365760" marR="0" lvl="0" indent="-228600" algn="l" rtl="0">
              <a:lnSpc>
                <a:spcPct val="108333"/>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Increases in ALL price ranges.   </a:t>
            </a:r>
            <a:endParaRPr/>
          </a:p>
        </p:txBody>
      </p:sp>
      <p:pic>
        <p:nvPicPr>
          <p:cNvPr id="1600" name="Google Shape;1600;p114"/>
          <p:cNvPicPr preferRelativeResize="0">
            <a:picLocks noGrp="1"/>
          </p:cNvPicPr>
          <p:nvPr>
            <p:ph type="body" idx="1"/>
          </p:nvPr>
        </p:nvPicPr>
        <p:blipFill rotWithShape="1">
          <a:blip r:embed="rId3">
            <a:alphaModFix/>
          </a:blip>
          <a:srcRect/>
          <a:stretch/>
        </p:blipFill>
        <p:spPr>
          <a:xfrm>
            <a:off x="1897901" y="1039813"/>
            <a:ext cx="8485098" cy="5276850"/>
          </a:xfrm>
          <a:prstGeom prst="rect">
            <a:avLst/>
          </a:prstGeom>
          <a:noFill/>
          <a:ln>
            <a:noFill/>
          </a:ln>
        </p:spPr>
      </p:pic>
      <p:sp>
        <p:nvSpPr>
          <p:cNvPr id="1601" name="Google Shape;1601;p11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602" name="Google Shape;1602;p114"/>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15"/>
          <p:cNvSpPr txBox="1"/>
          <p:nvPr/>
        </p:nvSpPr>
        <p:spPr>
          <a:xfrm>
            <a:off x="6858000" y="1"/>
            <a:ext cx="3444036" cy="896951"/>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Failure to Sell </a:t>
            </a:r>
            <a:endParaRPr/>
          </a:p>
          <a:p>
            <a:pPr marL="365760" marR="0" lvl="0" indent="-228600" algn="l" rtl="0">
              <a:lnSpc>
                <a:spcPct val="100000"/>
              </a:lnSpc>
              <a:spcBef>
                <a:spcPts val="40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Median of 35.5% is +15.8 points higher vs. 1Q 2022</a:t>
            </a:r>
            <a:endParaRPr/>
          </a:p>
          <a:p>
            <a:pPr marL="365760" marR="0" lvl="0" indent="-228600" algn="l" rtl="0">
              <a:lnSpc>
                <a:spcPct val="100000"/>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Increases in ALL price ranges.   </a:t>
            </a:r>
            <a:endParaRPr/>
          </a:p>
        </p:txBody>
      </p:sp>
      <p:sp>
        <p:nvSpPr>
          <p:cNvPr id="1609" name="Google Shape;1609;p11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126</a:t>
            </a:fld>
            <a:endParaRPr sz="1000" b="1">
              <a:solidFill>
                <a:srgbClr val="C00000"/>
              </a:solidFill>
              <a:latin typeface="Century Gothic"/>
              <a:ea typeface="Century Gothic"/>
              <a:cs typeface="Century Gothic"/>
              <a:sym typeface="Century Gothic"/>
            </a:endParaRPr>
          </a:p>
        </p:txBody>
      </p:sp>
      <p:pic>
        <p:nvPicPr>
          <p:cNvPr id="1610" name="Google Shape;1610;p115"/>
          <p:cNvPicPr preferRelativeResize="0">
            <a:picLocks noGrp="1"/>
          </p:cNvPicPr>
          <p:nvPr>
            <p:ph type="body" idx="1"/>
          </p:nvPr>
        </p:nvPicPr>
        <p:blipFill rotWithShape="1">
          <a:blip r:embed="rId3">
            <a:alphaModFix/>
          </a:blip>
          <a:srcRect/>
          <a:stretch/>
        </p:blipFill>
        <p:spPr>
          <a:xfrm>
            <a:off x="2168242" y="1039813"/>
            <a:ext cx="7944416" cy="5276850"/>
          </a:xfrm>
          <a:prstGeom prst="rect">
            <a:avLst/>
          </a:prstGeom>
          <a:noFill/>
          <a:ln>
            <a:noFill/>
          </a:ln>
        </p:spPr>
      </p:pic>
      <p:sp>
        <p:nvSpPr>
          <p:cNvPr id="1611" name="Google Shape;1611;p11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612" name="Google Shape;1612;p115"/>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1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127</a:t>
            </a:fld>
            <a:endParaRPr sz="1200">
              <a:solidFill>
                <a:srgbClr val="C00000"/>
              </a:solidFill>
              <a:latin typeface="Century Gothic"/>
              <a:ea typeface="Century Gothic"/>
              <a:cs typeface="Century Gothic"/>
              <a:sym typeface="Century Gothic"/>
            </a:endParaRPr>
          </a:p>
        </p:txBody>
      </p:sp>
      <p:sp>
        <p:nvSpPr>
          <p:cNvPr id="1619" name="Google Shape;1619;p116"/>
          <p:cNvSpPr txBox="1"/>
          <p:nvPr/>
        </p:nvSpPr>
        <p:spPr>
          <a:xfrm>
            <a:off x="6694336" y="1"/>
            <a:ext cx="3897464" cy="896951"/>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Failure to Sell by Price Range</a:t>
            </a:r>
            <a:endParaRPr/>
          </a:p>
          <a:p>
            <a:pPr marL="365760" marR="0" lvl="0" indent="-228600" algn="l" rtl="0">
              <a:lnSpc>
                <a:spcPct val="108333"/>
              </a:lnSpc>
              <a:spcBef>
                <a:spcPts val="40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Median of 46.7% is +16.7 points higher than 1Q 2022</a:t>
            </a:r>
            <a:endParaRPr/>
          </a:p>
          <a:p>
            <a:pPr marL="365760" marR="0" lvl="0" indent="-228600" algn="l" rtl="0">
              <a:lnSpc>
                <a:spcPct val="108333"/>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Increases in ALL price ranges.   </a:t>
            </a:r>
            <a:endParaRPr/>
          </a:p>
        </p:txBody>
      </p:sp>
      <p:pic>
        <p:nvPicPr>
          <p:cNvPr id="1620" name="Google Shape;1620;p116"/>
          <p:cNvPicPr preferRelativeResize="0">
            <a:picLocks noGrp="1"/>
          </p:cNvPicPr>
          <p:nvPr>
            <p:ph type="body" idx="1"/>
          </p:nvPr>
        </p:nvPicPr>
        <p:blipFill rotWithShape="1">
          <a:blip r:embed="rId3">
            <a:alphaModFix/>
          </a:blip>
          <a:srcRect/>
          <a:stretch/>
        </p:blipFill>
        <p:spPr>
          <a:xfrm>
            <a:off x="1897901" y="1039813"/>
            <a:ext cx="8485098" cy="5276850"/>
          </a:xfrm>
          <a:prstGeom prst="rect">
            <a:avLst/>
          </a:prstGeom>
          <a:noFill/>
          <a:ln>
            <a:noFill/>
          </a:ln>
        </p:spPr>
      </p:pic>
      <p:sp>
        <p:nvSpPr>
          <p:cNvPr id="1621" name="Google Shape;1621;p11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622" name="Google Shape;1622;p116"/>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Shape 1627"/>
        <p:cNvGrpSpPr/>
        <p:nvPr/>
      </p:nvGrpSpPr>
      <p:grpSpPr>
        <a:xfrm>
          <a:off x="0" y="0"/>
          <a:ext cx="0" cy="0"/>
          <a:chOff x="0" y="0"/>
          <a:chExt cx="0" cy="0"/>
        </a:xfrm>
      </p:grpSpPr>
      <p:sp>
        <p:nvSpPr>
          <p:cNvPr id="1628" name="Google Shape;1628;p117"/>
          <p:cNvSpPr txBox="1">
            <a:spLocks noGrp="1"/>
          </p:cNvSpPr>
          <p:nvPr>
            <p:ph type="body" idx="2"/>
          </p:nvPr>
        </p:nvSpPr>
        <p:spPr>
          <a:xfrm>
            <a:off x="6694336" y="-12701"/>
            <a:ext cx="3745064" cy="89695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lt1"/>
              </a:buClr>
              <a:buSzPts val="1300"/>
              <a:buNone/>
            </a:pPr>
            <a:r>
              <a:rPr lang="en-US" sz="1300" b="1">
                <a:solidFill>
                  <a:schemeClr val="lt1"/>
                </a:solidFill>
              </a:rPr>
              <a:t>RISK Assessment:  </a:t>
            </a:r>
            <a:r>
              <a:rPr lang="en-US" sz="1200">
                <a:solidFill>
                  <a:schemeClr val="lt1"/>
                </a:solidFill>
              </a:rPr>
              <a:t>Failure to Sell</a:t>
            </a:r>
            <a:endParaRPr/>
          </a:p>
          <a:p>
            <a:pPr marL="365760" lvl="0" indent="-182880" algn="l" rtl="0">
              <a:lnSpc>
                <a:spcPct val="118181"/>
              </a:lnSpc>
              <a:spcBef>
                <a:spcPts val="400"/>
              </a:spcBef>
              <a:spcAft>
                <a:spcPts val="0"/>
              </a:spcAft>
              <a:buClr>
                <a:schemeClr val="lt1"/>
              </a:buClr>
              <a:buSzPts val="1100"/>
              <a:buFont typeface="Noto Sans Symbols"/>
              <a:buChar char="✔"/>
            </a:pPr>
            <a:r>
              <a:rPr lang="en-US" sz="1100">
                <a:solidFill>
                  <a:schemeClr val="lt1"/>
                </a:solidFill>
              </a:rPr>
              <a:t>38.3% of all Finalized listings failed in 1Q 2023. </a:t>
            </a:r>
            <a:endParaRPr/>
          </a:p>
          <a:p>
            <a:pPr marL="365760" lvl="0" indent="-182880" algn="l" rtl="0">
              <a:lnSpc>
                <a:spcPct val="118181"/>
              </a:lnSpc>
              <a:spcBef>
                <a:spcPts val="0"/>
              </a:spcBef>
              <a:spcAft>
                <a:spcPts val="0"/>
              </a:spcAft>
              <a:buClr>
                <a:schemeClr val="lt1"/>
              </a:buClr>
              <a:buSzPts val="1100"/>
              <a:buFont typeface="Noto Sans Symbols"/>
              <a:buChar char="✔"/>
            </a:pPr>
            <a:r>
              <a:rPr lang="en-US" sz="1100">
                <a:solidFill>
                  <a:schemeClr val="lt1"/>
                </a:solidFill>
              </a:rPr>
              <a:t>Higher by +19.6 percentage points overall vs. 1Q 2022.</a:t>
            </a:r>
            <a:endParaRPr/>
          </a:p>
        </p:txBody>
      </p:sp>
      <p:sp>
        <p:nvSpPr>
          <p:cNvPr id="1629" name="Google Shape;1629;p117">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630" name="Google Shape;1630;p11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128</a:t>
            </a:fld>
            <a:endParaRPr sz="1200">
              <a:solidFill>
                <a:srgbClr val="C00000"/>
              </a:solidFill>
              <a:latin typeface="Century Gothic"/>
              <a:ea typeface="Century Gothic"/>
              <a:cs typeface="Century Gothic"/>
              <a:sym typeface="Century Gothic"/>
            </a:endParaRPr>
          </a:p>
        </p:txBody>
      </p:sp>
      <p:pic>
        <p:nvPicPr>
          <p:cNvPr id="1631" name="Google Shape;1631;p117"/>
          <p:cNvPicPr preferRelativeResize="0">
            <a:picLocks noGrp="1"/>
          </p:cNvPicPr>
          <p:nvPr>
            <p:ph type="body" idx="1"/>
          </p:nvPr>
        </p:nvPicPr>
        <p:blipFill rotWithShape="1">
          <a:blip r:embed="rId4">
            <a:alphaModFix/>
          </a:blip>
          <a:srcRect/>
          <a:stretch/>
        </p:blipFill>
        <p:spPr>
          <a:xfrm>
            <a:off x="2169328" y="1039813"/>
            <a:ext cx="7942244" cy="5276850"/>
          </a:xfrm>
          <a:prstGeom prst="rect">
            <a:avLst/>
          </a:prstGeom>
          <a:noFill/>
          <a:ln>
            <a:noFill/>
          </a:ln>
        </p:spPr>
      </p:pic>
      <p:sp>
        <p:nvSpPr>
          <p:cNvPr id="1632" name="Google Shape;1632;p11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633" name="Google Shape;1633;p117"/>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1638"/>
        <p:cNvGrpSpPr/>
        <p:nvPr/>
      </p:nvGrpSpPr>
      <p:grpSpPr>
        <a:xfrm>
          <a:off x="0" y="0"/>
          <a:ext cx="0" cy="0"/>
          <a:chOff x="0" y="0"/>
          <a:chExt cx="0" cy="0"/>
        </a:xfrm>
      </p:grpSpPr>
      <p:sp>
        <p:nvSpPr>
          <p:cNvPr id="1639" name="Google Shape;1639;p118">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640" name="Google Shape;1640;p11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129</a:t>
            </a:fld>
            <a:endParaRPr sz="1200">
              <a:solidFill>
                <a:srgbClr val="C00000"/>
              </a:solidFill>
              <a:latin typeface="Century Gothic"/>
              <a:ea typeface="Century Gothic"/>
              <a:cs typeface="Century Gothic"/>
              <a:sym typeface="Century Gothic"/>
            </a:endParaRPr>
          </a:p>
        </p:txBody>
      </p:sp>
      <p:sp>
        <p:nvSpPr>
          <p:cNvPr id="1641" name="Google Shape;1641;p118"/>
          <p:cNvSpPr txBox="1">
            <a:spLocks noGrp="1"/>
          </p:cNvSpPr>
          <p:nvPr>
            <p:ph type="body" idx="2"/>
          </p:nvPr>
        </p:nvSpPr>
        <p:spPr>
          <a:xfrm>
            <a:off x="6694336" y="-12701"/>
            <a:ext cx="3745064" cy="89695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lt1"/>
              </a:buClr>
              <a:buSzPts val="1300"/>
              <a:buNone/>
            </a:pPr>
            <a:r>
              <a:rPr lang="en-US" sz="1300" b="1">
                <a:solidFill>
                  <a:schemeClr val="lt1"/>
                </a:solidFill>
              </a:rPr>
              <a:t>RISK Assessment:  </a:t>
            </a:r>
            <a:r>
              <a:rPr lang="en-US" sz="1200">
                <a:solidFill>
                  <a:schemeClr val="lt1"/>
                </a:solidFill>
              </a:rPr>
              <a:t>Failure to Sell</a:t>
            </a:r>
            <a:endParaRPr/>
          </a:p>
          <a:p>
            <a:pPr marL="365760" lvl="0" indent="-182880" algn="l" rtl="0">
              <a:lnSpc>
                <a:spcPct val="118181"/>
              </a:lnSpc>
              <a:spcBef>
                <a:spcPts val="400"/>
              </a:spcBef>
              <a:spcAft>
                <a:spcPts val="0"/>
              </a:spcAft>
              <a:buClr>
                <a:schemeClr val="lt1"/>
              </a:buClr>
              <a:buSzPts val="1100"/>
              <a:buFont typeface="Noto Sans Symbols"/>
              <a:buChar char="✔"/>
            </a:pPr>
            <a:r>
              <a:rPr lang="en-US" sz="1100">
                <a:solidFill>
                  <a:schemeClr val="lt1"/>
                </a:solidFill>
              </a:rPr>
              <a:t>45.5% of all Finalized listings. </a:t>
            </a:r>
            <a:endParaRPr/>
          </a:p>
          <a:p>
            <a:pPr marL="365760" lvl="0" indent="-182880" algn="l" rtl="0">
              <a:lnSpc>
                <a:spcPct val="118181"/>
              </a:lnSpc>
              <a:spcBef>
                <a:spcPts val="0"/>
              </a:spcBef>
              <a:spcAft>
                <a:spcPts val="0"/>
              </a:spcAft>
              <a:buClr>
                <a:schemeClr val="lt1"/>
              </a:buClr>
              <a:buSzPts val="1100"/>
              <a:buFont typeface="Noto Sans Symbols"/>
              <a:buChar char="✔"/>
            </a:pPr>
            <a:r>
              <a:rPr lang="en-US" sz="1100">
                <a:solidFill>
                  <a:schemeClr val="lt1"/>
                </a:solidFill>
              </a:rPr>
              <a:t>1Q 2023: Higher by +18.4 percentage points overall vs. 1Q 2022.</a:t>
            </a:r>
            <a:endParaRPr/>
          </a:p>
        </p:txBody>
      </p:sp>
      <p:pic>
        <p:nvPicPr>
          <p:cNvPr id="1642" name="Google Shape;1642;p118"/>
          <p:cNvPicPr preferRelativeResize="0">
            <a:picLocks noGrp="1"/>
          </p:cNvPicPr>
          <p:nvPr>
            <p:ph type="body" idx="1"/>
          </p:nvPr>
        </p:nvPicPr>
        <p:blipFill rotWithShape="1">
          <a:blip r:embed="rId4">
            <a:alphaModFix/>
          </a:blip>
          <a:srcRect/>
          <a:stretch/>
        </p:blipFill>
        <p:spPr>
          <a:xfrm>
            <a:off x="2172708" y="1039813"/>
            <a:ext cx="7935484" cy="5276850"/>
          </a:xfrm>
          <a:prstGeom prst="rect">
            <a:avLst/>
          </a:prstGeom>
          <a:noFill/>
          <a:ln>
            <a:noFill/>
          </a:ln>
        </p:spPr>
      </p:pic>
      <p:sp>
        <p:nvSpPr>
          <p:cNvPr id="1643" name="Google Shape;1643;p11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644" name="Google Shape;1644;p118"/>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436"/>
        <p:cNvGrpSpPr/>
        <p:nvPr/>
      </p:nvGrpSpPr>
      <p:grpSpPr>
        <a:xfrm>
          <a:off x="0" y="0"/>
          <a:ext cx="0" cy="0"/>
          <a:chOff x="0" y="0"/>
          <a:chExt cx="0" cy="0"/>
        </a:xfrm>
      </p:grpSpPr>
      <p:sp>
        <p:nvSpPr>
          <p:cNvPr id="437" name="Google Shape;437;p5"/>
          <p:cNvSpPr txBox="1"/>
          <p:nvPr/>
        </p:nvSpPr>
        <p:spPr>
          <a:xfrm>
            <a:off x="6934200" y="76201"/>
            <a:ext cx="3276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KW is </a:t>
            </a:r>
            <a:endParaRPr/>
          </a:p>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NUMBER 1 in unit sales</a:t>
            </a:r>
            <a:endParaRPr/>
          </a:p>
        </p:txBody>
      </p:sp>
      <p:sp>
        <p:nvSpPr>
          <p:cNvPr id="438" name="Google Shape;438;p5">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439" name="Google Shape;439;p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a:t>
            </a:fld>
            <a:endParaRPr sz="1200">
              <a:solidFill>
                <a:srgbClr val="C00000"/>
              </a:solidFill>
              <a:latin typeface="Century Gothic"/>
              <a:ea typeface="Century Gothic"/>
              <a:cs typeface="Century Gothic"/>
              <a:sym typeface="Century Gothic"/>
            </a:endParaRPr>
          </a:p>
        </p:txBody>
      </p:sp>
      <p:pic>
        <p:nvPicPr>
          <p:cNvPr id="440" name="Google Shape;440;p5"/>
          <p:cNvPicPr preferRelativeResize="0">
            <a:picLocks noGrp="1"/>
          </p:cNvPicPr>
          <p:nvPr>
            <p:ph type="body" idx="1"/>
          </p:nvPr>
        </p:nvPicPr>
        <p:blipFill rotWithShape="1">
          <a:blip r:embed="rId4">
            <a:alphaModFix/>
          </a:blip>
          <a:srcRect/>
          <a:stretch/>
        </p:blipFill>
        <p:spPr>
          <a:xfrm>
            <a:off x="1995609" y="1047750"/>
            <a:ext cx="8315083" cy="5124450"/>
          </a:xfrm>
          <a:prstGeom prst="rect">
            <a:avLst/>
          </a:prstGeom>
          <a:noFill/>
          <a:ln>
            <a:noFill/>
          </a:ln>
        </p:spPr>
      </p:pic>
      <p:sp>
        <p:nvSpPr>
          <p:cNvPr id="441" name="Google Shape;441;p5"/>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442" name="Google Shape;442;p5"/>
          <p:cNvGraphicFramePr/>
          <p:nvPr/>
        </p:nvGraphicFramePr>
        <p:xfrm>
          <a:off x="960115" y="6374129"/>
          <a:ext cx="11162575" cy="457850"/>
        </p:xfrm>
        <a:graphic>
          <a:graphicData uri="http://schemas.openxmlformats.org/drawingml/2006/table">
            <a:tbl>
              <a:tblPr firstRow="1" bandRow="1">
                <a:noFill/>
                <a:tableStyleId>{62669495-6F4E-4B29-A93C-6AC1DCB712FD}</a:tableStyleId>
              </a:tblPr>
              <a:tblGrid>
                <a:gridCol w="11162575">
                  <a:extLst>
                    <a:ext uri="{9D8B030D-6E8A-4147-A177-3AD203B41FA5}">
                      <a16:colId xmlns:a16="http://schemas.microsoft.com/office/drawing/2014/main" val="20000"/>
                    </a:ext>
                  </a:extLst>
                </a:gridCol>
              </a:tblGrid>
              <a:tr h="45785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Shape 1649"/>
        <p:cNvGrpSpPr/>
        <p:nvPr/>
      </p:nvGrpSpPr>
      <p:grpSpPr>
        <a:xfrm>
          <a:off x="0" y="0"/>
          <a:ext cx="0" cy="0"/>
          <a:chOff x="0" y="0"/>
          <a:chExt cx="0" cy="0"/>
        </a:xfrm>
      </p:grpSpPr>
      <p:sp>
        <p:nvSpPr>
          <p:cNvPr id="1650" name="Google Shape;1650;p119"/>
          <p:cNvSpPr txBox="1">
            <a:spLocks noGrp="1"/>
          </p:cNvSpPr>
          <p:nvPr>
            <p:ph type="body" idx="2"/>
          </p:nvPr>
        </p:nvSpPr>
        <p:spPr>
          <a:xfrm>
            <a:off x="6818823" y="-20814"/>
            <a:ext cx="3516464" cy="89695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300"/>
              <a:buNone/>
            </a:pPr>
            <a:r>
              <a:rPr lang="en-US" sz="1300" b="1">
                <a:solidFill>
                  <a:schemeClr val="lt1"/>
                </a:solidFill>
              </a:rPr>
              <a:t>RISK Assessment:  </a:t>
            </a:r>
            <a:r>
              <a:rPr lang="en-US" sz="1200">
                <a:solidFill>
                  <a:schemeClr val="lt1"/>
                </a:solidFill>
              </a:rPr>
              <a:t>Failure to Sell</a:t>
            </a:r>
            <a:endParaRPr/>
          </a:p>
          <a:p>
            <a:pPr marL="228600" lvl="0" indent="-182880" algn="l" rtl="0">
              <a:lnSpc>
                <a:spcPct val="118181"/>
              </a:lnSpc>
              <a:spcBef>
                <a:spcPts val="400"/>
              </a:spcBef>
              <a:spcAft>
                <a:spcPts val="0"/>
              </a:spcAft>
              <a:buClr>
                <a:schemeClr val="lt1"/>
              </a:buClr>
              <a:buSzPts val="1100"/>
              <a:buFont typeface="Noto Sans Symbols"/>
              <a:buChar char="✔"/>
            </a:pPr>
            <a:r>
              <a:rPr lang="en-US" sz="1100">
                <a:solidFill>
                  <a:schemeClr val="lt1"/>
                </a:solidFill>
              </a:rPr>
              <a:t>35.4% of Finalized listings failed in 1Q 2023.  </a:t>
            </a:r>
            <a:endParaRPr/>
          </a:p>
          <a:p>
            <a:pPr marL="228600" lvl="0" indent="-182880" algn="l" rtl="0">
              <a:lnSpc>
                <a:spcPct val="118181"/>
              </a:lnSpc>
              <a:spcBef>
                <a:spcPts val="0"/>
              </a:spcBef>
              <a:spcAft>
                <a:spcPts val="0"/>
              </a:spcAft>
              <a:buClr>
                <a:schemeClr val="lt1"/>
              </a:buClr>
              <a:buSzPts val="1100"/>
              <a:buFont typeface="Noto Sans Symbols"/>
              <a:buChar char="✔"/>
            </a:pPr>
            <a:r>
              <a:rPr lang="en-US" sz="1100">
                <a:solidFill>
                  <a:schemeClr val="lt1"/>
                </a:solidFill>
              </a:rPr>
              <a:t>Higher by +15.8 points overall vs. 1Q 2022.</a:t>
            </a:r>
            <a:endParaRPr/>
          </a:p>
        </p:txBody>
      </p:sp>
      <p:sp>
        <p:nvSpPr>
          <p:cNvPr id="1651" name="Google Shape;1651;p119">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pic>
        <p:nvPicPr>
          <p:cNvPr id="1652" name="Google Shape;1652;p119"/>
          <p:cNvPicPr preferRelativeResize="0">
            <a:picLocks noGrp="1"/>
          </p:cNvPicPr>
          <p:nvPr>
            <p:ph type="body" idx="1"/>
          </p:nvPr>
        </p:nvPicPr>
        <p:blipFill rotWithShape="1">
          <a:blip r:embed="rId4">
            <a:alphaModFix/>
          </a:blip>
          <a:srcRect/>
          <a:stretch/>
        </p:blipFill>
        <p:spPr>
          <a:xfrm>
            <a:off x="2169328" y="1039813"/>
            <a:ext cx="7942244" cy="5276850"/>
          </a:xfrm>
          <a:prstGeom prst="rect">
            <a:avLst/>
          </a:prstGeom>
          <a:noFill/>
          <a:ln>
            <a:noFill/>
          </a:ln>
        </p:spPr>
      </p:pic>
      <p:sp>
        <p:nvSpPr>
          <p:cNvPr id="1653" name="Google Shape;1653;p11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130</a:t>
            </a:fld>
            <a:endParaRPr sz="1000" b="1">
              <a:solidFill>
                <a:srgbClr val="C00000"/>
              </a:solidFill>
              <a:latin typeface="Century Gothic"/>
              <a:ea typeface="Century Gothic"/>
              <a:cs typeface="Century Gothic"/>
              <a:sym typeface="Century Gothic"/>
            </a:endParaRPr>
          </a:p>
        </p:txBody>
      </p:sp>
      <p:sp>
        <p:nvSpPr>
          <p:cNvPr id="1654" name="Google Shape;1654;p11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655" name="Google Shape;1655;p119"/>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Shape 1660"/>
        <p:cNvGrpSpPr/>
        <p:nvPr/>
      </p:nvGrpSpPr>
      <p:grpSpPr>
        <a:xfrm>
          <a:off x="0" y="0"/>
          <a:ext cx="0" cy="0"/>
          <a:chOff x="0" y="0"/>
          <a:chExt cx="0" cy="0"/>
        </a:xfrm>
      </p:grpSpPr>
      <p:sp>
        <p:nvSpPr>
          <p:cNvPr id="1661" name="Google Shape;1661;p120">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662" name="Google Shape;1662;p12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131</a:t>
            </a:fld>
            <a:endParaRPr sz="1200">
              <a:solidFill>
                <a:srgbClr val="C00000"/>
              </a:solidFill>
              <a:latin typeface="Century Gothic"/>
              <a:ea typeface="Century Gothic"/>
              <a:cs typeface="Century Gothic"/>
              <a:sym typeface="Century Gothic"/>
            </a:endParaRPr>
          </a:p>
        </p:txBody>
      </p:sp>
      <p:sp>
        <p:nvSpPr>
          <p:cNvPr id="1663" name="Google Shape;1663;p120"/>
          <p:cNvSpPr txBox="1">
            <a:spLocks noGrp="1"/>
          </p:cNvSpPr>
          <p:nvPr>
            <p:ph type="body" idx="2"/>
          </p:nvPr>
        </p:nvSpPr>
        <p:spPr>
          <a:xfrm>
            <a:off x="6694336" y="-12701"/>
            <a:ext cx="3745064" cy="89695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chemeClr val="lt1"/>
              </a:buClr>
              <a:buSzPts val="1300"/>
              <a:buNone/>
            </a:pPr>
            <a:r>
              <a:rPr lang="en-US" sz="1300" b="1">
                <a:solidFill>
                  <a:schemeClr val="lt1"/>
                </a:solidFill>
              </a:rPr>
              <a:t>RISK Assessment:  </a:t>
            </a:r>
            <a:r>
              <a:rPr lang="en-US" sz="1200">
                <a:solidFill>
                  <a:schemeClr val="lt1"/>
                </a:solidFill>
              </a:rPr>
              <a:t>Failure to Sell</a:t>
            </a:r>
            <a:endParaRPr/>
          </a:p>
          <a:p>
            <a:pPr marL="365760" lvl="0" indent="-182880" algn="l" rtl="0">
              <a:lnSpc>
                <a:spcPct val="118181"/>
              </a:lnSpc>
              <a:spcBef>
                <a:spcPts val="400"/>
              </a:spcBef>
              <a:spcAft>
                <a:spcPts val="0"/>
              </a:spcAft>
              <a:buClr>
                <a:schemeClr val="lt1"/>
              </a:buClr>
              <a:buSzPts val="1100"/>
              <a:buFont typeface="Noto Sans Symbols"/>
              <a:buChar char="✔"/>
            </a:pPr>
            <a:r>
              <a:rPr lang="en-US" sz="1100">
                <a:solidFill>
                  <a:schemeClr val="lt1"/>
                </a:solidFill>
              </a:rPr>
              <a:t>46.7% of all Finalized listings. </a:t>
            </a:r>
            <a:endParaRPr/>
          </a:p>
          <a:p>
            <a:pPr marL="365760" lvl="0" indent="-182880" algn="l" rtl="0">
              <a:lnSpc>
                <a:spcPct val="118181"/>
              </a:lnSpc>
              <a:spcBef>
                <a:spcPts val="0"/>
              </a:spcBef>
              <a:spcAft>
                <a:spcPts val="0"/>
              </a:spcAft>
              <a:buClr>
                <a:schemeClr val="lt1"/>
              </a:buClr>
              <a:buSzPts val="1100"/>
              <a:buFont typeface="Noto Sans Symbols"/>
              <a:buChar char="✔"/>
            </a:pPr>
            <a:r>
              <a:rPr lang="en-US" sz="1100">
                <a:solidFill>
                  <a:schemeClr val="lt1"/>
                </a:solidFill>
              </a:rPr>
              <a:t>1Q 2023: Higher by +16.7 percentage points overall vs. 1Q 2022.</a:t>
            </a:r>
            <a:endParaRPr/>
          </a:p>
        </p:txBody>
      </p:sp>
      <p:pic>
        <p:nvPicPr>
          <p:cNvPr id="1664" name="Google Shape;1664;p120"/>
          <p:cNvPicPr preferRelativeResize="0">
            <a:picLocks noGrp="1"/>
          </p:cNvPicPr>
          <p:nvPr>
            <p:ph type="body" idx="1"/>
          </p:nvPr>
        </p:nvPicPr>
        <p:blipFill rotWithShape="1">
          <a:blip r:embed="rId4">
            <a:alphaModFix/>
          </a:blip>
          <a:srcRect/>
          <a:stretch/>
        </p:blipFill>
        <p:spPr>
          <a:xfrm>
            <a:off x="2169328" y="1039813"/>
            <a:ext cx="7942244" cy="5276850"/>
          </a:xfrm>
          <a:prstGeom prst="rect">
            <a:avLst/>
          </a:prstGeom>
          <a:noFill/>
          <a:ln>
            <a:noFill/>
          </a:ln>
        </p:spPr>
      </p:pic>
      <p:sp>
        <p:nvSpPr>
          <p:cNvPr id="1665" name="Google Shape;1665;p12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666" name="Google Shape;1666;p120"/>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Shape 1670"/>
        <p:cNvGrpSpPr/>
        <p:nvPr/>
      </p:nvGrpSpPr>
      <p:grpSpPr>
        <a:xfrm>
          <a:off x="0" y="0"/>
          <a:ext cx="0" cy="0"/>
          <a:chOff x="0" y="0"/>
          <a:chExt cx="0" cy="0"/>
        </a:xfrm>
      </p:grpSpPr>
      <p:sp>
        <p:nvSpPr>
          <p:cNvPr id="1671" name="Google Shape;1671;p121"/>
          <p:cNvSpPr txBox="1">
            <a:spLocks noGrp="1"/>
          </p:cNvSpPr>
          <p:nvPr>
            <p:ph type="body" idx="1"/>
          </p:nvPr>
        </p:nvSpPr>
        <p:spPr>
          <a:xfrm>
            <a:off x="1752600" y="1039813"/>
            <a:ext cx="8775700" cy="52768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5400"/>
              <a:buNone/>
            </a:pPr>
            <a:r>
              <a:rPr lang="en-US" sz="5400">
                <a:solidFill>
                  <a:srgbClr val="C00000"/>
                </a:solidFill>
              </a:rPr>
              <a:t>Interactive Charts   </a:t>
            </a:r>
            <a:endParaRPr/>
          </a:p>
        </p:txBody>
      </p:sp>
      <p:sp>
        <p:nvSpPr>
          <p:cNvPr id="1672" name="Google Shape;1672;p12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132</a:t>
            </a:fld>
            <a:endParaRPr sz="1200">
              <a:solidFill>
                <a:srgbClr val="C00000"/>
              </a:solidFill>
              <a:latin typeface="Century Gothic"/>
              <a:ea typeface="Century Gothic"/>
              <a:cs typeface="Century Gothic"/>
              <a:sym typeface="Century Gothic"/>
            </a:endParaRPr>
          </a:p>
        </p:txBody>
      </p:sp>
      <p:sp>
        <p:nvSpPr>
          <p:cNvPr id="1673" name="Google Shape;1673;p121"/>
          <p:cNvSpPr txBox="1"/>
          <p:nvPr/>
        </p:nvSpPr>
        <p:spPr>
          <a:xfrm>
            <a:off x="2184872" y="6419244"/>
            <a:ext cx="7965397"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4Q 2022 Metro Market Report Single Family Detached Residences/Condo/Townhome Residences</a:t>
            </a:r>
            <a:endParaRPr/>
          </a:p>
          <a:p>
            <a:pPr marL="0" marR="0" lvl="0" indent="0" algn="ctr" rtl="0">
              <a:spcBef>
                <a:spcPts val="0"/>
              </a:spcBef>
              <a:spcAft>
                <a:spcPts val="0"/>
              </a:spcAft>
              <a:buNone/>
            </a:pPr>
            <a:r>
              <a:rPr lang="en-US" sz="900" b="0">
                <a:solidFill>
                  <a:schemeClr val="lt1"/>
                </a:solidFill>
                <a:latin typeface="Century Gothic"/>
                <a:ea typeface="Century Gothic"/>
                <a:cs typeface="Century Gothic"/>
                <a:sym typeface="Century Gothic"/>
              </a:rPr>
              <a:t>Provided By ChartMaster Services, LLC</a:t>
            </a:r>
            <a:endParaRPr/>
          </a:p>
        </p:txBody>
      </p:sp>
      <p:sp>
        <p:nvSpPr>
          <p:cNvPr id="1674" name="Google Shape;1674;p121"/>
          <p:cNvSpPr txBox="1"/>
          <p:nvPr/>
        </p:nvSpPr>
        <p:spPr>
          <a:xfrm>
            <a:off x="20160" y="24444"/>
            <a:ext cx="3965244" cy="861774"/>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rgbClr val="C00000"/>
                </a:solidFill>
                <a:latin typeface="Century Gothic"/>
                <a:ea typeface="Century Gothic"/>
                <a:cs typeface="Century Gothic"/>
                <a:sym typeface="Century Gothic"/>
              </a:rPr>
              <a:t>1st Quarter 2023</a:t>
            </a:r>
            <a:endParaRPr sz="10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000">
                <a:solidFill>
                  <a:srgbClr val="FFFFFF"/>
                </a:solidFill>
                <a:latin typeface="Century Gothic"/>
                <a:ea typeface="Century Gothic"/>
                <a:cs typeface="Century Gothic"/>
                <a:sym typeface="Century Gothic"/>
              </a:rPr>
              <a:t>Broward-Dade County </a:t>
            </a:r>
            <a:endParaRPr sz="10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000">
                <a:solidFill>
                  <a:srgbClr val="FFFFFF"/>
                </a:solidFill>
                <a:latin typeface="Century Gothic"/>
                <a:ea typeface="Century Gothic"/>
                <a:cs typeface="Century Gothic"/>
                <a:sym typeface="Century Gothic"/>
              </a:rPr>
              <a:t>Quarterly Market Report</a:t>
            </a:r>
            <a:endParaRPr/>
          </a:p>
          <a:p>
            <a:pPr marL="0" marR="0" lvl="0" indent="0" algn="r" rtl="0">
              <a:spcBef>
                <a:spcPts val="0"/>
              </a:spcBef>
              <a:spcAft>
                <a:spcPts val="0"/>
              </a:spcAft>
              <a:buNone/>
            </a:pPr>
            <a:r>
              <a:rPr lang="en-US" sz="1000">
                <a:solidFill>
                  <a:srgbClr val="FFFFFF"/>
                </a:solidFill>
                <a:latin typeface="Century Gothic"/>
                <a:ea typeface="Century Gothic"/>
                <a:cs typeface="Century Gothic"/>
                <a:sym typeface="Century Gothic"/>
              </a:rPr>
              <a:t>Single Family Detached Residences/</a:t>
            </a:r>
            <a:endParaRPr/>
          </a:p>
          <a:p>
            <a:pPr marL="0" marR="0" lvl="0" indent="0" algn="r" rtl="0">
              <a:spcBef>
                <a:spcPts val="0"/>
              </a:spcBef>
              <a:spcAft>
                <a:spcPts val="0"/>
              </a:spcAft>
              <a:buNone/>
            </a:pPr>
            <a:r>
              <a:rPr lang="en-US" sz="1000">
                <a:solidFill>
                  <a:srgbClr val="FFFFFF"/>
                </a:solidFill>
                <a:latin typeface="Century Gothic"/>
                <a:ea typeface="Century Gothic"/>
                <a:cs typeface="Century Gothic"/>
                <a:sym typeface="Century Gothic"/>
              </a:rPr>
              <a:t>Condo/Townhome Residences</a:t>
            </a:r>
            <a:endParaRPr sz="1000">
              <a:solidFill>
                <a:srgbClr val="FFFFFF"/>
              </a:solidFill>
              <a:latin typeface="Century Gothic"/>
              <a:ea typeface="Century Gothic"/>
              <a:cs typeface="Century Gothic"/>
              <a:sym typeface="Century Gothic"/>
            </a:endParaRPr>
          </a:p>
        </p:txBody>
      </p:sp>
      <p:graphicFrame>
        <p:nvGraphicFramePr>
          <p:cNvPr id="1675" name="Google Shape;1675;p121"/>
          <p:cNvGraphicFramePr/>
          <p:nvPr/>
        </p:nvGraphicFramePr>
        <p:xfrm>
          <a:off x="2540000" y="6447884"/>
          <a:ext cx="8128000" cy="365770"/>
        </p:xfrm>
        <a:graphic>
          <a:graphicData uri="http://schemas.openxmlformats.org/drawingml/2006/table">
            <a:tbl>
              <a:tblPr firstRow="1" bandRow="1">
                <a:noFill/>
                <a:tableStyleId>{62669495-6F4E-4B29-A93C-6AC1DCB712FD}</a:tableStyleId>
              </a:tblPr>
              <a:tblGrid>
                <a:gridCol w="8128000">
                  <a:extLst>
                    <a:ext uri="{9D8B030D-6E8A-4147-A177-3AD203B41FA5}">
                      <a16:colId xmlns:a16="http://schemas.microsoft.com/office/drawing/2014/main" val="20000"/>
                    </a:ext>
                  </a:extLst>
                </a:gridCol>
              </a:tblGrid>
              <a:tr h="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 /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680"/>
        <p:cNvGrpSpPr/>
        <p:nvPr/>
      </p:nvGrpSpPr>
      <p:grpSpPr>
        <a:xfrm>
          <a:off x="0" y="0"/>
          <a:ext cx="0" cy="0"/>
          <a:chOff x="0" y="0"/>
          <a:chExt cx="0" cy="0"/>
        </a:xfrm>
      </p:grpSpPr>
      <p:sp>
        <p:nvSpPr>
          <p:cNvPr id="1681" name="Google Shape;1681;p122"/>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graphic to enter Excel mode. Click in yellow box using down-arrows to select price range and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682" name="Google Shape;1682;p122"/>
          <p:cNvSpPr txBox="1"/>
          <p:nvPr/>
        </p:nvSpPr>
        <p:spPr>
          <a:xfrm>
            <a:off x="5071533" y="1511713"/>
            <a:ext cx="2048935" cy="38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40101"/>
                </a:solidFill>
                <a:latin typeface="Gill Sans"/>
                <a:ea typeface="Gill Sans"/>
                <a:cs typeface="Gill Sans"/>
                <a:sym typeface="Gill Sans"/>
              </a:rPr>
              <a:t>The Real Story</a:t>
            </a:r>
            <a:endParaRPr/>
          </a:p>
        </p:txBody>
      </p:sp>
      <p:sp>
        <p:nvSpPr>
          <p:cNvPr id="1683" name="Google Shape;1683;p122"/>
          <p:cNvSpPr txBox="1"/>
          <p:nvPr/>
        </p:nvSpPr>
        <p:spPr>
          <a:xfrm>
            <a:off x="3429000" y="6123802"/>
            <a:ext cx="55820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©2022  ChartMaster Services, LLC.  All rights reserved. This page may not be reproduced without the written permission of JeromyTrask@kw.com.</a:t>
            </a:r>
            <a:endParaRPr/>
          </a:p>
        </p:txBody>
      </p:sp>
      <p:sp>
        <p:nvSpPr>
          <p:cNvPr id="1684" name="Google Shape;1684;p12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133</a:t>
            </a:fld>
            <a:endParaRPr sz="1200">
              <a:solidFill>
                <a:srgbClr val="C00000"/>
              </a:solidFill>
              <a:latin typeface="Century Gothic"/>
              <a:ea typeface="Century Gothic"/>
              <a:cs typeface="Century Gothic"/>
              <a:sym typeface="Century Gothic"/>
            </a:endParaRPr>
          </a:p>
        </p:txBody>
      </p:sp>
      <p:graphicFrame>
        <p:nvGraphicFramePr>
          <p:cNvPr id="1685" name="Google Shape;1685;p122"/>
          <p:cNvGraphicFramePr/>
          <p:nvPr/>
        </p:nvGraphicFramePr>
        <p:xfrm>
          <a:off x="2055602" y="1014426"/>
          <a:ext cx="8383799" cy="5247874"/>
        </p:xfrm>
        <a:graphic>
          <a:graphicData uri="http://schemas.openxmlformats.org/presentationml/2006/ole">
            <mc:AlternateContent xmlns:mc="http://schemas.openxmlformats.org/markup-compatibility/2006">
              <mc:Choice xmlns:v="urn:schemas-microsoft-com:vml" Requires="v">
                <p:oleObj spid="_x0000_s1027" r:id="rId4" imgW="8383799" imgH="5247874" progId="Excel.Sheet.12">
                  <p:embed/>
                </p:oleObj>
              </mc:Choice>
              <mc:Fallback>
                <p:oleObj r:id="rId4" imgW="8383799" imgH="5247874" progId="Excel.Sheet.12">
                  <p:embed/>
                  <p:pic>
                    <p:nvPicPr>
                      <p:cNvPr id="1685" name="Google Shape;1685;p122"/>
                      <p:cNvPicPr preferRelativeResize="0"/>
                      <p:nvPr/>
                    </p:nvPicPr>
                    <p:blipFill rotWithShape="1">
                      <a:blip r:embed="rId5">
                        <a:alphaModFix/>
                      </a:blip>
                      <a:srcRect/>
                      <a:stretch/>
                    </p:blipFill>
                    <p:spPr>
                      <a:xfrm>
                        <a:off x="2055602" y="1014426"/>
                        <a:ext cx="8383799" cy="5247874"/>
                      </a:xfrm>
                      <a:prstGeom prst="rect">
                        <a:avLst/>
                      </a:prstGeom>
                      <a:noFill/>
                      <a:ln>
                        <a:noFill/>
                      </a:ln>
                    </p:spPr>
                  </p:pic>
                </p:oleObj>
              </mc:Fallback>
            </mc:AlternateContent>
          </a:graphicData>
        </a:graphic>
      </p:graphicFrame>
      <p:sp>
        <p:nvSpPr>
          <p:cNvPr id="1686" name="Google Shape;1686;p122"/>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687" name="Google Shape;1687;p122"/>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692"/>
        <p:cNvGrpSpPr/>
        <p:nvPr/>
      </p:nvGrpSpPr>
      <p:grpSpPr>
        <a:xfrm>
          <a:off x="0" y="0"/>
          <a:ext cx="0" cy="0"/>
          <a:chOff x="0" y="0"/>
          <a:chExt cx="0" cy="0"/>
        </a:xfrm>
      </p:grpSpPr>
      <p:sp>
        <p:nvSpPr>
          <p:cNvPr id="1693" name="Google Shape;1693;p123"/>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graphic to enter Excel mode. Click in yellow box using down-arrows to select price range and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694" name="Google Shape;1694;p123"/>
          <p:cNvSpPr txBox="1"/>
          <p:nvPr/>
        </p:nvSpPr>
        <p:spPr>
          <a:xfrm>
            <a:off x="5071533" y="1511713"/>
            <a:ext cx="2048935" cy="38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40101"/>
                </a:solidFill>
                <a:latin typeface="Gill Sans"/>
                <a:ea typeface="Gill Sans"/>
                <a:cs typeface="Gill Sans"/>
                <a:sym typeface="Gill Sans"/>
              </a:rPr>
              <a:t>The Real Story</a:t>
            </a:r>
            <a:endParaRPr/>
          </a:p>
        </p:txBody>
      </p:sp>
      <p:sp>
        <p:nvSpPr>
          <p:cNvPr id="1695" name="Google Shape;1695;p123"/>
          <p:cNvSpPr txBox="1"/>
          <p:nvPr/>
        </p:nvSpPr>
        <p:spPr>
          <a:xfrm>
            <a:off x="3429000" y="6096001"/>
            <a:ext cx="55820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©2023  ChartMaster Services, LLC.  All rights reserved. This page may not be reproduced without the written permission of JeromyTrask@kw.com.</a:t>
            </a:r>
            <a:endParaRPr/>
          </a:p>
        </p:txBody>
      </p:sp>
      <p:sp>
        <p:nvSpPr>
          <p:cNvPr id="1696" name="Google Shape;1696;p12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134</a:t>
            </a:fld>
            <a:endParaRPr sz="1200">
              <a:solidFill>
                <a:srgbClr val="C00000"/>
              </a:solidFill>
              <a:latin typeface="Century Gothic"/>
              <a:ea typeface="Century Gothic"/>
              <a:cs typeface="Century Gothic"/>
              <a:sym typeface="Century Gothic"/>
            </a:endParaRPr>
          </a:p>
        </p:txBody>
      </p:sp>
      <p:sp>
        <p:nvSpPr>
          <p:cNvPr id="1697" name="Google Shape;1697;p123"/>
          <p:cNvSpPr txBox="1"/>
          <p:nvPr/>
        </p:nvSpPr>
        <p:spPr>
          <a:xfrm>
            <a:off x="1699752" y="6018356"/>
            <a:ext cx="14129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rgbClr val="A40000"/>
                </a:solidFill>
                <a:latin typeface="Century Gothic"/>
                <a:ea typeface="Century Gothic"/>
                <a:cs typeface="Century Gothic"/>
                <a:sym typeface="Century Gothic"/>
              </a:rPr>
              <a:t>* </a:t>
            </a:r>
            <a:r>
              <a:rPr lang="en-US" sz="700">
                <a:solidFill>
                  <a:srgbClr val="A40000"/>
                </a:solidFill>
                <a:latin typeface="Century Gothic"/>
                <a:ea typeface="Century Gothic"/>
                <a:cs typeface="Century Gothic"/>
                <a:sym typeface="Century Gothic"/>
              </a:rPr>
              <a:t>Medians: </a:t>
            </a:r>
            <a:r>
              <a:rPr lang="en-US" sz="700">
                <a:solidFill>
                  <a:schemeClr val="dk1"/>
                </a:solidFill>
                <a:latin typeface="Century Gothic"/>
                <a:ea typeface="Century Gothic"/>
                <a:cs typeface="Century Gothic"/>
                <a:sym typeface="Century Gothic"/>
              </a:rPr>
              <a:t>Half are higher, and half are lower.</a:t>
            </a:r>
            <a:endParaRPr/>
          </a:p>
        </p:txBody>
      </p:sp>
      <p:graphicFrame>
        <p:nvGraphicFramePr>
          <p:cNvPr id="1698" name="Google Shape;1698;p123"/>
          <p:cNvGraphicFramePr/>
          <p:nvPr/>
        </p:nvGraphicFramePr>
        <p:xfrm>
          <a:off x="2132716" y="1072724"/>
          <a:ext cx="8078085" cy="4870486"/>
        </p:xfrm>
        <a:graphic>
          <a:graphicData uri="http://schemas.openxmlformats.org/presentationml/2006/ole">
            <mc:AlternateContent xmlns:mc="http://schemas.openxmlformats.org/markup-compatibility/2006">
              <mc:Choice xmlns:v="urn:schemas-microsoft-com:vml" Requires="v">
                <p:oleObj spid="_x0000_s2051" r:id="rId4" imgW="8078085" imgH="4870486" progId="Excel.Sheet.12">
                  <p:embed/>
                </p:oleObj>
              </mc:Choice>
              <mc:Fallback>
                <p:oleObj r:id="rId4" imgW="8078085" imgH="4870486" progId="Excel.Sheet.12">
                  <p:embed/>
                  <p:pic>
                    <p:nvPicPr>
                      <p:cNvPr id="1698" name="Google Shape;1698;p123"/>
                      <p:cNvPicPr preferRelativeResize="0"/>
                      <p:nvPr/>
                    </p:nvPicPr>
                    <p:blipFill rotWithShape="1">
                      <a:blip r:embed="rId5">
                        <a:alphaModFix/>
                      </a:blip>
                      <a:srcRect/>
                      <a:stretch/>
                    </p:blipFill>
                    <p:spPr>
                      <a:xfrm>
                        <a:off x="2132716" y="1072724"/>
                        <a:ext cx="8078085" cy="4870486"/>
                      </a:xfrm>
                      <a:prstGeom prst="rect">
                        <a:avLst/>
                      </a:prstGeom>
                      <a:noFill/>
                      <a:ln>
                        <a:noFill/>
                      </a:ln>
                    </p:spPr>
                  </p:pic>
                </p:oleObj>
              </mc:Fallback>
            </mc:AlternateContent>
          </a:graphicData>
        </a:graphic>
      </p:graphicFrame>
      <p:sp>
        <p:nvSpPr>
          <p:cNvPr id="1699" name="Google Shape;1699;p123"/>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700" name="Google Shape;1700;p123"/>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1705"/>
        <p:cNvGrpSpPr/>
        <p:nvPr/>
      </p:nvGrpSpPr>
      <p:grpSpPr>
        <a:xfrm>
          <a:off x="0" y="0"/>
          <a:ext cx="0" cy="0"/>
          <a:chOff x="0" y="0"/>
          <a:chExt cx="0" cy="0"/>
        </a:xfrm>
      </p:grpSpPr>
      <p:sp>
        <p:nvSpPr>
          <p:cNvPr id="1706" name="Google Shape;1706;p124"/>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graphic to enter Excel mode. Click in yellow box using down-arrows to select price range and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07" name="Google Shape;1707;p124"/>
          <p:cNvSpPr txBox="1"/>
          <p:nvPr/>
        </p:nvSpPr>
        <p:spPr>
          <a:xfrm>
            <a:off x="5071533" y="1511713"/>
            <a:ext cx="2048935" cy="38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40101"/>
                </a:solidFill>
                <a:latin typeface="Gill Sans"/>
                <a:ea typeface="Gill Sans"/>
                <a:cs typeface="Gill Sans"/>
                <a:sym typeface="Gill Sans"/>
              </a:rPr>
              <a:t>The Real Story</a:t>
            </a:r>
            <a:endParaRPr/>
          </a:p>
        </p:txBody>
      </p:sp>
      <p:sp>
        <p:nvSpPr>
          <p:cNvPr id="1708" name="Google Shape;1708;p124"/>
          <p:cNvSpPr txBox="1"/>
          <p:nvPr/>
        </p:nvSpPr>
        <p:spPr>
          <a:xfrm>
            <a:off x="3200400" y="6123802"/>
            <a:ext cx="61722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graphicFrame>
        <p:nvGraphicFramePr>
          <p:cNvPr id="1709" name="Google Shape;1709;p124"/>
          <p:cNvGraphicFramePr/>
          <p:nvPr/>
        </p:nvGraphicFramePr>
        <p:xfrm>
          <a:off x="2172110" y="1060042"/>
          <a:ext cx="7985125" cy="4895850"/>
        </p:xfrm>
        <a:graphic>
          <a:graphicData uri="http://schemas.openxmlformats.org/presentationml/2006/ole">
            <mc:AlternateContent xmlns:mc="http://schemas.openxmlformats.org/markup-compatibility/2006">
              <mc:Choice xmlns:v="urn:schemas-microsoft-com:vml" Requires="v">
                <p:oleObj spid="_x0000_s3075" r:id="rId4" imgW="7985125" imgH="4895850" progId="Excel.Sheet.12">
                  <p:embed/>
                </p:oleObj>
              </mc:Choice>
              <mc:Fallback>
                <p:oleObj r:id="rId4" imgW="7985125" imgH="4895850" progId="Excel.Sheet.12">
                  <p:embed/>
                  <p:pic>
                    <p:nvPicPr>
                      <p:cNvPr id="1709" name="Google Shape;1709;p124"/>
                      <p:cNvPicPr preferRelativeResize="0"/>
                      <p:nvPr/>
                    </p:nvPicPr>
                    <p:blipFill rotWithShape="1">
                      <a:blip r:embed="rId5">
                        <a:alphaModFix/>
                      </a:blip>
                      <a:srcRect/>
                      <a:stretch/>
                    </p:blipFill>
                    <p:spPr>
                      <a:xfrm>
                        <a:off x="2172110" y="1060042"/>
                        <a:ext cx="7985125" cy="4895850"/>
                      </a:xfrm>
                      <a:prstGeom prst="rect">
                        <a:avLst/>
                      </a:prstGeom>
                      <a:noFill/>
                      <a:ln>
                        <a:noFill/>
                      </a:ln>
                    </p:spPr>
                  </p:pic>
                </p:oleObj>
              </mc:Fallback>
            </mc:AlternateContent>
          </a:graphicData>
        </a:graphic>
      </p:graphicFrame>
      <p:sp>
        <p:nvSpPr>
          <p:cNvPr id="1710" name="Google Shape;1710;p124"/>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135</a:t>
            </a:fld>
            <a:endParaRPr sz="1000" b="1">
              <a:solidFill>
                <a:srgbClr val="C00000"/>
              </a:solidFill>
              <a:latin typeface="Century Gothic"/>
              <a:ea typeface="Century Gothic"/>
              <a:cs typeface="Century Gothic"/>
              <a:sym typeface="Century Gothic"/>
            </a:endParaRPr>
          </a:p>
        </p:txBody>
      </p:sp>
      <p:sp>
        <p:nvSpPr>
          <p:cNvPr id="1711" name="Google Shape;1711;p12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712" name="Google Shape;1712;p124"/>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Shape 1717"/>
        <p:cNvGrpSpPr/>
        <p:nvPr/>
      </p:nvGrpSpPr>
      <p:grpSpPr>
        <a:xfrm>
          <a:off x="0" y="0"/>
          <a:ext cx="0" cy="0"/>
          <a:chOff x="0" y="0"/>
          <a:chExt cx="0" cy="0"/>
        </a:xfrm>
      </p:grpSpPr>
      <p:sp>
        <p:nvSpPr>
          <p:cNvPr id="1718" name="Google Shape;1718;p125"/>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graphic to enter Excel mode. Click in yellow box using down-arrows to select price range and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19" name="Google Shape;1719;p125"/>
          <p:cNvSpPr txBox="1"/>
          <p:nvPr/>
        </p:nvSpPr>
        <p:spPr>
          <a:xfrm>
            <a:off x="5071533" y="1511713"/>
            <a:ext cx="2048935" cy="38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40101"/>
                </a:solidFill>
                <a:latin typeface="Gill Sans"/>
                <a:ea typeface="Gill Sans"/>
                <a:cs typeface="Gill Sans"/>
                <a:sym typeface="Gill Sans"/>
              </a:rPr>
              <a:t>The Real Story</a:t>
            </a:r>
            <a:endParaRPr/>
          </a:p>
        </p:txBody>
      </p:sp>
      <p:sp>
        <p:nvSpPr>
          <p:cNvPr id="1720" name="Google Shape;1720;p125"/>
          <p:cNvSpPr txBox="1"/>
          <p:nvPr/>
        </p:nvSpPr>
        <p:spPr>
          <a:xfrm>
            <a:off x="3238942" y="6099417"/>
            <a:ext cx="60960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sp>
        <p:nvSpPr>
          <p:cNvPr id="1721" name="Google Shape;1721;p12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136</a:t>
            </a:fld>
            <a:endParaRPr sz="1200">
              <a:solidFill>
                <a:srgbClr val="C00000"/>
              </a:solidFill>
              <a:latin typeface="Century Gothic"/>
              <a:ea typeface="Century Gothic"/>
              <a:cs typeface="Century Gothic"/>
              <a:sym typeface="Century Gothic"/>
            </a:endParaRPr>
          </a:p>
        </p:txBody>
      </p:sp>
      <p:sp>
        <p:nvSpPr>
          <p:cNvPr id="1722" name="Google Shape;1722;p125"/>
          <p:cNvSpPr txBox="1"/>
          <p:nvPr/>
        </p:nvSpPr>
        <p:spPr>
          <a:xfrm>
            <a:off x="1699752" y="6018356"/>
            <a:ext cx="14129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A40000"/>
                </a:solidFill>
                <a:latin typeface="Century Gothic"/>
                <a:ea typeface="Century Gothic"/>
                <a:cs typeface="Century Gothic"/>
                <a:sym typeface="Century Gothic"/>
              </a:rPr>
              <a:t>* </a:t>
            </a:r>
            <a:r>
              <a:rPr lang="en-US" sz="700">
                <a:solidFill>
                  <a:srgbClr val="A40000"/>
                </a:solidFill>
                <a:latin typeface="Century Gothic"/>
                <a:ea typeface="Century Gothic"/>
                <a:cs typeface="Century Gothic"/>
                <a:sym typeface="Century Gothic"/>
              </a:rPr>
              <a:t>Medians: </a:t>
            </a:r>
            <a:r>
              <a:rPr lang="en-US" sz="700">
                <a:solidFill>
                  <a:schemeClr val="dk1"/>
                </a:solidFill>
                <a:latin typeface="Century Gothic"/>
                <a:ea typeface="Century Gothic"/>
                <a:cs typeface="Century Gothic"/>
                <a:sym typeface="Century Gothic"/>
              </a:rPr>
              <a:t>Half are higher, and half are lower.</a:t>
            </a:r>
            <a:endParaRPr/>
          </a:p>
        </p:txBody>
      </p:sp>
      <p:graphicFrame>
        <p:nvGraphicFramePr>
          <p:cNvPr id="1723" name="Google Shape;1723;p125"/>
          <p:cNvGraphicFramePr/>
          <p:nvPr/>
        </p:nvGraphicFramePr>
        <p:xfrm>
          <a:off x="2057401" y="1004284"/>
          <a:ext cx="8282449" cy="4993703"/>
        </p:xfrm>
        <a:graphic>
          <a:graphicData uri="http://schemas.openxmlformats.org/presentationml/2006/ole">
            <mc:AlternateContent xmlns:mc="http://schemas.openxmlformats.org/markup-compatibility/2006">
              <mc:Choice xmlns:v="urn:schemas-microsoft-com:vml" Requires="v">
                <p:oleObj spid="_x0000_s4099" r:id="rId4" imgW="8282449" imgH="4993703" progId="Excel.Sheet.12">
                  <p:embed/>
                </p:oleObj>
              </mc:Choice>
              <mc:Fallback>
                <p:oleObj r:id="rId4" imgW="8282449" imgH="4993703" progId="Excel.Sheet.12">
                  <p:embed/>
                  <p:pic>
                    <p:nvPicPr>
                      <p:cNvPr id="1723" name="Google Shape;1723;p125"/>
                      <p:cNvPicPr preferRelativeResize="0"/>
                      <p:nvPr/>
                    </p:nvPicPr>
                    <p:blipFill rotWithShape="1">
                      <a:blip r:embed="rId5">
                        <a:alphaModFix/>
                      </a:blip>
                      <a:srcRect/>
                      <a:stretch/>
                    </p:blipFill>
                    <p:spPr>
                      <a:xfrm>
                        <a:off x="2057401" y="1004284"/>
                        <a:ext cx="8282449" cy="4993703"/>
                      </a:xfrm>
                      <a:prstGeom prst="rect">
                        <a:avLst/>
                      </a:prstGeom>
                      <a:noFill/>
                      <a:ln>
                        <a:noFill/>
                      </a:ln>
                    </p:spPr>
                  </p:pic>
                </p:oleObj>
              </mc:Fallback>
            </mc:AlternateContent>
          </a:graphicData>
        </a:graphic>
      </p:graphicFrame>
      <p:sp>
        <p:nvSpPr>
          <p:cNvPr id="1724" name="Google Shape;1724;p12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725" name="Google Shape;1725;p125"/>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Shape 1730"/>
        <p:cNvGrpSpPr/>
        <p:nvPr/>
      </p:nvGrpSpPr>
      <p:grpSpPr>
        <a:xfrm>
          <a:off x="0" y="0"/>
          <a:ext cx="0" cy="0"/>
          <a:chOff x="0" y="0"/>
          <a:chExt cx="0" cy="0"/>
        </a:xfrm>
      </p:grpSpPr>
      <p:sp>
        <p:nvSpPr>
          <p:cNvPr id="1731" name="Google Shape;1731;p126"/>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chart to enter Excel mode. Click in yellow box using down-arrows to select price range and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32" name="Google Shape;1732;p126"/>
          <p:cNvSpPr txBox="1">
            <a:spLocks noGrp="1"/>
          </p:cNvSpPr>
          <p:nvPr>
            <p:ph type="body" idx="2"/>
          </p:nvPr>
        </p:nvSpPr>
        <p:spPr>
          <a:xfrm>
            <a:off x="1940680" y="1561314"/>
            <a:ext cx="2057400" cy="6858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latin typeface="Century Gothic"/>
                <a:ea typeface="Century Gothic"/>
                <a:cs typeface="Century Gothic"/>
                <a:sym typeface="Century Gothic"/>
              </a:rPr>
              <a:t>Outcomes in </a:t>
            </a:r>
            <a:r>
              <a:rPr lang="en-US">
                <a:solidFill>
                  <a:srgbClr val="C00000"/>
                </a:solidFill>
                <a:latin typeface="Century Gothic"/>
                <a:ea typeface="Century Gothic"/>
                <a:cs typeface="Century Gothic"/>
                <a:sym typeface="Century Gothic"/>
              </a:rPr>
              <a:t>Your Price Range and Geographic area</a:t>
            </a:r>
            <a:endParaRPr/>
          </a:p>
        </p:txBody>
      </p:sp>
      <p:sp>
        <p:nvSpPr>
          <p:cNvPr id="1733" name="Google Shape;1733;p126"/>
          <p:cNvSpPr txBox="1"/>
          <p:nvPr/>
        </p:nvSpPr>
        <p:spPr>
          <a:xfrm>
            <a:off x="8998086" y="5319924"/>
            <a:ext cx="150778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©2022  ChartMaster Services, LLC.  All rights reserved. This page may not be reproduced without the written permission of JeromyTrask@kw.com.</a:t>
            </a:r>
            <a:endParaRPr/>
          </a:p>
        </p:txBody>
      </p:sp>
      <p:sp>
        <p:nvSpPr>
          <p:cNvPr id="1734" name="Google Shape;1734;p12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137</a:t>
            </a:fld>
            <a:endParaRPr sz="1200">
              <a:solidFill>
                <a:srgbClr val="C00000"/>
              </a:solidFill>
              <a:latin typeface="Century Gothic"/>
              <a:ea typeface="Century Gothic"/>
              <a:cs typeface="Century Gothic"/>
              <a:sym typeface="Century Gothic"/>
            </a:endParaRPr>
          </a:p>
        </p:txBody>
      </p:sp>
      <p:graphicFrame>
        <p:nvGraphicFramePr>
          <p:cNvPr id="1735" name="Google Shape;1735;p126"/>
          <p:cNvGraphicFramePr/>
          <p:nvPr/>
        </p:nvGraphicFramePr>
        <p:xfrm>
          <a:off x="2784000" y="1039813"/>
          <a:ext cx="6712900" cy="5276850"/>
        </p:xfrm>
        <a:graphic>
          <a:graphicData uri="http://schemas.openxmlformats.org/presentationml/2006/ole">
            <mc:AlternateContent xmlns:mc="http://schemas.openxmlformats.org/markup-compatibility/2006">
              <mc:Choice xmlns:v="urn:schemas-microsoft-com:vml" Requires="v">
                <p:oleObj spid="_x0000_s5123" r:id="rId4" imgW="6712900" imgH="5276850" progId="Excel.Sheet.12">
                  <p:embed/>
                </p:oleObj>
              </mc:Choice>
              <mc:Fallback>
                <p:oleObj r:id="rId4" imgW="6712900" imgH="5276850" progId="Excel.Sheet.12">
                  <p:embed/>
                  <p:pic>
                    <p:nvPicPr>
                      <p:cNvPr id="1735" name="Google Shape;1735;p126"/>
                      <p:cNvPicPr preferRelativeResize="0"/>
                      <p:nvPr/>
                    </p:nvPicPr>
                    <p:blipFill rotWithShape="1">
                      <a:blip r:embed="rId5">
                        <a:alphaModFix/>
                      </a:blip>
                      <a:srcRect/>
                      <a:stretch/>
                    </p:blipFill>
                    <p:spPr>
                      <a:xfrm>
                        <a:off x="2784000" y="1039813"/>
                        <a:ext cx="6712900" cy="5276850"/>
                      </a:xfrm>
                      <a:prstGeom prst="rect">
                        <a:avLst/>
                      </a:prstGeom>
                      <a:noFill/>
                      <a:ln>
                        <a:noFill/>
                      </a:ln>
                    </p:spPr>
                  </p:pic>
                </p:oleObj>
              </mc:Fallback>
            </mc:AlternateContent>
          </a:graphicData>
        </a:graphic>
      </p:graphicFrame>
      <p:sp>
        <p:nvSpPr>
          <p:cNvPr id="1736" name="Google Shape;1736;p126"/>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737" name="Google Shape;1737;p126"/>
          <p:cNvGraphicFramePr/>
          <p:nvPr/>
        </p:nvGraphicFramePr>
        <p:xfrm>
          <a:off x="1997283" y="6429040"/>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Shape 1742"/>
        <p:cNvGrpSpPr/>
        <p:nvPr/>
      </p:nvGrpSpPr>
      <p:grpSpPr>
        <a:xfrm>
          <a:off x="0" y="0"/>
          <a:ext cx="0" cy="0"/>
          <a:chOff x="0" y="0"/>
          <a:chExt cx="0" cy="0"/>
        </a:xfrm>
      </p:grpSpPr>
      <p:sp>
        <p:nvSpPr>
          <p:cNvPr id="1743" name="Google Shape;1743;p127"/>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chart to enter Excel mode. Click in yellow box using down-arrows to select price range, then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44" name="Google Shape;1744;p127"/>
          <p:cNvSpPr txBox="1">
            <a:spLocks noGrp="1"/>
          </p:cNvSpPr>
          <p:nvPr>
            <p:ph type="body" idx="2"/>
          </p:nvPr>
        </p:nvSpPr>
        <p:spPr>
          <a:xfrm>
            <a:off x="1940680" y="1561314"/>
            <a:ext cx="2057400" cy="6858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latin typeface="Century Gothic"/>
                <a:ea typeface="Century Gothic"/>
                <a:cs typeface="Century Gothic"/>
                <a:sym typeface="Century Gothic"/>
              </a:rPr>
              <a:t>Outcomes in </a:t>
            </a:r>
            <a:r>
              <a:rPr lang="en-US">
                <a:solidFill>
                  <a:srgbClr val="C00000"/>
                </a:solidFill>
                <a:latin typeface="Century Gothic"/>
                <a:ea typeface="Century Gothic"/>
                <a:cs typeface="Century Gothic"/>
                <a:sym typeface="Century Gothic"/>
              </a:rPr>
              <a:t>Your Price Range and Geographic area</a:t>
            </a:r>
            <a:endParaRPr/>
          </a:p>
        </p:txBody>
      </p:sp>
      <p:sp>
        <p:nvSpPr>
          <p:cNvPr id="1745" name="Google Shape;1745;p127"/>
          <p:cNvSpPr txBox="1"/>
          <p:nvPr/>
        </p:nvSpPr>
        <p:spPr>
          <a:xfrm>
            <a:off x="8998086" y="5319924"/>
            <a:ext cx="150778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©2023  ChartMaster Services, LLC.  All rights reserved. This page may not be reproduced without the written permission of JeromyTrask@kw.com.</a:t>
            </a:r>
            <a:endParaRPr/>
          </a:p>
        </p:txBody>
      </p:sp>
      <p:sp>
        <p:nvSpPr>
          <p:cNvPr id="1746" name="Google Shape;1746;p12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138</a:t>
            </a:fld>
            <a:endParaRPr sz="1200">
              <a:solidFill>
                <a:srgbClr val="C00000"/>
              </a:solidFill>
              <a:latin typeface="Century Gothic"/>
              <a:ea typeface="Century Gothic"/>
              <a:cs typeface="Century Gothic"/>
              <a:sym typeface="Century Gothic"/>
            </a:endParaRPr>
          </a:p>
        </p:txBody>
      </p:sp>
      <p:graphicFrame>
        <p:nvGraphicFramePr>
          <p:cNvPr id="1747" name="Google Shape;1747;p127"/>
          <p:cNvGraphicFramePr/>
          <p:nvPr/>
        </p:nvGraphicFramePr>
        <p:xfrm>
          <a:off x="2784000" y="1039813"/>
          <a:ext cx="6712900" cy="5276850"/>
        </p:xfrm>
        <a:graphic>
          <a:graphicData uri="http://schemas.openxmlformats.org/presentationml/2006/ole">
            <mc:AlternateContent xmlns:mc="http://schemas.openxmlformats.org/markup-compatibility/2006">
              <mc:Choice xmlns:v="urn:schemas-microsoft-com:vml" Requires="v">
                <p:oleObj spid="_x0000_s6147" r:id="rId4" imgW="6712900" imgH="5276850" progId="Excel.Sheet.12">
                  <p:embed/>
                </p:oleObj>
              </mc:Choice>
              <mc:Fallback>
                <p:oleObj r:id="rId4" imgW="6712900" imgH="5276850" progId="Excel.Sheet.12">
                  <p:embed/>
                  <p:pic>
                    <p:nvPicPr>
                      <p:cNvPr id="1747" name="Google Shape;1747;p127"/>
                      <p:cNvPicPr preferRelativeResize="0"/>
                      <p:nvPr/>
                    </p:nvPicPr>
                    <p:blipFill rotWithShape="1">
                      <a:blip r:embed="rId5">
                        <a:alphaModFix/>
                      </a:blip>
                      <a:srcRect/>
                      <a:stretch/>
                    </p:blipFill>
                    <p:spPr>
                      <a:xfrm>
                        <a:off x="2784000" y="1039813"/>
                        <a:ext cx="6712900" cy="5276850"/>
                      </a:xfrm>
                      <a:prstGeom prst="rect">
                        <a:avLst/>
                      </a:prstGeom>
                      <a:noFill/>
                      <a:ln>
                        <a:noFill/>
                      </a:ln>
                    </p:spPr>
                  </p:pic>
                </p:oleObj>
              </mc:Fallback>
            </mc:AlternateContent>
          </a:graphicData>
        </a:graphic>
      </p:graphicFrame>
      <p:sp>
        <p:nvSpPr>
          <p:cNvPr id="1748" name="Google Shape;1748;p127"/>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749" name="Google Shape;1749;p127"/>
          <p:cNvGraphicFramePr/>
          <p:nvPr/>
        </p:nvGraphicFramePr>
        <p:xfrm>
          <a:off x="1997283" y="6429040"/>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Shape 1754"/>
        <p:cNvGrpSpPr/>
        <p:nvPr/>
      </p:nvGrpSpPr>
      <p:grpSpPr>
        <a:xfrm>
          <a:off x="0" y="0"/>
          <a:ext cx="0" cy="0"/>
          <a:chOff x="0" y="0"/>
          <a:chExt cx="0" cy="0"/>
        </a:xfrm>
      </p:grpSpPr>
      <p:sp>
        <p:nvSpPr>
          <p:cNvPr id="1755" name="Google Shape;1755;p128"/>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chart to enter Excel mode. Click in yellow box using down-arrows to select price range, then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56" name="Google Shape;1756;p128"/>
          <p:cNvSpPr txBox="1">
            <a:spLocks noGrp="1"/>
          </p:cNvSpPr>
          <p:nvPr>
            <p:ph type="body" idx="2"/>
          </p:nvPr>
        </p:nvSpPr>
        <p:spPr>
          <a:xfrm>
            <a:off x="1940680" y="1561314"/>
            <a:ext cx="2057400" cy="6858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latin typeface="Century Gothic"/>
                <a:ea typeface="Century Gothic"/>
                <a:cs typeface="Century Gothic"/>
                <a:sym typeface="Century Gothic"/>
              </a:rPr>
              <a:t>Outcomes in </a:t>
            </a:r>
            <a:r>
              <a:rPr lang="en-US">
                <a:solidFill>
                  <a:srgbClr val="C00000"/>
                </a:solidFill>
                <a:latin typeface="Century Gothic"/>
                <a:ea typeface="Century Gothic"/>
                <a:cs typeface="Century Gothic"/>
                <a:sym typeface="Century Gothic"/>
              </a:rPr>
              <a:t>Your Price Range and Geographic area</a:t>
            </a:r>
            <a:endParaRPr/>
          </a:p>
        </p:txBody>
      </p:sp>
      <p:sp>
        <p:nvSpPr>
          <p:cNvPr id="1757" name="Google Shape;1757;p128"/>
          <p:cNvSpPr txBox="1"/>
          <p:nvPr/>
        </p:nvSpPr>
        <p:spPr>
          <a:xfrm>
            <a:off x="8998086" y="5319923"/>
            <a:ext cx="15077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sp>
        <p:nvSpPr>
          <p:cNvPr id="1758" name="Google Shape;1758;p128"/>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139</a:t>
            </a:fld>
            <a:endParaRPr sz="1000" b="1">
              <a:solidFill>
                <a:srgbClr val="C00000"/>
              </a:solidFill>
              <a:latin typeface="Century Gothic"/>
              <a:ea typeface="Century Gothic"/>
              <a:cs typeface="Century Gothic"/>
              <a:sym typeface="Century Gothic"/>
            </a:endParaRPr>
          </a:p>
        </p:txBody>
      </p:sp>
      <p:graphicFrame>
        <p:nvGraphicFramePr>
          <p:cNvPr id="1759" name="Google Shape;1759;p128"/>
          <p:cNvGraphicFramePr/>
          <p:nvPr/>
        </p:nvGraphicFramePr>
        <p:xfrm>
          <a:off x="2784000" y="1039813"/>
          <a:ext cx="6712900" cy="5276850"/>
        </p:xfrm>
        <a:graphic>
          <a:graphicData uri="http://schemas.openxmlformats.org/presentationml/2006/ole">
            <mc:AlternateContent xmlns:mc="http://schemas.openxmlformats.org/markup-compatibility/2006">
              <mc:Choice xmlns:v="urn:schemas-microsoft-com:vml" Requires="v">
                <p:oleObj spid="_x0000_s7171" r:id="rId4" imgW="6712900" imgH="5276850" progId="Excel.Sheet.12">
                  <p:embed/>
                </p:oleObj>
              </mc:Choice>
              <mc:Fallback>
                <p:oleObj r:id="rId4" imgW="6712900" imgH="5276850" progId="Excel.Sheet.12">
                  <p:embed/>
                  <p:pic>
                    <p:nvPicPr>
                      <p:cNvPr id="1759" name="Google Shape;1759;p128"/>
                      <p:cNvPicPr preferRelativeResize="0"/>
                      <p:nvPr/>
                    </p:nvPicPr>
                    <p:blipFill rotWithShape="1">
                      <a:blip r:embed="rId5">
                        <a:alphaModFix/>
                      </a:blip>
                      <a:srcRect/>
                      <a:stretch/>
                    </p:blipFill>
                    <p:spPr>
                      <a:xfrm>
                        <a:off x="2784000" y="1039813"/>
                        <a:ext cx="6712900" cy="5276850"/>
                      </a:xfrm>
                      <a:prstGeom prst="rect">
                        <a:avLst/>
                      </a:prstGeom>
                      <a:noFill/>
                      <a:ln>
                        <a:noFill/>
                      </a:ln>
                    </p:spPr>
                  </p:pic>
                </p:oleObj>
              </mc:Fallback>
            </mc:AlternateContent>
          </a:graphicData>
        </a:graphic>
      </p:graphicFrame>
      <p:sp>
        <p:nvSpPr>
          <p:cNvPr id="1760" name="Google Shape;1760;p12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761" name="Google Shape;1761;p128"/>
          <p:cNvGraphicFramePr/>
          <p:nvPr/>
        </p:nvGraphicFramePr>
        <p:xfrm>
          <a:off x="1980031" y="6437666"/>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47"/>
        <p:cNvGrpSpPr/>
        <p:nvPr/>
      </p:nvGrpSpPr>
      <p:grpSpPr>
        <a:xfrm>
          <a:off x="0" y="0"/>
          <a:ext cx="0" cy="0"/>
          <a:chOff x="0" y="0"/>
          <a:chExt cx="0" cy="0"/>
        </a:xfrm>
      </p:grpSpPr>
      <p:sp>
        <p:nvSpPr>
          <p:cNvPr id="448" name="Google Shape;448;p6"/>
          <p:cNvSpPr txBox="1"/>
          <p:nvPr/>
        </p:nvSpPr>
        <p:spPr>
          <a:xfrm>
            <a:off x="6934200" y="76201"/>
            <a:ext cx="3276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KW is </a:t>
            </a:r>
            <a:endParaRPr/>
          </a:p>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NUMBER 1 in unit sales</a:t>
            </a:r>
            <a:endParaRPr/>
          </a:p>
        </p:txBody>
      </p:sp>
      <p:sp>
        <p:nvSpPr>
          <p:cNvPr id="449" name="Google Shape;449;p6">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450" name="Google Shape;450;p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a:t>
            </a:fld>
            <a:endParaRPr sz="1200">
              <a:solidFill>
                <a:srgbClr val="C00000"/>
              </a:solidFill>
              <a:latin typeface="Century Gothic"/>
              <a:ea typeface="Century Gothic"/>
              <a:cs typeface="Century Gothic"/>
              <a:sym typeface="Century Gothic"/>
            </a:endParaRPr>
          </a:p>
        </p:txBody>
      </p:sp>
      <p:pic>
        <p:nvPicPr>
          <p:cNvPr id="451" name="Google Shape;451;p6"/>
          <p:cNvPicPr preferRelativeResize="0">
            <a:picLocks noGrp="1"/>
          </p:cNvPicPr>
          <p:nvPr>
            <p:ph type="body" idx="1"/>
          </p:nvPr>
        </p:nvPicPr>
        <p:blipFill rotWithShape="1">
          <a:blip r:embed="rId4">
            <a:alphaModFix/>
          </a:blip>
          <a:srcRect/>
          <a:stretch/>
        </p:blipFill>
        <p:spPr>
          <a:xfrm>
            <a:off x="2452339" y="1047750"/>
            <a:ext cx="7401623" cy="5124450"/>
          </a:xfrm>
          <a:prstGeom prst="rect">
            <a:avLst/>
          </a:prstGeom>
          <a:noFill/>
          <a:ln>
            <a:noFill/>
          </a:ln>
        </p:spPr>
      </p:pic>
      <p:sp>
        <p:nvSpPr>
          <p:cNvPr id="452" name="Google Shape;452;p6"/>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453" name="Google Shape;453;p6"/>
          <p:cNvGraphicFramePr/>
          <p:nvPr/>
        </p:nvGraphicFramePr>
        <p:xfrm>
          <a:off x="957532" y="6355400"/>
          <a:ext cx="3000000" cy="3000000"/>
        </p:xfrm>
        <a:graphic>
          <a:graphicData uri="http://schemas.openxmlformats.org/drawingml/2006/table">
            <a:tbl>
              <a:tblPr firstRow="1" bandRow="1">
                <a:noFill/>
                <a:tableStyleId>{62669495-6F4E-4B29-A93C-6AC1DCB712FD}</a:tableStyleId>
              </a:tblPr>
              <a:tblGrid>
                <a:gridCol w="11162575">
                  <a:extLst>
                    <a:ext uri="{9D8B030D-6E8A-4147-A177-3AD203B41FA5}">
                      <a16:colId xmlns:a16="http://schemas.microsoft.com/office/drawing/2014/main" val="20000"/>
                    </a:ext>
                  </a:extLst>
                </a:gridCol>
              </a:tblGrid>
              <a:tr h="45785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graphicFrame>
        <p:nvGraphicFramePr>
          <p:cNvPr id="454" name="Google Shape;454;p6"/>
          <p:cNvGraphicFramePr/>
          <p:nvPr/>
        </p:nvGraphicFramePr>
        <p:xfrm>
          <a:off x="960115" y="6374129"/>
          <a:ext cx="3000000" cy="3000000"/>
        </p:xfrm>
        <a:graphic>
          <a:graphicData uri="http://schemas.openxmlformats.org/drawingml/2006/table">
            <a:tbl>
              <a:tblPr firstRow="1" bandRow="1">
                <a:noFill/>
                <a:tableStyleId>{62669495-6F4E-4B29-A93C-6AC1DCB712FD}</a:tableStyleId>
              </a:tblPr>
              <a:tblGrid>
                <a:gridCol w="11162575">
                  <a:extLst>
                    <a:ext uri="{9D8B030D-6E8A-4147-A177-3AD203B41FA5}">
                      <a16:colId xmlns:a16="http://schemas.microsoft.com/office/drawing/2014/main" val="20000"/>
                    </a:ext>
                  </a:extLst>
                </a:gridCol>
              </a:tblGrid>
              <a:tr h="45785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Shape 1766"/>
        <p:cNvGrpSpPr/>
        <p:nvPr/>
      </p:nvGrpSpPr>
      <p:grpSpPr>
        <a:xfrm>
          <a:off x="0" y="0"/>
          <a:ext cx="0" cy="0"/>
          <a:chOff x="0" y="0"/>
          <a:chExt cx="0" cy="0"/>
        </a:xfrm>
      </p:grpSpPr>
      <p:sp>
        <p:nvSpPr>
          <p:cNvPr id="1767" name="Google Shape;1767;p129"/>
          <p:cNvSpPr txBox="1"/>
          <p:nvPr/>
        </p:nvSpPr>
        <p:spPr>
          <a:xfrm>
            <a:off x="6705602" y="30359"/>
            <a:ext cx="3962399"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FFFF"/>
                </a:solidFill>
                <a:latin typeface="Century Gothic"/>
                <a:ea typeface="Century Gothic"/>
                <a:cs typeface="Century Gothic"/>
                <a:sym typeface="Century Gothic"/>
              </a:rPr>
              <a:t>CUSTOMIZING INSTRUCTIONS: </a:t>
            </a:r>
            <a:r>
              <a:rPr lang="en-US" sz="1000">
                <a:solidFill>
                  <a:srgbClr val="FFFFFF"/>
                </a:solidFill>
                <a:latin typeface="Century Gothic"/>
                <a:ea typeface="Century Gothic"/>
                <a:cs typeface="Century Gothic"/>
                <a:sym typeface="Century Gothic"/>
              </a:rPr>
              <a:t>In PowerPoint Normal  Mode, double-click anywhere inside the chart to enter Excel mode. Click in yellow box using down-arrows to select price range, then area from dropdown lists and then click twice outside the Excel worksheet to return to PowerPoint mode.</a:t>
            </a:r>
            <a:endParaRPr sz="1000">
              <a:solidFill>
                <a:schemeClr val="dk1"/>
              </a:solidFill>
              <a:latin typeface="Calibri"/>
              <a:ea typeface="Calibri"/>
              <a:cs typeface="Calibri"/>
              <a:sym typeface="Calibri"/>
            </a:endParaRPr>
          </a:p>
        </p:txBody>
      </p:sp>
      <p:sp>
        <p:nvSpPr>
          <p:cNvPr id="1768" name="Google Shape;1768;p129"/>
          <p:cNvSpPr txBox="1">
            <a:spLocks noGrp="1"/>
          </p:cNvSpPr>
          <p:nvPr>
            <p:ph type="body" idx="2"/>
          </p:nvPr>
        </p:nvSpPr>
        <p:spPr>
          <a:xfrm>
            <a:off x="1940680" y="1561314"/>
            <a:ext cx="2057400" cy="6858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latin typeface="Century Gothic"/>
                <a:ea typeface="Century Gothic"/>
                <a:cs typeface="Century Gothic"/>
                <a:sym typeface="Century Gothic"/>
              </a:rPr>
              <a:t>Outcomes in </a:t>
            </a:r>
            <a:r>
              <a:rPr lang="en-US">
                <a:solidFill>
                  <a:srgbClr val="C00000"/>
                </a:solidFill>
                <a:latin typeface="Century Gothic"/>
                <a:ea typeface="Century Gothic"/>
                <a:cs typeface="Century Gothic"/>
                <a:sym typeface="Century Gothic"/>
              </a:rPr>
              <a:t>Your Price Range and Geographic area</a:t>
            </a:r>
            <a:endParaRPr/>
          </a:p>
        </p:txBody>
      </p:sp>
      <p:sp>
        <p:nvSpPr>
          <p:cNvPr id="1769" name="Google Shape;1769;p129"/>
          <p:cNvSpPr txBox="1"/>
          <p:nvPr/>
        </p:nvSpPr>
        <p:spPr>
          <a:xfrm>
            <a:off x="8998086" y="5319923"/>
            <a:ext cx="15077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sp>
        <p:nvSpPr>
          <p:cNvPr id="1770" name="Google Shape;1770;p12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140</a:t>
            </a:fld>
            <a:endParaRPr sz="1200">
              <a:solidFill>
                <a:srgbClr val="C00000"/>
              </a:solidFill>
              <a:latin typeface="Century Gothic"/>
              <a:ea typeface="Century Gothic"/>
              <a:cs typeface="Century Gothic"/>
              <a:sym typeface="Century Gothic"/>
            </a:endParaRPr>
          </a:p>
        </p:txBody>
      </p:sp>
      <p:graphicFrame>
        <p:nvGraphicFramePr>
          <p:cNvPr id="1771" name="Google Shape;1771;p129"/>
          <p:cNvGraphicFramePr/>
          <p:nvPr/>
        </p:nvGraphicFramePr>
        <p:xfrm>
          <a:off x="2784000" y="1039813"/>
          <a:ext cx="6712900" cy="5276850"/>
        </p:xfrm>
        <a:graphic>
          <a:graphicData uri="http://schemas.openxmlformats.org/presentationml/2006/ole">
            <mc:AlternateContent xmlns:mc="http://schemas.openxmlformats.org/markup-compatibility/2006">
              <mc:Choice xmlns:v="urn:schemas-microsoft-com:vml" Requires="v">
                <p:oleObj spid="_x0000_s8195" r:id="rId4" imgW="6712900" imgH="5276850" progId="Excel.Sheet.12">
                  <p:embed/>
                </p:oleObj>
              </mc:Choice>
              <mc:Fallback>
                <p:oleObj r:id="rId4" imgW="6712900" imgH="5276850" progId="Excel.Sheet.12">
                  <p:embed/>
                  <p:pic>
                    <p:nvPicPr>
                      <p:cNvPr id="1771" name="Google Shape;1771;p129"/>
                      <p:cNvPicPr preferRelativeResize="0"/>
                      <p:nvPr/>
                    </p:nvPicPr>
                    <p:blipFill rotWithShape="1">
                      <a:blip r:embed="rId5">
                        <a:alphaModFix/>
                      </a:blip>
                      <a:srcRect/>
                      <a:stretch/>
                    </p:blipFill>
                    <p:spPr>
                      <a:xfrm>
                        <a:off x="2784000" y="1039813"/>
                        <a:ext cx="6712900" cy="5276850"/>
                      </a:xfrm>
                      <a:prstGeom prst="rect">
                        <a:avLst/>
                      </a:prstGeom>
                      <a:noFill/>
                      <a:ln>
                        <a:noFill/>
                      </a:ln>
                    </p:spPr>
                  </p:pic>
                </p:oleObj>
              </mc:Fallback>
            </mc:AlternateContent>
          </a:graphicData>
        </a:graphic>
      </p:graphicFrame>
      <p:sp>
        <p:nvSpPr>
          <p:cNvPr id="1772" name="Google Shape;1772;p12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773" name="Google Shape;1773;p129"/>
          <p:cNvGraphicFramePr/>
          <p:nvPr/>
        </p:nvGraphicFramePr>
        <p:xfrm>
          <a:off x="1980031" y="6437666"/>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Shape 1790"/>
        <p:cNvGrpSpPr/>
        <p:nvPr/>
      </p:nvGrpSpPr>
      <p:grpSpPr>
        <a:xfrm>
          <a:off x="0" y="0"/>
          <a:ext cx="0" cy="0"/>
          <a:chOff x="0" y="0"/>
          <a:chExt cx="0" cy="0"/>
        </a:xfrm>
      </p:grpSpPr>
      <p:sp>
        <p:nvSpPr>
          <p:cNvPr id="1791" name="Google Shape;1791;p131"/>
          <p:cNvSpPr txBox="1"/>
          <p:nvPr/>
        </p:nvSpPr>
        <p:spPr>
          <a:xfrm>
            <a:off x="6705600" y="44743"/>
            <a:ext cx="396240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entury Gothic"/>
                <a:ea typeface="Century Gothic"/>
                <a:cs typeface="Century Gothic"/>
                <a:sym typeface="Century Gothic"/>
              </a:rPr>
              <a:t>CUSTOMIZING INSTRUCTIONS: </a:t>
            </a:r>
            <a:r>
              <a:rPr lang="en-US" sz="900">
                <a:solidFill>
                  <a:schemeClr val="lt1"/>
                </a:solidFill>
                <a:latin typeface="Century Gothic"/>
                <a:ea typeface="Century Gothic"/>
                <a:cs typeface="Century Gothic"/>
                <a:sym typeface="Century Gothic"/>
              </a:rPr>
              <a:t>In PowerPoint Normal  Mode, double-click anywhere inside the graphic to enter Excel mode. Choose the dropdown area and then in the yellow boxes enter prices and carrying costs, then click twice outside the Excel worksheet to return to PowerPoint mode.</a:t>
            </a:r>
            <a:endParaRPr/>
          </a:p>
        </p:txBody>
      </p:sp>
      <p:sp>
        <p:nvSpPr>
          <p:cNvPr id="1792" name="Google Shape;1792;p131"/>
          <p:cNvSpPr txBox="1"/>
          <p:nvPr/>
        </p:nvSpPr>
        <p:spPr>
          <a:xfrm>
            <a:off x="9085836" y="4953109"/>
            <a:ext cx="142485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©2023  ChartMaster Services, LLC.  All rights reserved. This page may not be reproduced without the written permission of JeromyTrask@kw.com.</a:t>
            </a:r>
            <a:endParaRPr/>
          </a:p>
        </p:txBody>
      </p:sp>
      <p:sp>
        <p:nvSpPr>
          <p:cNvPr id="1793" name="Google Shape;1793;p131">
            <a:hlinkClick r:id="rId4"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794" name="Google Shape;1794;p13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141</a:t>
            </a:fld>
            <a:endParaRPr sz="1200">
              <a:solidFill>
                <a:srgbClr val="C00000"/>
              </a:solidFill>
              <a:latin typeface="Century Gothic"/>
              <a:ea typeface="Century Gothic"/>
              <a:cs typeface="Century Gothic"/>
              <a:sym typeface="Century Gothic"/>
            </a:endParaRPr>
          </a:p>
        </p:txBody>
      </p:sp>
      <p:graphicFrame>
        <p:nvGraphicFramePr>
          <p:cNvPr id="1795" name="Google Shape;1795;p131"/>
          <p:cNvGraphicFramePr/>
          <p:nvPr/>
        </p:nvGraphicFramePr>
        <p:xfrm>
          <a:off x="3376613" y="914401"/>
          <a:ext cx="5402263" cy="5402263"/>
        </p:xfrm>
        <a:graphic>
          <a:graphicData uri="http://schemas.openxmlformats.org/presentationml/2006/ole">
            <mc:AlternateContent xmlns:mc="http://schemas.openxmlformats.org/markup-compatibility/2006">
              <mc:Choice xmlns:v="urn:schemas-microsoft-com:vml" Requires="v">
                <p:oleObj spid="_x0000_s10243" r:id="rId5" imgW="5402263" imgH="5402263" progId="Excel.Sheet.12">
                  <p:embed/>
                </p:oleObj>
              </mc:Choice>
              <mc:Fallback>
                <p:oleObj r:id="rId5" imgW="5402263" imgH="5402263" progId="Excel.Sheet.12">
                  <p:embed/>
                  <p:pic>
                    <p:nvPicPr>
                      <p:cNvPr id="1795" name="Google Shape;1795;p131"/>
                      <p:cNvPicPr preferRelativeResize="0"/>
                      <p:nvPr/>
                    </p:nvPicPr>
                    <p:blipFill rotWithShape="1">
                      <a:blip r:embed="rId6">
                        <a:alphaModFix/>
                      </a:blip>
                      <a:srcRect/>
                      <a:stretch/>
                    </p:blipFill>
                    <p:spPr>
                      <a:xfrm>
                        <a:off x="3376613" y="914401"/>
                        <a:ext cx="5402263" cy="5402263"/>
                      </a:xfrm>
                      <a:prstGeom prst="rect">
                        <a:avLst/>
                      </a:prstGeom>
                      <a:noFill/>
                      <a:ln>
                        <a:noFill/>
                      </a:ln>
                    </p:spPr>
                  </p:pic>
                </p:oleObj>
              </mc:Fallback>
            </mc:AlternateContent>
          </a:graphicData>
        </a:graphic>
      </p:graphicFrame>
      <p:sp>
        <p:nvSpPr>
          <p:cNvPr id="1796" name="Google Shape;1796;p131"/>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797" name="Google Shape;1797;p131"/>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Shape 1802"/>
        <p:cNvGrpSpPr/>
        <p:nvPr/>
      </p:nvGrpSpPr>
      <p:grpSpPr>
        <a:xfrm>
          <a:off x="0" y="0"/>
          <a:ext cx="0" cy="0"/>
          <a:chOff x="0" y="0"/>
          <a:chExt cx="0" cy="0"/>
        </a:xfrm>
      </p:grpSpPr>
      <p:sp>
        <p:nvSpPr>
          <p:cNvPr id="1803" name="Google Shape;1803;p132"/>
          <p:cNvSpPr txBox="1"/>
          <p:nvPr/>
        </p:nvSpPr>
        <p:spPr>
          <a:xfrm>
            <a:off x="6705599" y="0"/>
            <a:ext cx="3962400"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entury Gothic"/>
                <a:ea typeface="Century Gothic"/>
                <a:cs typeface="Century Gothic"/>
                <a:sym typeface="Century Gothic"/>
              </a:rPr>
              <a:t>CUSTOMIZING INSTRUCTIONS: </a:t>
            </a:r>
            <a:r>
              <a:rPr lang="en-US" sz="1000">
                <a:solidFill>
                  <a:schemeClr val="lt1"/>
                </a:solidFill>
                <a:latin typeface="Century Gothic"/>
                <a:ea typeface="Century Gothic"/>
                <a:cs typeface="Century Gothic"/>
                <a:sym typeface="Century Gothic"/>
              </a:rPr>
              <a:t>In PowerPoint Normal  Mode, double-click anywhere inside the graphic to enter Excel mode. Choose the dropdown area and then in the yellow boxes enter prices and carrying costs, then click twice outside the Excel worksheet to return to PowerPoint mode.</a:t>
            </a:r>
            <a:endParaRPr/>
          </a:p>
        </p:txBody>
      </p:sp>
      <p:sp>
        <p:nvSpPr>
          <p:cNvPr id="1804" name="Google Shape;1804;p132"/>
          <p:cNvSpPr txBox="1"/>
          <p:nvPr/>
        </p:nvSpPr>
        <p:spPr>
          <a:xfrm>
            <a:off x="9085836" y="4953110"/>
            <a:ext cx="142485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sp>
        <p:nvSpPr>
          <p:cNvPr id="1805" name="Google Shape;1805;p132">
            <a:hlinkClick r:id="rId4"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graphicFrame>
        <p:nvGraphicFramePr>
          <p:cNvPr id="1806" name="Google Shape;1806;p132"/>
          <p:cNvGraphicFramePr/>
          <p:nvPr/>
        </p:nvGraphicFramePr>
        <p:xfrm>
          <a:off x="3457575" y="993140"/>
          <a:ext cx="5276850" cy="5276850"/>
        </p:xfrm>
        <a:graphic>
          <a:graphicData uri="http://schemas.openxmlformats.org/presentationml/2006/ole">
            <mc:AlternateContent xmlns:mc="http://schemas.openxmlformats.org/markup-compatibility/2006">
              <mc:Choice xmlns:v="urn:schemas-microsoft-com:vml" Requires="v">
                <p:oleObj spid="_x0000_s11267" r:id="rId5" imgW="5276850" imgH="5276850" progId="Excel.Sheet.12">
                  <p:embed/>
                </p:oleObj>
              </mc:Choice>
              <mc:Fallback>
                <p:oleObj r:id="rId5" imgW="5276850" imgH="5276850" progId="Excel.Sheet.12">
                  <p:embed/>
                  <p:pic>
                    <p:nvPicPr>
                      <p:cNvPr id="1806" name="Google Shape;1806;p132"/>
                      <p:cNvPicPr preferRelativeResize="0"/>
                      <p:nvPr/>
                    </p:nvPicPr>
                    <p:blipFill rotWithShape="1">
                      <a:blip r:embed="rId6">
                        <a:alphaModFix/>
                      </a:blip>
                      <a:srcRect/>
                      <a:stretch/>
                    </p:blipFill>
                    <p:spPr>
                      <a:xfrm>
                        <a:off x="3457575" y="993140"/>
                        <a:ext cx="5276850" cy="5276850"/>
                      </a:xfrm>
                      <a:prstGeom prst="rect">
                        <a:avLst/>
                      </a:prstGeom>
                      <a:noFill/>
                      <a:ln>
                        <a:noFill/>
                      </a:ln>
                    </p:spPr>
                  </p:pic>
                </p:oleObj>
              </mc:Fallback>
            </mc:AlternateContent>
          </a:graphicData>
        </a:graphic>
      </p:graphicFrame>
      <p:sp>
        <p:nvSpPr>
          <p:cNvPr id="1807" name="Google Shape;1807;p132"/>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142</a:t>
            </a:fld>
            <a:endParaRPr sz="1000" b="1">
              <a:solidFill>
                <a:srgbClr val="C00000"/>
              </a:solidFill>
              <a:latin typeface="Century Gothic"/>
              <a:ea typeface="Century Gothic"/>
              <a:cs typeface="Century Gothic"/>
              <a:sym typeface="Century Gothic"/>
            </a:endParaRPr>
          </a:p>
        </p:txBody>
      </p:sp>
      <p:sp>
        <p:nvSpPr>
          <p:cNvPr id="1808" name="Google Shape;1808;p13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809" name="Google Shape;1809;p132"/>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Shape 1814"/>
        <p:cNvGrpSpPr/>
        <p:nvPr/>
      </p:nvGrpSpPr>
      <p:grpSpPr>
        <a:xfrm>
          <a:off x="0" y="0"/>
          <a:ext cx="0" cy="0"/>
          <a:chOff x="0" y="0"/>
          <a:chExt cx="0" cy="0"/>
        </a:xfrm>
      </p:grpSpPr>
      <p:sp>
        <p:nvSpPr>
          <p:cNvPr id="1815" name="Google Shape;1815;p133"/>
          <p:cNvSpPr txBox="1"/>
          <p:nvPr/>
        </p:nvSpPr>
        <p:spPr>
          <a:xfrm>
            <a:off x="6705600" y="44743"/>
            <a:ext cx="396240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lt1"/>
                </a:solidFill>
                <a:latin typeface="Century Gothic"/>
                <a:ea typeface="Century Gothic"/>
                <a:cs typeface="Century Gothic"/>
                <a:sym typeface="Century Gothic"/>
              </a:rPr>
              <a:t>CUSTOMIZING INSTRUCTIONS: </a:t>
            </a:r>
            <a:r>
              <a:rPr lang="en-US" sz="900">
                <a:solidFill>
                  <a:schemeClr val="lt1"/>
                </a:solidFill>
                <a:latin typeface="Century Gothic"/>
                <a:ea typeface="Century Gothic"/>
                <a:cs typeface="Century Gothic"/>
                <a:sym typeface="Century Gothic"/>
              </a:rPr>
              <a:t>In PowerPoint Normal  Mode, double-click anywhere inside the graphic to enter Excel mode. Choose the dropdown area and then in the yellow boxes enter prices and carrying costs, then click twice outside the Excel worksheet to return to PowerPoint mode.</a:t>
            </a:r>
            <a:endParaRPr/>
          </a:p>
        </p:txBody>
      </p:sp>
      <p:sp>
        <p:nvSpPr>
          <p:cNvPr id="1816" name="Google Shape;1816;p133"/>
          <p:cNvSpPr txBox="1"/>
          <p:nvPr/>
        </p:nvSpPr>
        <p:spPr>
          <a:xfrm>
            <a:off x="9085836" y="4953110"/>
            <a:ext cx="142485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Condo/Townhouse/Villa residences.  Data is believed to be accurate but is not warranted.   ©2023  ChartMaster Services, LLC.  All rights reserved. This page may not be reproduced without the written permission of JeromyTrask@kw.com.</a:t>
            </a:r>
            <a:endParaRPr/>
          </a:p>
        </p:txBody>
      </p:sp>
      <p:sp>
        <p:nvSpPr>
          <p:cNvPr id="1817" name="Google Shape;1817;p133">
            <a:hlinkClick r:id="rId4"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818" name="Google Shape;1818;p13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143</a:t>
            </a:fld>
            <a:endParaRPr sz="1200">
              <a:solidFill>
                <a:srgbClr val="C00000"/>
              </a:solidFill>
              <a:latin typeface="Century Gothic"/>
              <a:ea typeface="Century Gothic"/>
              <a:cs typeface="Century Gothic"/>
              <a:sym typeface="Century Gothic"/>
            </a:endParaRPr>
          </a:p>
        </p:txBody>
      </p:sp>
      <p:graphicFrame>
        <p:nvGraphicFramePr>
          <p:cNvPr id="1819" name="Google Shape;1819;p133"/>
          <p:cNvGraphicFramePr/>
          <p:nvPr/>
        </p:nvGraphicFramePr>
        <p:xfrm>
          <a:off x="3352801" y="890589"/>
          <a:ext cx="5426075" cy="5426075"/>
        </p:xfrm>
        <a:graphic>
          <a:graphicData uri="http://schemas.openxmlformats.org/presentationml/2006/ole">
            <mc:AlternateContent xmlns:mc="http://schemas.openxmlformats.org/markup-compatibility/2006">
              <mc:Choice xmlns:v="urn:schemas-microsoft-com:vml" Requires="v">
                <p:oleObj spid="_x0000_s12291" r:id="rId5" imgW="5426075" imgH="5426075" progId="Excel.Sheet.12">
                  <p:embed/>
                </p:oleObj>
              </mc:Choice>
              <mc:Fallback>
                <p:oleObj r:id="rId5" imgW="5426075" imgH="5426075" progId="Excel.Sheet.12">
                  <p:embed/>
                  <p:pic>
                    <p:nvPicPr>
                      <p:cNvPr id="1819" name="Google Shape;1819;p133"/>
                      <p:cNvPicPr preferRelativeResize="0"/>
                      <p:nvPr/>
                    </p:nvPicPr>
                    <p:blipFill rotWithShape="1">
                      <a:blip r:embed="rId6">
                        <a:alphaModFix/>
                      </a:blip>
                      <a:srcRect/>
                      <a:stretch/>
                    </p:blipFill>
                    <p:spPr>
                      <a:xfrm>
                        <a:off x="3352801" y="890589"/>
                        <a:ext cx="5426075" cy="5426075"/>
                      </a:xfrm>
                      <a:prstGeom prst="rect">
                        <a:avLst/>
                      </a:prstGeom>
                      <a:noFill/>
                      <a:ln>
                        <a:noFill/>
                      </a:ln>
                    </p:spPr>
                  </p:pic>
                </p:oleObj>
              </mc:Fallback>
            </mc:AlternateContent>
          </a:graphicData>
        </a:graphic>
      </p:graphicFrame>
      <p:sp>
        <p:nvSpPr>
          <p:cNvPr id="1820" name="Google Shape;1820;p13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821" name="Google Shape;1821;p133"/>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134"/>
          <p:cNvSpPr txBox="1">
            <a:spLocks noGrp="1"/>
          </p:cNvSpPr>
          <p:nvPr>
            <p:ph type="body" idx="2"/>
          </p:nvPr>
        </p:nvSpPr>
        <p:spPr>
          <a:xfrm>
            <a:off x="6694488" y="-12700"/>
            <a:ext cx="3973512" cy="896938"/>
          </a:xfrm>
          <a:prstGeom prst="rect">
            <a:avLst/>
          </a:prstGeom>
          <a:noFill/>
          <a:ln>
            <a:noFill/>
          </a:ln>
        </p:spPr>
        <p:txBody>
          <a:bodyPr spcFirstLastPara="1" wrap="square" lIns="91425" tIns="45700" rIns="91425" bIns="45700" anchor="ctr" anchorCtr="0">
            <a:normAutofit fontScale="92500" lnSpcReduction="20000"/>
          </a:bodyPr>
          <a:lstStyle/>
          <a:p>
            <a:pPr marL="228600" lvl="0" indent="-228631" algn="l" rtl="0">
              <a:lnSpc>
                <a:spcPct val="90000"/>
              </a:lnSpc>
              <a:spcBef>
                <a:spcPts val="0"/>
              </a:spcBef>
              <a:spcAft>
                <a:spcPts val="0"/>
              </a:spcAft>
              <a:buClr>
                <a:schemeClr val="lt1"/>
              </a:buClr>
              <a:buSzPct val="100000"/>
              <a:buFont typeface="Noto Sans Symbols"/>
              <a:buChar char="✔"/>
            </a:pPr>
            <a:r>
              <a:rPr lang="en-US" sz="1100">
                <a:solidFill>
                  <a:schemeClr val="lt1"/>
                </a:solidFill>
              </a:rPr>
              <a:t>Up by +2.0 months to 3.0 months overall vs. 1Q 2022</a:t>
            </a:r>
            <a:endParaRPr/>
          </a:p>
          <a:p>
            <a:pPr marL="228600" lvl="0" indent="-228631" algn="l" rtl="0">
              <a:lnSpc>
                <a:spcPct val="90000"/>
              </a:lnSpc>
              <a:spcBef>
                <a:spcPts val="1000"/>
              </a:spcBef>
              <a:spcAft>
                <a:spcPts val="0"/>
              </a:spcAft>
              <a:buClr>
                <a:schemeClr val="lt1"/>
              </a:buClr>
              <a:buSzPct val="100000"/>
              <a:buFont typeface="Noto Sans Symbols"/>
              <a:buChar char="✔"/>
            </a:pPr>
            <a:r>
              <a:rPr lang="en-US" sz="1100">
                <a:solidFill>
                  <a:schemeClr val="lt1"/>
                </a:solidFill>
              </a:rPr>
              <a:t>Sales priced above $2M had the biggest increase and  moved into a Buyer’s Market condition. </a:t>
            </a:r>
            <a:endParaRPr/>
          </a:p>
          <a:p>
            <a:pPr marL="228600" lvl="0" indent="-228631" algn="l" rtl="0">
              <a:lnSpc>
                <a:spcPct val="90000"/>
              </a:lnSpc>
              <a:spcBef>
                <a:spcPts val="1000"/>
              </a:spcBef>
              <a:spcAft>
                <a:spcPts val="0"/>
              </a:spcAft>
              <a:buClr>
                <a:schemeClr val="lt1"/>
              </a:buClr>
              <a:buSzPct val="100000"/>
              <a:buFont typeface="Noto Sans Symbols"/>
              <a:buChar char="✔"/>
            </a:pPr>
            <a:r>
              <a:rPr lang="en-US" sz="1100">
                <a:solidFill>
                  <a:schemeClr val="lt1"/>
                </a:solidFill>
              </a:rPr>
              <a:t>All price ranges below $2M are still in a Seller’s Market condition. </a:t>
            </a:r>
            <a:endParaRPr/>
          </a:p>
        </p:txBody>
      </p:sp>
      <p:sp>
        <p:nvSpPr>
          <p:cNvPr id="1828" name="Google Shape;1828;p13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144</a:t>
            </a:fld>
            <a:endParaRPr sz="1200">
              <a:solidFill>
                <a:srgbClr val="C00000"/>
              </a:solidFill>
              <a:latin typeface="Century Gothic"/>
              <a:ea typeface="Century Gothic"/>
              <a:cs typeface="Century Gothic"/>
              <a:sym typeface="Century Gothic"/>
            </a:endParaRPr>
          </a:p>
        </p:txBody>
      </p:sp>
      <p:pic>
        <p:nvPicPr>
          <p:cNvPr id="1829" name="Google Shape;1829;p134"/>
          <p:cNvPicPr preferRelativeResize="0">
            <a:picLocks noGrp="1"/>
          </p:cNvPicPr>
          <p:nvPr>
            <p:ph type="body" idx="1"/>
          </p:nvPr>
        </p:nvPicPr>
        <p:blipFill rotWithShape="1">
          <a:blip r:embed="rId3">
            <a:alphaModFix/>
          </a:blip>
          <a:srcRect/>
          <a:stretch/>
        </p:blipFill>
        <p:spPr>
          <a:xfrm>
            <a:off x="1752600" y="1084601"/>
            <a:ext cx="8775700" cy="5187274"/>
          </a:xfrm>
          <a:prstGeom prst="rect">
            <a:avLst/>
          </a:prstGeom>
          <a:noFill/>
          <a:ln>
            <a:noFill/>
          </a:ln>
        </p:spPr>
      </p:pic>
      <p:sp>
        <p:nvSpPr>
          <p:cNvPr id="1830" name="Google Shape;1830;p134"/>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831" name="Google Shape;1831;p134"/>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135"/>
          <p:cNvSpPr txBox="1">
            <a:spLocks noGrp="1"/>
          </p:cNvSpPr>
          <p:nvPr>
            <p:ph type="body" idx="2"/>
          </p:nvPr>
        </p:nvSpPr>
        <p:spPr>
          <a:xfrm>
            <a:off x="6694488" y="-12700"/>
            <a:ext cx="3973512" cy="896938"/>
          </a:xfrm>
          <a:prstGeom prst="rect">
            <a:avLst/>
          </a:prstGeom>
          <a:noFill/>
          <a:ln>
            <a:noFill/>
          </a:ln>
        </p:spPr>
        <p:txBody>
          <a:bodyPr spcFirstLastPara="1" wrap="square" lIns="91425" tIns="45700" rIns="91425" bIns="45700" anchor="ctr" anchorCtr="0">
            <a:normAutofit/>
          </a:bodyPr>
          <a:lstStyle/>
          <a:p>
            <a:pPr marL="36576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rPr>
              <a:t>Up by +2.3 Months (+135.3%) Overall vs. 1Q 2022</a:t>
            </a:r>
            <a:endParaRPr/>
          </a:p>
          <a:p>
            <a:pPr marL="36576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rPr>
              <a:t>Sales priced above $1M moved into a Buyer’s Market</a:t>
            </a:r>
            <a:endParaRPr/>
          </a:p>
          <a:p>
            <a:pPr marL="36576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rPr>
              <a:t>Increased in 7 of 8 price ranges.</a:t>
            </a:r>
            <a:endParaRPr/>
          </a:p>
        </p:txBody>
      </p:sp>
      <p:sp>
        <p:nvSpPr>
          <p:cNvPr id="1838" name="Google Shape;1838;p13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145</a:t>
            </a:fld>
            <a:endParaRPr sz="1200">
              <a:solidFill>
                <a:srgbClr val="C00000"/>
              </a:solidFill>
              <a:latin typeface="Century Gothic"/>
              <a:ea typeface="Century Gothic"/>
              <a:cs typeface="Century Gothic"/>
              <a:sym typeface="Century Gothic"/>
            </a:endParaRPr>
          </a:p>
        </p:txBody>
      </p:sp>
      <p:pic>
        <p:nvPicPr>
          <p:cNvPr id="1839" name="Google Shape;1839;p135"/>
          <p:cNvPicPr preferRelativeResize="0">
            <a:picLocks noGrp="1"/>
          </p:cNvPicPr>
          <p:nvPr>
            <p:ph type="body" idx="1"/>
          </p:nvPr>
        </p:nvPicPr>
        <p:blipFill rotWithShape="1">
          <a:blip r:embed="rId3">
            <a:alphaModFix/>
          </a:blip>
          <a:srcRect/>
          <a:stretch/>
        </p:blipFill>
        <p:spPr>
          <a:xfrm>
            <a:off x="1752600" y="1084601"/>
            <a:ext cx="8775700" cy="5187274"/>
          </a:xfrm>
          <a:prstGeom prst="rect">
            <a:avLst/>
          </a:prstGeom>
          <a:noFill/>
          <a:ln>
            <a:noFill/>
          </a:ln>
        </p:spPr>
      </p:pic>
      <p:sp>
        <p:nvSpPr>
          <p:cNvPr id="1840" name="Google Shape;1840;p135"/>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841" name="Google Shape;1841;p135"/>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36"/>
          <p:cNvSpPr txBox="1">
            <a:spLocks noGrp="1"/>
          </p:cNvSpPr>
          <p:nvPr>
            <p:ph type="body" idx="2"/>
          </p:nvPr>
        </p:nvSpPr>
        <p:spPr>
          <a:xfrm>
            <a:off x="6694488" y="-12700"/>
            <a:ext cx="3973512" cy="896938"/>
          </a:xfrm>
          <a:prstGeom prst="rect">
            <a:avLst/>
          </a:prstGeom>
          <a:noFill/>
          <a:ln>
            <a:noFill/>
          </a:ln>
        </p:spPr>
        <p:txBody>
          <a:bodyPr spcFirstLastPara="1" wrap="square" lIns="91425" tIns="45700" rIns="91425" bIns="45700" anchor="ctr" anchorCtr="0">
            <a:normAutofit fontScale="92500"/>
          </a:bodyPr>
          <a:lstStyle/>
          <a:p>
            <a:pPr marL="182880" lvl="0" indent="-182911" algn="l" rtl="0">
              <a:lnSpc>
                <a:spcPct val="90000"/>
              </a:lnSpc>
              <a:spcBef>
                <a:spcPts val="0"/>
              </a:spcBef>
              <a:spcAft>
                <a:spcPts val="0"/>
              </a:spcAft>
              <a:buClr>
                <a:schemeClr val="lt1"/>
              </a:buClr>
              <a:buSzPct val="100000"/>
              <a:buFont typeface="Noto Sans Symbols"/>
              <a:buChar char="✔"/>
            </a:pPr>
            <a:r>
              <a:rPr lang="en-US" sz="1100">
                <a:solidFill>
                  <a:schemeClr val="lt1"/>
                </a:solidFill>
              </a:rPr>
              <a:t>Overall, Supply up +2.5 months to 3.7 months vs. 1Q 2022</a:t>
            </a:r>
            <a:endParaRPr/>
          </a:p>
          <a:p>
            <a:pPr marL="182880" lvl="0" indent="-182911" algn="l" rtl="0">
              <a:lnSpc>
                <a:spcPct val="90000"/>
              </a:lnSpc>
              <a:spcBef>
                <a:spcPts val="1000"/>
              </a:spcBef>
              <a:spcAft>
                <a:spcPts val="0"/>
              </a:spcAft>
              <a:buClr>
                <a:schemeClr val="lt1"/>
              </a:buClr>
              <a:buSzPct val="100000"/>
              <a:buFont typeface="Noto Sans Symbols"/>
              <a:buChar char="✔"/>
            </a:pPr>
            <a:r>
              <a:rPr lang="en-US" sz="1100">
                <a:solidFill>
                  <a:schemeClr val="lt1"/>
                </a:solidFill>
              </a:rPr>
              <a:t>Homes priced above $750k have moved back into a Buyer’s Market.  </a:t>
            </a:r>
            <a:endParaRPr/>
          </a:p>
          <a:p>
            <a:pPr marL="182880" lvl="0" indent="-182911" algn="l" rtl="0">
              <a:lnSpc>
                <a:spcPct val="90000"/>
              </a:lnSpc>
              <a:spcBef>
                <a:spcPts val="1000"/>
              </a:spcBef>
              <a:spcAft>
                <a:spcPts val="0"/>
              </a:spcAft>
              <a:buClr>
                <a:schemeClr val="lt1"/>
              </a:buClr>
              <a:buSzPct val="100000"/>
              <a:buFont typeface="Noto Sans Symbols"/>
              <a:buChar char="✔"/>
            </a:pPr>
            <a:r>
              <a:rPr lang="en-US" sz="1100">
                <a:solidFill>
                  <a:schemeClr val="lt1"/>
                </a:solidFill>
              </a:rPr>
              <a:t>All price ranges below $750k still in a Seller’s Market.</a:t>
            </a:r>
            <a:endParaRPr/>
          </a:p>
        </p:txBody>
      </p:sp>
      <p:sp>
        <p:nvSpPr>
          <p:cNvPr id="1848" name="Google Shape;1848;p136"/>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146</a:t>
            </a:fld>
            <a:endParaRPr sz="1000" b="1">
              <a:solidFill>
                <a:srgbClr val="C00000"/>
              </a:solidFill>
              <a:latin typeface="Century Gothic"/>
              <a:ea typeface="Century Gothic"/>
              <a:cs typeface="Century Gothic"/>
              <a:sym typeface="Century Gothic"/>
            </a:endParaRPr>
          </a:p>
        </p:txBody>
      </p:sp>
      <p:pic>
        <p:nvPicPr>
          <p:cNvPr id="1849" name="Google Shape;1849;p136"/>
          <p:cNvPicPr preferRelativeResize="0">
            <a:picLocks noGrp="1"/>
          </p:cNvPicPr>
          <p:nvPr>
            <p:ph type="body" idx="1"/>
          </p:nvPr>
        </p:nvPicPr>
        <p:blipFill rotWithShape="1">
          <a:blip r:embed="rId3">
            <a:alphaModFix/>
          </a:blip>
          <a:srcRect/>
          <a:stretch/>
        </p:blipFill>
        <p:spPr>
          <a:xfrm>
            <a:off x="1946672" y="1039813"/>
            <a:ext cx="8387557" cy="5276850"/>
          </a:xfrm>
          <a:prstGeom prst="rect">
            <a:avLst/>
          </a:prstGeom>
          <a:noFill/>
          <a:ln>
            <a:noFill/>
          </a:ln>
        </p:spPr>
      </p:pic>
      <p:sp>
        <p:nvSpPr>
          <p:cNvPr id="1850" name="Google Shape;1850;p13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851" name="Google Shape;1851;p136"/>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137"/>
          <p:cNvSpPr txBox="1">
            <a:spLocks noGrp="1"/>
          </p:cNvSpPr>
          <p:nvPr>
            <p:ph type="body" idx="2"/>
          </p:nvPr>
        </p:nvSpPr>
        <p:spPr>
          <a:xfrm>
            <a:off x="6781800" y="0"/>
            <a:ext cx="3429000" cy="896938"/>
          </a:xfrm>
          <a:prstGeom prst="rect">
            <a:avLst/>
          </a:prstGeom>
          <a:noFill/>
          <a:ln>
            <a:noFill/>
          </a:ln>
        </p:spPr>
        <p:txBody>
          <a:bodyPr spcFirstLastPara="1" wrap="square" lIns="91425" tIns="45700" rIns="91425" bIns="45700" anchor="ctr" anchorCtr="0">
            <a:normAutofit fontScale="92500" lnSpcReduction="10000"/>
          </a:bodyPr>
          <a:lstStyle/>
          <a:p>
            <a:pPr marL="36576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rPr>
              <a:t>Up by +4.0 Months (+190.5%) Overall vs. 1Q 2022</a:t>
            </a:r>
            <a:endParaRPr/>
          </a:p>
          <a:p>
            <a:pPr marL="36576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rPr>
              <a:t>Sales priced above $750k are in a Buyer’s Market.</a:t>
            </a:r>
            <a:endParaRPr/>
          </a:p>
          <a:p>
            <a:pPr marL="36576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rPr>
              <a:t>Increases in ALL price ranges. </a:t>
            </a:r>
            <a:endParaRPr/>
          </a:p>
        </p:txBody>
      </p:sp>
      <p:sp>
        <p:nvSpPr>
          <p:cNvPr id="1858" name="Google Shape;1858;p13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147</a:t>
            </a:fld>
            <a:endParaRPr sz="1200">
              <a:solidFill>
                <a:srgbClr val="C00000"/>
              </a:solidFill>
              <a:latin typeface="Century Gothic"/>
              <a:ea typeface="Century Gothic"/>
              <a:cs typeface="Century Gothic"/>
              <a:sym typeface="Century Gothic"/>
            </a:endParaRPr>
          </a:p>
        </p:txBody>
      </p:sp>
      <p:pic>
        <p:nvPicPr>
          <p:cNvPr id="1859" name="Google Shape;1859;p137"/>
          <p:cNvPicPr preferRelativeResize="0">
            <a:picLocks noGrp="1"/>
          </p:cNvPicPr>
          <p:nvPr>
            <p:ph type="body" idx="1"/>
          </p:nvPr>
        </p:nvPicPr>
        <p:blipFill rotWithShape="1">
          <a:blip r:embed="rId3">
            <a:alphaModFix/>
          </a:blip>
          <a:srcRect/>
          <a:stretch/>
        </p:blipFill>
        <p:spPr>
          <a:xfrm>
            <a:off x="1837856" y="1039813"/>
            <a:ext cx="8605189" cy="5276850"/>
          </a:xfrm>
          <a:prstGeom prst="rect">
            <a:avLst/>
          </a:prstGeom>
          <a:noFill/>
          <a:ln>
            <a:noFill/>
          </a:ln>
        </p:spPr>
      </p:pic>
      <p:sp>
        <p:nvSpPr>
          <p:cNvPr id="1860" name="Google Shape;1860;p13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861" name="Google Shape;1861;p137"/>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18" name="Picture 17" descr="A picture containing text, person, posing&#10;&#10;Description automatically generated">
            <a:extLst>
              <a:ext uri="{FF2B5EF4-FFF2-40B4-BE49-F238E27FC236}">
                <a16:creationId xmlns:a16="http://schemas.microsoft.com/office/drawing/2014/main" id="{FBDECB48-7F61-224E-BD03-1A4735B23959}"/>
              </a:ext>
            </a:extLst>
          </p:cNvPr>
          <p:cNvPicPr>
            <a:picLocks noChangeAspect="1"/>
          </p:cNvPicPr>
          <p:nvPr/>
        </p:nvPicPr>
        <p:blipFill>
          <a:blip r:embed="rId2"/>
          <a:stretch>
            <a:fillRect/>
          </a:stretch>
        </p:blipFill>
        <p:spPr>
          <a:xfrm>
            <a:off x="698500" y="889000"/>
            <a:ext cx="10795000" cy="5080000"/>
          </a:xfrm>
          <a:prstGeom prst="rect">
            <a:avLst/>
          </a:prstGeom>
        </p:spPr>
      </p:pic>
    </p:spTree>
    <p:extLst>
      <p:ext uri="{BB962C8B-B14F-4D97-AF65-F5344CB8AC3E}">
        <p14:creationId xmlns:p14="http://schemas.microsoft.com/office/powerpoint/2010/main" val="168207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59"/>
        <p:cNvGrpSpPr/>
        <p:nvPr/>
      </p:nvGrpSpPr>
      <p:grpSpPr>
        <a:xfrm>
          <a:off x="0" y="0"/>
          <a:ext cx="0" cy="0"/>
          <a:chOff x="0" y="0"/>
          <a:chExt cx="0" cy="0"/>
        </a:xfrm>
      </p:grpSpPr>
      <p:sp>
        <p:nvSpPr>
          <p:cNvPr id="460" name="Google Shape;460;p7"/>
          <p:cNvSpPr txBox="1"/>
          <p:nvPr/>
        </p:nvSpPr>
        <p:spPr>
          <a:xfrm>
            <a:off x="6934200" y="76201"/>
            <a:ext cx="3276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KW is battling for </a:t>
            </a:r>
            <a:endParaRPr/>
          </a:p>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NUMBER 1 in unit sales</a:t>
            </a:r>
            <a:endParaRPr/>
          </a:p>
        </p:txBody>
      </p:sp>
      <p:sp>
        <p:nvSpPr>
          <p:cNvPr id="461" name="Google Shape;461;p7">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462" name="Google Shape;462;p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15</a:t>
            </a:fld>
            <a:endParaRPr sz="1000" b="1">
              <a:solidFill>
                <a:srgbClr val="C00000"/>
              </a:solidFill>
              <a:latin typeface="Century Gothic"/>
              <a:ea typeface="Century Gothic"/>
              <a:cs typeface="Century Gothic"/>
              <a:sym typeface="Century Gothic"/>
            </a:endParaRPr>
          </a:p>
        </p:txBody>
      </p:sp>
      <p:pic>
        <p:nvPicPr>
          <p:cNvPr id="463" name="Google Shape;463;p7"/>
          <p:cNvPicPr preferRelativeResize="0">
            <a:picLocks noGrp="1"/>
          </p:cNvPicPr>
          <p:nvPr>
            <p:ph type="body" idx="1"/>
          </p:nvPr>
        </p:nvPicPr>
        <p:blipFill rotWithShape="1">
          <a:blip r:embed="rId4">
            <a:alphaModFix/>
          </a:blip>
          <a:srcRect/>
          <a:stretch/>
        </p:blipFill>
        <p:spPr>
          <a:xfrm>
            <a:off x="2115562" y="1047750"/>
            <a:ext cx="8075176" cy="5124450"/>
          </a:xfrm>
          <a:prstGeom prst="rect">
            <a:avLst/>
          </a:prstGeom>
          <a:noFill/>
          <a:ln>
            <a:noFill/>
          </a:ln>
        </p:spPr>
      </p:pic>
      <p:sp>
        <p:nvSpPr>
          <p:cNvPr id="464" name="Google Shape;464;p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465" name="Google Shape;465;p7"/>
          <p:cNvGraphicFramePr/>
          <p:nvPr/>
        </p:nvGraphicFramePr>
        <p:xfrm>
          <a:off x="1997283" y="6360032"/>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sp>
        <p:nvSpPr>
          <p:cNvPr id="471" name="Google Shape;471;p8"/>
          <p:cNvSpPr txBox="1"/>
          <p:nvPr/>
        </p:nvSpPr>
        <p:spPr>
          <a:xfrm>
            <a:off x="6934200" y="76201"/>
            <a:ext cx="3276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KW is closing in on  </a:t>
            </a:r>
            <a:endParaRPr/>
          </a:p>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NUMBER 1 in unit sales</a:t>
            </a:r>
            <a:endParaRPr/>
          </a:p>
        </p:txBody>
      </p:sp>
      <p:sp>
        <p:nvSpPr>
          <p:cNvPr id="472" name="Google Shape;472;p8">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473" name="Google Shape;473;p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16</a:t>
            </a:fld>
            <a:endParaRPr sz="1200">
              <a:solidFill>
                <a:srgbClr val="C00000"/>
              </a:solidFill>
              <a:latin typeface="Century Gothic"/>
              <a:ea typeface="Century Gothic"/>
              <a:cs typeface="Century Gothic"/>
              <a:sym typeface="Century Gothic"/>
            </a:endParaRPr>
          </a:p>
        </p:txBody>
      </p:sp>
      <p:pic>
        <p:nvPicPr>
          <p:cNvPr id="474" name="Google Shape;474;p8"/>
          <p:cNvPicPr preferRelativeResize="0">
            <a:picLocks noGrp="1"/>
          </p:cNvPicPr>
          <p:nvPr>
            <p:ph type="body" idx="1"/>
          </p:nvPr>
        </p:nvPicPr>
        <p:blipFill rotWithShape="1">
          <a:blip r:embed="rId4">
            <a:alphaModFix/>
          </a:blip>
          <a:srcRect/>
          <a:stretch/>
        </p:blipFill>
        <p:spPr>
          <a:xfrm>
            <a:off x="2086307" y="1047750"/>
            <a:ext cx="8133687" cy="5124450"/>
          </a:xfrm>
          <a:prstGeom prst="rect">
            <a:avLst/>
          </a:prstGeom>
          <a:noFill/>
          <a:ln>
            <a:noFill/>
          </a:ln>
        </p:spPr>
      </p:pic>
      <p:sp>
        <p:nvSpPr>
          <p:cNvPr id="475" name="Google Shape;475;p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476" name="Google Shape;476;p8"/>
          <p:cNvGraphicFramePr/>
          <p:nvPr/>
        </p:nvGraphicFramePr>
        <p:xfrm>
          <a:off x="1997283" y="6360032"/>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9"/>
          <p:cNvSpPr txBox="1"/>
          <p:nvPr/>
        </p:nvSpPr>
        <p:spPr>
          <a:xfrm>
            <a:off x="1942034" y="3276601"/>
            <a:ext cx="34681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YTD Sales Down by -32.3% vs. Last Year</a:t>
            </a:r>
            <a:endParaRPr sz="1800">
              <a:solidFill>
                <a:srgbClr val="C00000"/>
              </a:solidFill>
              <a:latin typeface="Calibri"/>
              <a:ea typeface="Calibri"/>
              <a:cs typeface="Calibri"/>
              <a:sym typeface="Calibri"/>
            </a:endParaRPr>
          </a:p>
        </p:txBody>
      </p:sp>
      <p:sp>
        <p:nvSpPr>
          <p:cNvPr id="483" name="Google Shape;483;p9"/>
          <p:cNvSpPr txBox="1"/>
          <p:nvPr/>
        </p:nvSpPr>
        <p:spPr>
          <a:xfrm>
            <a:off x="6400800" y="3273624"/>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Sales Price Up by +6.9% vs. Last Year </a:t>
            </a:r>
            <a:endParaRPr sz="1800">
              <a:solidFill>
                <a:srgbClr val="C00000"/>
              </a:solidFill>
              <a:latin typeface="Calibri"/>
              <a:ea typeface="Calibri"/>
              <a:cs typeface="Calibri"/>
              <a:sym typeface="Calibri"/>
            </a:endParaRPr>
          </a:p>
        </p:txBody>
      </p:sp>
      <p:sp>
        <p:nvSpPr>
          <p:cNvPr id="484" name="Google Shape;484;p9"/>
          <p:cNvSpPr txBox="1"/>
          <p:nvPr/>
        </p:nvSpPr>
        <p:spPr>
          <a:xfrm>
            <a:off x="1610820" y="5985172"/>
            <a:ext cx="455075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S/L = 94.5%, Down -5.5 Points vs. Last Year</a:t>
            </a:r>
            <a:endParaRPr sz="1800">
              <a:solidFill>
                <a:srgbClr val="C00000"/>
              </a:solidFill>
              <a:latin typeface="Calibri"/>
              <a:ea typeface="Calibri"/>
              <a:cs typeface="Calibri"/>
              <a:sym typeface="Calibri"/>
            </a:endParaRPr>
          </a:p>
        </p:txBody>
      </p:sp>
      <p:sp>
        <p:nvSpPr>
          <p:cNvPr id="485" name="Google Shape;485;p9"/>
          <p:cNvSpPr txBox="1"/>
          <p:nvPr/>
        </p:nvSpPr>
        <p:spPr>
          <a:xfrm>
            <a:off x="6153611" y="5985172"/>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DOM at 62, Up +121.4% vs. Last Year</a:t>
            </a:r>
            <a:endParaRPr sz="1800">
              <a:solidFill>
                <a:srgbClr val="C00000"/>
              </a:solidFill>
              <a:latin typeface="Calibri"/>
              <a:ea typeface="Calibri"/>
              <a:cs typeface="Calibri"/>
              <a:sym typeface="Calibri"/>
            </a:endParaRPr>
          </a:p>
        </p:txBody>
      </p:sp>
      <p:sp>
        <p:nvSpPr>
          <p:cNvPr id="486" name="Google Shape;486;p9"/>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Quick Stats</a:t>
            </a:r>
            <a:endParaRPr/>
          </a:p>
        </p:txBody>
      </p:sp>
      <p:sp>
        <p:nvSpPr>
          <p:cNvPr id="487" name="Google Shape;487;p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17</a:t>
            </a:fld>
            <a:endParaRPr sz="1200">
              <a:solidFill>
                <a:srgbClr val="C00000"/>
              </a:solidFill>
              <a:latin typeface="Century Gothic"/>
              <a:ea typeface="Century Gothic"/>
              <a:cs typeface="Century Gothic"/>
              <a:sym typeface="Century Gothic"/>
            </a:endParaRPr>
          </a:p>
        </p:txBody>
      </p:sp>
      <p:pic>
        <p:nvPicPr>
          <p:cNvPr id="488" name="Google Shape;488;p9"/>
          <p:cNvPicPr preferRelativeResize="0">
            <a:picLocks noGrp="1"/>
          </p:cNvPicPr>
          <p:nvPr>
            <p:ph type="body" idx="1"/>
          </p:nvPr>
        </p:nvPicPr>
        <p:blipFill rotWithShape="1">
          <a:blip r:embed="rId3">
            <a:alphaModFix/>
          </a:blip>
          <a:srcRect/>
          <a:stretch/>
        </p:blipFill>
        <p:spPr>
          <a:xfrm>
            <a:off x="1996200" y="1036638"/>
            <a:ext cx="3780000" cy="2246312"/>
          </a:xfrm>
          <a:prstGeom prst="rect">
            <a:avLst/>
          </a:prstGeom>
          <a:noFill/>
          <a:ln>
            <a:noFill/>
          </a:ln>
        </p:spPr>
      </p:pic>
      <p:pic>
        <p:nvPicPr>
          <p:cNvPr id="489" name="Google Shape;489;p9"/>
          <p:cNvPicPr preferRelativeResize="0">
            <a:picLocks noGrp="1"/>
          </p:cNvPicPr>
          <p:nvPr>
            <p:ph type="body" idx="2"/>
          </p:nvPr>
        </p:nvPicPr>
        <p:blipFill rotWithShape="1">
          <a:blip r:embed="rId4">
            <a:alphaModFix/>
          </a:blip>
          <a:srcRect/>
          <a:stretch/>
        </p:blipFill>
        <p:spPr>
          <a:xfrm>
            <a:off x="6521693" y="1036638"/>
            <a:ext cx="3720615" cy="2246312"/>
          </a:xfrm>
          <a:prstGeom prst="rect">
            <a:avLst/>
          </a:prstGeom>
          <a:noFill/>
          <a:ln>
            <a:noFill/>
          </a:ln>
        </p:spPr>
      </p:pic>
      <p:pic>
        <p:nvPicPr>
          <p:cNvPr id="490" name="Google Shape;490;p9"/>
          <p:cNvPicPr preferRelativeResize="0">
            <a:picLocks noGrp="1"/>
          </p:cNvPicPr>
          <p:nvPr>
            <p:ph type="body" idx="3"/>
          </p:nvPr>
        </p:nvPicPr>
        <p:blipFill rotWithShape="1">
          <a:blip r:embed="rId5">
            <a:alphaModFix/>
          </a:blip>
          <a:srcRect/>
          <a:stretch/>
        </p:blipFill>
        <p:spPr>
          <a:xfrm>
            <a:off x="2008875" y="3703638"/>
            <a:ext cx="3754650" cy="2316162"/>
          </a:xfrm>
          <a:prstGeom prst="rect">
            <a:avLst/>
          </a:prstGeom>
          <a:noFill/>
          <a:ln>
            <a:noFill/>
          </a:ln>
        </p:spPr>
      </p:pic>
      <p:pic>
        <p:nvPicPr>
          <p:cNvPr id="491" name="Google Shape;491;p9"/>
          <p:cNvPicPr preferRelativeResize="0">
            <a:picLocks noGrp="1"/>
          </p:cNvPicPr>
          <p:nvPr>
            <p:ph type="body" idx="4"/>
          </p:nvPr>
        </p:nvPicPr>
        <p:blipFill rotWithShape="1">
          <a:blip r:embed="rId6">
            <a:alphaModFix/>
          </a:blip>
          <a:srcRect/>
          <a:stretch/>
        </p:blipFill>
        <p:spPr>
          <a:xfrm>
            <a:off x="6477000" y="3751361"/>
            <a:ext cx="3810000" cy="2220716"/>
          </a:xfrm>
          <a:prstGeom prst="rect">
            <a:avLst/>
          </a:prstGeom>
          <a:noFill/>
          <a:ln>
            <a:noFill/>
          </a:ln>
        </p:spPr>
      </p:pic>
      <p:sp>
        <p:nvSpPr>
          <p:cNvPr id="492" name="Google Shape;492;p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493" name="Google Shape;493;p9"/>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0"/>
          <p:cNvSpPr txBox="1"/>
          <p:nvPr/>
        </p:nvSpPr>
        <p:spPr>
          <a:xfrm>
            <a:off x="2237434" y="3255266"/>
            <a:ext cx="34681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YTD Sales Down -33.0% vs. Last Year</a:t>
            </a:r>
            <a:endParaRPr sz="1800">
              <a:solidFill>
                <a:srgbClr val="C00000"/>
              </a:solidFill>
              <a:latin typeface="Calibri"/>
              <a:ea typeface="Calibri"/>
              <a:cs typeface="Calibri"/>
              <a:sym typeface="Calibri"/>
            </a:endParaRPr>
          </a:p>
        </p:txBody>
      </p:sp>
      <p:sp>
        <p:nvSpPr>
          <p:cNvPr id="500" name="Google Shape;500;p10"/>
          <p:cNvSpPr txBox="1"/>
          <p:nvPr/>
        </p:nvSpPr>
        <p:spPr>
          <a:xfrm>
            <a:off x="6400800" y="3273624"/>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Sales Price Up +5.7% vs. Last Year </a:t>
            </a:r>
            <a:endParaRPr sz="1800">
              <a:solidFill>
                <a:srgbClr val="C00000"/>
              </a:solidFill>
              <a:latin typeface="Calibri"/>
              <a:ea typeface="Calibri"/>
              <a:cs typeface="Calibri"/>
              <a:sym typeface="Calibri"/>
            </a:endParaRPr>
          </a:p>
        </p:txBody>
      </p:sp>
      <p:sp>
        <p:nvSpPr>
          <p:cNvPr id="501" name="Google Shape;501;p10"/>
          <p:cNvSpPr txBox="1"/>
          <p:nvPr/>
        </p:nvSpPr>
        <p:spPr>
          <a:xfrm>
            <a:off x="1658215" y="5985172"/>
            <a:ext cx="4455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S/L = 94.3%, Down -3.9 Points vs. Last Year</a:t>
            </a:r>
            <a:endParaRPr sz="1800">
              <a:solidFill>
                <a:srgbClr val="C00000"/>
              </a:solidFill>
              <a:latin typeface="Calibri"/>
              <a:ea typeface="Calibri"/>
              <a:cs typeface="Calibri"/>
              <a:sym typeface="Calibri"/>
            </a:endParaRPr>
          </a:p>
        </p:txBody>
      </p:sp>
      <p:sp>
        <p:nvSpPr>
          <p:cNvPr id="502" name="Google Shape;502;p10"/>
          <p:cNvSpPr txBox="1"/>
          <p:nvPr/>
        </p:nvSpPr>
        <p:spPr>
          <a:xfrm>
            <a:off x="6153611" y="5985172"/>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DOM at 78, Up +44.4% vs. Last Year</a:t>
            </a:r>
            <a:endParaRPr sz="1800">
              <a:solidFill>
                <a:srgbClr val="C00000"/>
              </a:solidFill>
              <a:latin typeface="Calibri"/>
              <a:ea typeface="Calibri"/>
              <a:cs typeface="Calibri"/>
              <a:sym typeface="Calibri"/>
            </a:endParaRPr>
          </a:p>
        </p:txBody>
      </p:sp>
      <p:sp>
        <p:nvSpPr>
          <p:cNvPr id="503" name="Google Shape;503;p10"/>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Quick Stats</a:t>
            </a:r>
            <a:endParaRPr/>
          </a:p>
        </p:txBody>
      </p:sp>
      <p:sp>
        <p:nvSpPr>
          <p:cNvPr id="504" name="Google Shape;504;p1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18</a:t>
            </a:fld>
            <a:endParaRPr sz="1200">
              <a:solidFill>
                <a:srgbClr val="C00000"/>
              </a:solidFill>
              <a:latin typeface="Century Gothic"/>
              <a:ea typeface="Century Gothic"/>
              <a:cs typeface="Century Gothic"/>
              <a:sym typeface="Century Gothic"/>
            </a:endParaRPr>
          </a:p>
        </p:txBody>
      </p:sp>
      <p:pic>
        <p:nvPicPr>
          <p:cNvPr id="505" name="Google Shape;505;p10"/>
          <p:cNvPicPr preferRelativeResize="0">
            <a:picLocks noGrp="1"/>
          </p:cNvPicPr>
          <p:nvPr>
            <p:ph type="body" idx="1"/>
          </p:nvPr>
        </p:nvPicPr>
        <p:blipFill rotWithShape="1">
          <a:blip r:embed="rId3">
            <a:alphaModFix/>
          </a:blip>
          <a:srcRect/>
          <a:stretch/>
        </p:blipFill>
        <p:spPr>
          <a:xfrm>
            <a:off x="2066800" y="1036638"/>
            <a:ext cx="3638801" cy="2246312"/>
          </a:xfrm>
          <a:prstGeom prst="rect">
            <a:avLst/>
          </a:prstGeom>
          <a:noFill/>
          <a:ln>
            <a:noFill/>
          </a:ln>
        </p:spPr>
      </p:pic>
      <p:pic>
        <p:nvPicPr>
          <p:cNvPr id="506" name="Google Shape;506;p10"/>
          <p:cNvPicPr preferRelativeResize="0">
            <a:picLocks noGrp="1"/>
          </p:cNvPicPr>
          <p:nvPr>
            <p:ph type="body" idx="2"/>
          </p:nvPr>
        </p:nvPicPr>
        <p:blipFill rotWithShape="1">
          <a:blip r:embed="rId4">
            <a:alphaModFix/>
          </a:blip>
          <a:srcRect/>
          <a:stretch/>
        </p:blipFill>
        <p:spPr>
          <a:xfrm>
            <a:off x="6657199" y="1036638"/>
            <a:ext cx="3449602" cy="2246312"/>
          </a:xfrm>
          <a:prstGeom prst="rect">
            <a:avLst/>
          </a:prstGeom>
          <a:noFill/>
          <a:ln>
            <a:noFill/>
          </a:ln>
        </p:spPr>
      </p:pic>
      <p:pic>
        <p:nvPicPr>
          <p:cNvPr id="507" name="Google Shape;507;p10"/>
          <p:cNvPicPr preferRelativeResize="0">
            <a:picLocks noGrp="1"/>
          </p:cNvPicPr>
          <p:nvPr>
            <p:ph type="body" idx="3"/>
          </p:nvPr>
        </p:nvPicPr>
        <p:blipFill rotWithShape="1">
          <a:blip r:embed="rId5">
            <a:alphaModFix/>
          </a:blip>
          <a:srcRect/>
          <a:stretch/>
        </p:blipFill>
        <p:spPr>
          <a:xfrm>
            <a:off x="2179284" y="3703638"/>
            <a:ext cx="3413832" cy="2316162"/>
          </a:xfrm>
          <a:prstGeom prst="rect">
            <a:avLst/>
          </a:prstGeom>
          <a:noFill/>
          <a:ln>
            <a:noFill/>
          </a:ln>
        </p:spPr>
      </p:pic>
      <p:pic>
        <p:nvPicPr>
          <p:cNvPr id="508" name="Google Shape;508;p10"/>
          <p:cNvPicPr preferRelativeResize="0">
            <a:picLocks noGrp="1"/>
          </p:cNvPicPr>
          <p:nvPr>
            <p:ph type="body" idx="4"/>
          </p:nvPr>
        </p:nvPicPr>
        <p:blipFill rotWithShape="1">
          <a:blip r:embed="rId6">
            <a:alphaModFix/>
          </a:blip>
          <a:srcRect/>
          <a:stretch/>
        </p:blipFill>
        <p:spPr>
          <a:xfrm>
            <a:off x="6645539" y="3703638"/>
            <a:ext cx="3472922" cy="2316162"/>
          </a:xfrm>
          <a:prstGeom prst="rect">
            <a:avLst/>
          </a:prstGeom>
          <a:noFill/>
          <a:ln>
            <a:noFill/>
          </a:ln>
        </p:spPr>
      </p:pic>
      <p:sp>
        <p:nvSpPr>
          <p:cNvPr id="509" name="Google Shape;509;p1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510" name="Google Shape;510;p10"/>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1"/>
          <p:cNvSpPr txBox="1"/>
          <p:nvPr/>
        </p:nvSpPr>
        <p:spPr>
          <a:xfrm>
            <a:off x="2078303" y="3278946"/>
            <a:ext cx="34681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YTD Sales Down by -37.3% vs. Last Year</a:t>
            </a:r>
            <a:endParaRPr sz="1800">
              <a:solidFill>
                <a:srgbClr val="C00000"/>
              </a:solidFill>
              <a:latin typeface="Calibri"/>
              <a:ea typeface="Calibri"/>
              <a:cs typeface="Calibri"/>
              <a:sym typeface="Calibri"/>
            </a:endParaRPr>
          </a:p>
        </p:txBody>
      </p:sp>
      <p:sp>
        <p:nvSpPr>
          <p:cNvPr id="517" name="Google Shape;517;p11"/>
          <p:cNvSpPr txBox="1"/>
          <p:nvPr/>
        </p:nvSpPr>
        <p:spPr>
          <a:xfrm>
            <a:off x="6400800" y="3273624"/>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Sales Price Up by +13.4% vs. Last Year </a:t>
            </a:r>
            <a:endParaRPr sz="1800">
              <a:solidFill>
                <a:srgbClr val="C00000"/>
              </a:solidFill>
              <a:latin typeface="Calibri"/>
              <a:ea typeface="Calibri"/>
              <a:cs typeface="Calibri"/>
              <a:sym typeface="Calibri"/>
            </a:endParaRPr>
          </a:p>
        </p:txBody>
      </p:sp>
      <p:sp>
        <p:nvSpPr>
          <p:cNvPr id="518" name="Google Shape;518;p11"/>
          <p:cNvSpPr txBox="1"/>
          <p:nvPr/>
        </p:nvSpPr>
        <p:spPr>
          <a:xfrm>
            <a:off x="1618788" y="5985173"/>
            <a:ext cx="447721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S/L = 95.9%, Down -2.3 Points vs. Last Year</a:t>
            </a:r>
            <a:endParaRPr sz="1800">
              <a:solidFill>
                <a:srgbClr val="C00000"/>
              </a:solidFill>
              <a:latin typeface="Calibri"/>
              <a:ea typeface="Calibri"/>
              <a:cs typeface="Calibri"/>
              <a:sym typeface="Calibri"/>
            </a:endParaRPr>
          </a:p>
        </p:txBody>
      </p:sp>
      <p:sp>
        <p:nvSpPr>
          <p:cNvPr id="519" name="Google Shape;519;p11"/>
          <p:cNvSpPr txBox="1"/>
          <p:nvPr/>
        </p:nvSpPr>
        <p:spPr>
          <a:xfrm>
            <a:off x="6324600" y="5943601"/>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DOM at 46, Up +24.3% vs. Last Year</a:t>
            </a:r>
            <a:endParaRPr sz="1800">
              <a:solidFill>
                <a:srgbClr val="C00000"/>
              </a:solidFill>
              <a:latin typeface="Calibri"/>
              <a:ea typeface="Calibri"/>
              <a:cs typeface="Calibri"/>
              <a:sym typeface="Calibri"/>
            </a:endParaRPr>
          </a:p>
        </p:txBody>
      </p:sp>
      <p:sp>
        <p:nvSpPr>
          <p:cNvPr id="520" name="Google Shape;520;p11"/>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Quick Stats</a:t>
            </a:r>
            <a:endParaRPr/>
          </a:p>
        </p:txBody>
      </p:sp>
      <p:sp>
        <p:nvSpPr>
          <p:cNvPr id="521" name="Google Shape;521;p1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19</a:t>
            </a:fld>
            <a:endParaRPr sz="1000" b="1">
              <a:solidFill>
                <a:srgbClr val="C00000"/>
              </a:solidFill>
              <a:latin typeface="Century Gothic"/>
              <a:ea typeface="Century Gothic"/>
              <a:cs typeface="Century Gothic"/>
              <a:sym typeface="Century Gothic"/>
            </a:endParaRPr>
          </a:p>
        </p:txBody>
      </p:sp>
      <p:pic>
        <p:nvPicPr>
          <p:cNvPr id="522" name="Google Shape;522;p11"/>
          <p:cNvPicPr preferRelativeResize="0">
            <a:picLocks noGrp="1"/>
          </p:cNvPicPr>
          <p:nvPr>
            <p:ph type="body" idx="1"/>
          </p:nvPr>
        </p:nvPicPr>
        <p:blipFill rotWithShape="1">
          <a:blip r:embed="rId3">
            <a:alphaModFix/>
          </a:blip>
          <a:srcRect/>
          <a:stretch/>
        </p:blipFill>
        <p:spPr>
          <a:xfrm>
            <a:off x="2078304" y="1036638"/>
            <a:ext cx="3615793" cy="2246312"/>
          </a:xfrm>
          <a:prstGeom prst="rect">
            <a:avLst/>
          </a:prstGeom>
          <a:noFill/>
          <a:ln>
            <a:noFill/>
          </a:ln>
        </p:spPr>
      </p:pic>
      <p:pic>
        <p:nvPicPr>
          <p:cNvPr id="523" name="Google Shape;523;p11"/>
          <p:cNvPicPr preferRelativeResize="0">
            <a:picLocks noGrp="1"/>
          </p:cNvPicPr>
          <p:nvPr>
            <p:ph type="body" idx="2"/>
          </p:nvPr>
        </p:nvPicPr>
        <p:blipFill rotWithShape="1">
          <a:blip r:embed="rId4">
            <a:alphaModFix/>
          </a:blip>
          <a:srcRect/>
          <a:stretch/>
        </p:blipFill>
        <p:spPr>
          <a:xfrm>
            <a:off x="6551256" y="1036638"/>
            <a:ext cx="3661488" cy="2246312"/>
          </a:xfrm>
          <a:prstGeom prst="rect">
            <a:avLst/>
          </a:prstGeom>
          <a:noFill/>
          <a:ln>
            <a:noFill/>
          </a:ln>
        </p:spPr>
      </p:pic>
      <p:pic>
        <p:nvPicPr>
          <p:cNvPr id="524" name="Google Shape;524;p11"/>
          <p:cNvPicPr preferRelativeResize="0">
            <a:picLocks noGrp="1"/>
          </p:cNvPicPr>
          <p:nvPr>
            <p:ph type="body" idx="3"/>
          </p:nvPr>
        </p:nvPicPr>
        <p:blipFill rotWithShape="1">
          <a:blip r:embed="rId5">
            <a:alphaModFix/>
          </a:blip>
          <a:srcRect/>
          <a:stretch/>
        </p:blipFill>
        <p:spPr>
          <a:xfrm>
            <a:off x="2178063" y="3703638"/>
            <a:ext cx="3416274" cy="2316162"/>
          </a:xfrm>
          <a:prstGeom prst="rect">
            <a:avLst/>
          </a:prstGeom>
          <a:noFill/>
          <a:ln>
            <a:noFill/>
          </a:ln>
        </p:spPr>
      </p:pic>
      <p:pic>
        <p:nvPicPr>
          <p:cNvPr id="525" name="Google Shape;525;p11"/>
          <p:cNvPicPr preferRelativeResize="0">
            <a:picLocks noGrp="1"/>
          </p:cNvPicPr>
          <p:nvPr>
            <p:ph type="body" idx="4"/>
          </p:nvPr>
        </p:nvPicPr>
        <p:blipFill rotWithShape="1">
          <a:blip r:embed="rId6">
            <a:alphaModFix/>
          </a:blip>
          <a:srcRect/>
          <a:stretch/>
        </p:blipFill>
        <p:spPr>
          <a:xfrm>
            <a:off x="6665745" y="3703638"/>
            <a:ext cx="3432510" cy="2316162"/>
          </a:xfrm>
          <a:prstGeom prst="rect">
            <a:avLst/>
          </a:prstGeom>
          <a:noFill/>
          <a:ln>
            <a:noFill/>
          </a:ln>
        </p:spPr>
      </p:pic>
      <p:sp>
        <p:nvSpPr>
          <p:cNvPr id="526" name="Google Shape;526;p1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527" name="Google Shape;527;p11"/>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
          <p:cNvSpPr txBox="1"/>
          <p:nvPr/>
        </p:nvSpPr>
        <p:spPr>
          <a:xfrm>
            <a:off x="7125870" y="1102267"/>
            <a:ext cx="5066130" cy="546303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350" dirty="0">
                <a:solidFill>
                  <a:srgbClr val="000000"/>
                </a:solidFill>
                <a:latin typeface="Century Gothic"/>
                <a:ea typeface="Century Gothic"/>
                <a:cs typeface="Century Gothic"/>
                <a:sym typeface="Century Gothic"/>
              </a:rPr>
              <a:t>Terms of Use</a:t>
            </a:r>
            <a:endParaRPr dirty="0"/>
          </a:p>
          <a:p>
            <a:pPr marL="214313" marR="0" lvl="0" indent="-214313" algn="l" rtl="0">
              <a:lnSpc>
                <a:spcPct val="150000"/>
              </a:lnSpc>
              <a:spcBef>
                <a:spcPts val="0"/>
              </a:spcBef>
              <a:spcAft>
                <a:spcPts val="0"/>
              </a:spcAft>
              <a:buClr>
                <a:srgbClr val="000000"/>
              </a:buClr>
              <a:buSzPts val="1050"/>
              <a:buFont typeface="Noto Sans Symbols"/>
              <a:buChar char="▪"/>
            </a:pPr>
            <a:r>
              <a:rPr lang="en-US" sz="1050" dirty="0">
                <a:solidFill>
                  <a:srgbClr val="000000"/>
                </a:solidFill>
                <a:latin typeface="Century Gothic"/>
                <a:ea typeface="Century Gothic"/>
                <a:cs typeface="Century Gothic"/>
                <a:sym typeface="Century Gothic"/>
              </a:rPr>
              <a:t>These reports are created exclusively for Keller Williams Real</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Estate offices and provide a competitive advantage for agents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in participating Keller Williams offices and should therefore be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used in a manner to protect that advantage.</a:t>
            </a:r>
            <a:endParaRPr dirty="0"/>
          </a:p>
          <a:p>
            <a:pPr marL="214313" marR="0" lvl="0" indent="-147638" algn="l" rtl="0">
              <a:lnSpc>
                <a:spcPct val="150000"/>
              </a:lnSpc>
              <a:spcBef>
                <a:spcPts val="0"/>
              </a:spcBef>
              <a:spcAft>
                <a:spcPts val="0"/>
              </a:spcAft>
              <a:buClr>
                <a:schemeClr val="dk1"/>
              </a:buClr>
              <a:buSzPts val="1050"/>
              <a:buFont typeface="Noto Sans Symbols"/>
              <a:buNone/>
            </a:pPr>
            <a:endParaRPr sz="1050" dirty="0">
              <a:solidFill>
                <a:srgbClr val="000000"/>
              </a:solidFill>
              <a:latin typeface="Century Gothic"/>
              <a:ea typeface="Century Gothic"/>
              <a:cs typeface="Century Gothic"/>
              <a:sym typeface="Century Gothic"/>
            </a:endParaRPr>
          </a:p>
          <a:p>
            <a:pPr marL="214313" marR="0" lvl="0" indent="-214313" algn="l" rtl="0">
              <a:lnSpc>
                <a:spcPct val="150000"/>
              </a:lnSpc>
              <a:spcBef>
                <a:spcPts val="0"/>
              </a:spcBef>
              <a:spcAft>
                <a:spcPts val="0"/>
              </a:spcAft>
              <a:buClr>
                <a:srgbClr val="000000"/>
              </a:buClr>
              <a:buSzPts val="1050"/>
              <a:buFont typeface="Noto Sans Symbols"/>
              <a:buChar char="▪"/>
            </a:pPr>
            <a:r>
              <a:rPr lang="en-US" sz="1050" dirty="0">
                <a:solidFill>
                  <a:srgbClr val="000000"/>
                </a:solidFill>
                <a:latin typeface="Century Gothic"/>
                <a:ea typeface="Century Gothic"/>
                <a:cs typeface="Century Gothic"/>
                <a:sym typeface="Century Gothic"/>
              </a:rPr>
              <a:t>Reports are provided by </a:t>
            </a:r>
            <a:r>
              <a:rPr lang="en-US" sz="1050" dirty="0" err="1">
                <a:solidFill>
                  <a:srgbClr val="000000"/>
                </a:solidFill>
                <a:latin typeface="Century Gothic"/>
                <a:ea typeface="Century Gothic"/>
                <a:cs typeface="Century Gothic"/>
                <a:sym typeface="Century Gothic"/>
              </a:rPr>
              <a:t>ChartMaster</a:t>
            </a:r>
            <a:r>
              <a:rPr lang="en-US" sz="1050" dirty="0">
                <a:solidFill>
                  <a:srgbClr val="000000"/>
                </a:solidFill>
                <a:latin typeface="Century Gothic"/>
                <a:ea typeface="Century Gothic"/>
                <a:cs typeface="Century Gothic"/>
                <a:sym typeface="Century Gothic"/>
              </a:rPr>
              <a:t> Services, LLC exclusively to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Keller Williams and should be treated as  proprietary to those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offices contracting for the service, not for distribution or posting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to web sites in their entirety.</a:t>
            </a:r>
            <a:endParaRPr dirty="0"/>
          </a:p>
          <a:p>
            <a:pPr marL="214313" marR="0" lvl="0" indent="-147638" algn="l" rtl="0">
              <a:lnSpc>
                <a:spcPct val="150000"/>
              </a:lnSpc>
              <a:spcBef>
                <a:spcPts val="0"/>
              </a:spcBef>
              <a:spcAft>
                <a:spcPts val="0"/>
              </a:spcAft>
              <a:buClr>
                <a:schemeClr val="dk1"/>
              </a:buClr>
              <a:buSzPts val="1050"/>
              <a:buFont typeface="Noto Sans Symbols"/>
              <a:buNone/>
            </a:pPr>
            <a:endParaRPr sz="1050" dirty="0">
              <a:solidFill>
                <a:srgbClr val="000000"/>
              </a:solidFill>
              <a:latin typeface="Century Gothic"/>
              <a:ea typeface="Century Gothic"/>
              <a:cs typeface="Century Gothic"/>
              <a:sym typeface="Century Gothic"/>
            </a:endParaRPr>
          </a:p>
          <a:p>
            <a:pPr marL="214313" marR="0" lvl="0" indent="-214313" algn="l" rtl="0">
              <a:lnSpc>
                <a:spcPct val="150000"/>
              </a:lnSpc>
              <a:spcBef>
                <a:spcPts val="0"/>
              </a:spcBef>
              <a:spcAft>
                <a:spcPts val="0"/>
              </a:spcAft>
              <a:buClr>
                <a:srgbClr val="000000"/>
              </a:buClr>
              <a:buSzPts val="1050"/>
              <a:buFont typeface="Noto Sans Symbols"/>
              <a:buChar char="▪"/>
            </a:pPr>
            <a:r>
              <a:rPr lang="en-US" sz="1050" dirty="0">
                <a:solidFill>
                  <a:srgbClr val="000000"/>
                </a:solidFill>
                <a:latin typeface="Century Gothic"/>
                <a:ea typeface="Century Gothic"/>
                <a:cs typeface="Century Gothic"/>
                <a:sym typeface="Century Gothic"/>
              </a:rPr>
              <a:t>Reports, either whole or in part, may be used in consultations with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clients and prospects during the normal conduct of business by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real estate agents in offices contracting for the service.</a:t>
            </a:r>
            <a:endParaRPr dirty="0"/>
          </a:p>
          <a:p>
            <a:pPr marL="214313" marR="0" lvl="0" indent="-147638" algn="l" rtl="0">
              <a:lnSpc>
                <a:spcPct val="150000"/>
              </a:lnSpc>
              <a:spcBef>
                <a:spcPts val="0"/>
              </a:spcBef>
              <a:spcAft>
                <a:spcPts val="0"/>
              </a:spcAft>
              <a:buClr>
                <a:schemeClr val="dk1"/>
              </a:buClr>
              <a:buSzPts val="1050"/>
              <a:buFont typeface="Noto Sans Symbols"/>
              <a:buNone/>
            </a:pPr>
            <a:endParaRPr sz="1050" dirty="0">
              <a:solidFill>
                <a:srgbClr val="000000"/>
              </a:solidFill>
              <a:latin typeface="Century Gothic"/>
              <a:ea typeface="Century Gothic"/>
              <a:cs typeface="Century Gothic"/>
              <a:sym typeface="Century Gothic"/>
            </a:endParaRPr>
          </a:p>
          <a:p>
            <a:pPr marL="214313" marR="0" lvl="0" indent="-214313" algn="l" rtl="0">
              <a:lnSpc>
                <a:spcPct val="150000"/>
              </a:lnSpc>
              <a:spcBef>
                <a:spcPts val="0"/>
              </a:spcBef>
              <a:spcAft>
                <a:spcPts val="0"/>
              </a:spcAft>
              <a:buClr>
                <a:srgbClr val="000000"/>
              </a:buClr>
              <a:buSzPts val="1050"/>
              <a:buFont typeface="Noto Sans Symbols"/>
              <a:buChar char="▪"/>
            </a:pPr>
            <a:r>
              <a:rPr lang="en-US" sz="1050" dirty="0">
                <a:solidFill>
                  <a:srgbClr val="000000"/>
                </a:solidFill>
                <a:latin typeface="Century Gothic"/>
                <a:ea typeface="Century Gothic"/>
                <a:cs typeface="Century Gothic"/>
                <a:sym typeface="Century Gothic"/>
              </a:rPr>
              <a:t>Agents in contracting offices are also encouraged to use selected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charts in lead-generation activities as a way to encourage prospective </a:t>
            </a:r>
            <a:br>
              <a:rPr lang="en-US" sz="1050" dirty="0">
                <a:solidFill>
                  <a:srgbClr val="000000"/>
                </a:solidFill>
                <a:latin typeface="Century Gothic"/>
                <a:ea typeface="Century Gothic"/>
                <a:cs typeface="Century Gothic"/>
                <a:sym typeface="Century Gothic"/>
              </a:rPr>
            </a:br>
            <a:r>
              <a:rPr lang="en-US" sz="1050" dirty="0">
                <a:solidFill>
                  <a:srgbClr val="000000"/>
                </a:solidFill>
                <a:latin typeface="Century Gothic"/>
                <a:ea typeface="Century Gothic"/>
                <a:cs typeface="Century Gothic"/>
                <a:sym typeface="Century Gothic"/>
              </a:rPr>
              <a:t>clients to contact the agent for additional information.</a:t>
            </a:r>
            <a:endParaRPr dirty="0"/>
          </a:p>
          <a:p>
            <a:pPr marL="214313" marR="0" lvl="0" indent="-147638" algn="l" rtl="0">
              <a:lnSpc>
                <a:spcPct val="150000"/>
              </a:lnSpc>
              <a:spcBef>
                <a:spcPts val="0"/>
              </a:spcBef>
              <a:spcAft>
                <a:spcPts val="0"/>
              </a:spcAft>
              <a:buClr>
                <a:schemeClr val="dk1"/>
              </a:buClr>
              <a:buSzPts val="1050"/>
              <a:buFont typeface="Noto Sans Symbols"/>
              <a:buNone/>
            </a:pPr>
            <a:endParaRPr sz="1050" dirty="0">
              <a:solidFill>
                <a:srgbClr val="000000"/>
              </a:solidFill>
              <a:latin typeface="Century Gothic"/>
              <a:ea typeface="Century Gothic"/>
              <a:cs typeface="Century Gothic"/>
              <a:sym typeface="Century Gothic"/>
            </a:endParaRPr>
          </a:p>
          <a:p>
            <a:pPr marL="214313" marR="0" lvl="0" indent="-214313" algn="l" rtl="0">
              <a:lnSpc>
                <a:spcPct val="150000"/>
              </a:lnSpc>
              <a:spcBef>
                <a:spcPts val="0"/>
              </a:spcBef>
              <a:spcAft>
                <a:spcPts val="0"/>
              </a:spcAft>
              <a:buClr>
                <a:srgbClr val="000000"/>
              </a:buClr>
              <a:buSzPts val="1050"/>
              <a:buFont typeface="Noto Sans Symbols"/>
              <a:buChar char="▪"/>
            </a:pPr>
            <a:r>
              <a:rPr lang="en-US" sz="1050" b="1" dirty="0">
                <a:solidFill>
                  <a:srgbClr val="000000"/>
                </a:solidFill>
                <a:latin typeface="Century Gothic"/>
                <a:ea typeface="Century Gothic"/>
                <a:cs typeface="Century Gothic"/>
                <a:sym typeface="Century Gothic"/>
              </a:rPr>
              <a:t>Acceptance and use of this report shall constitute acceptance of </a:t>
            </a:r>
            <a:br>
              <a:rPr lang="en-US" sz="1050" b="1" dirty="0">
                <a:solidFill>
                  <a:srgbClr val="000000"/>
                </a:solidFill>
                <a:latin typeface="Century Gothic"/>
                <a:ea typeface="Century Gothic"/>
                <a:cs typeface="Century Gothic"/>
                <a:sym typeface="Century Gothic"/>
              </a:rPr>
            </a:br>
            <a:r>
              <a:rPr lang="en-US" sz="1050" b="1" dirty="0">
                <a:solidFill>
                  <a:srgbClr val="000000"/>
                </a:solidFill>
                <a:latin typeface="Century Gothic"/>
                <a:ea typeface="Century Gothic"/>
                <a:cs typeface="Century Gothic"/>
                <a:sym typeface="Century Gothic"/>
              </a:rPr>
              <a:t>these terms.</a:t>
            </a:r>
            <a:endParaRPr dirty="0"/>
          </a:p>
          <a:p>
            <a:pPr marL="214313" marR="0" lvl="0" indent="-147638" algn="l" rtl="0">
              <a:lnSpc>
                <a:spcPct val="150000"/>
              </a:lnSpc>
              <a:spcBef>
                <a:spcPts val="0"/>
              </a:spcBef>
              <a:spcAft>
                <a:spcPts val="0"/>
              </a:spcAft>
              <a:buClr>
                <a:schemeClr val="dk1"/>
              </a:buClr>
              <a:buSzPts val="1050"/>
              <a:buFont typeface="Courier New"/>
              <a:buNone/>
            </a:pPr>
            <a:endParaRPr sz="1050" dirty="0">
              <a:solidFill>
                <a:srgbClr val="000000"/>
              </a:solidFill>
              <a:latin typeface="Century Gothic"/>
              <a:ea typeface="Century Gothic"/>
              <a:cs typeface="Century Gothic"/>
              <a:sym typeface="Century Gothic"/>
            </a:endParaRPr>
          </a:p>
        </p:txBody>
      </p:sp>
      <p:sp>
        <p:nvSpPr>
          <p:cNvPr id="378" name="Google Shape;378;p2"/>
          <p:cNvSpPr txBox="1"/>
          <p:nvPr/>
        </p:nvSpPr>
        <p:spPr>
          <a:xfrm>
            <a:off x="6705601" y="228600"/>
            <a:ext cx="39440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rgbClr val="FFFFFF"/>
                </a:solidFill>
                <a:latin typeface="Century Gothic"/>
                <a:ea typeface="Century Gothic"/>
                <a:cs typeface="Century Gothic"/>
                <a:sym typeface="Century Gothic"/>
              </a:rPr>
              <a:t>ABOUT THIS REPORT</a:t>
            </a:r>
            <a:endParaRPr/>
          </a:p>
        </p:txBody>
      </p:sp>
      <p:sp>
        <p:nvSpPr>
          <p:cNvPr id="379" name="Google Shape;379;p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a:t>
            </a:fld>
            <a:endParaRPr sz="1200">
              <a:solidFill>
                <a:srgbClr val="C00000"/>
              </a:solidFill>
              <a:latin typeface="Century Gothic"/>
              <a:ea typeface="Century Gothic"/>
              <a:cs typeface="Century Gothic"/>
              <a:sym typeface="Century Gothic"/>
            </a:endParaRPr>
          </a:p>
        </p:txBody>
      </p:sp>
      <p:sp>
        <p:nvSpPr>
          <p:cNvPr id="380" name="Google Shape;380;p2"/>
          <p:cNvSpPr txBox="1"/>
          <p:nvPr/>
        </p:nvSpPr>
        <p:spPr>
          <a:xfrm>
            <a:off x="2078311" y="6410626"/>
            <a:ext cx="7965397" cy="369332"/>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1Q 2023 Metro Market Report Single Family Detached Residences/Condo/Townhome Residences</a:t>
            </a:r>
            <a:endParaRPr/>
          </a:p>
          <a:p>
            <a:pPr marL="0" marR="0" lvl="0" indent="0" algn="ctr" rtl="0">
              <a:spcBef>
                <a:spcPts val="0"/>
              </a:spcBef>
              <a:spcAft>
                <a:spcPts val="0"/>
              </a:spcAft>
              <a:buNone/>
            </a:pPr>
            <a:r>
              <a:rPr lang="en-US" sz="900">
                <a:solidFill>
                  <a:srgbClr val="FFFFFF"/>
                </a:solidFill>
                <a:latin typeface="Century Gothic"/>
                <a:ea typeface="Century Gothic"/>
                <a:cs typeface="Century Gothic"/>
                <a:sym typeface="Century Gothic"/>
              </a:rPr>
              <a:t>Provided By ChartMaster Services, LLC</a:t>
            </a:r>
            <a:endParaRPr/>
          </a:p>
        </p:txBody>
      </p:sp>
      <p:graphicFrame>
        <p:nvGraphicFramePr>
          <p:cNvPr id="382" name="Google Shape;382;p2"/>
          <p:cNvGraphicFramePr/>
          <p:nvPr/>
        </p:nvGraphicFramePr>
        <p:xfrm>
          <a:off x="0" y="1"/>
          <a:ext cx="3942275" cy="871275"/>
        </p:xfrm>
        <a:graphic>
          <a:graphicData uri="http://schemas.openxmlformats.org/drawingml/2006/table">
            <a:tbl>
              <a:tblPr firstRow="1" bandRow="1">
                <a:noFill/>
                <a:tableStyleId>{62669495-6F4E-4B29-A93C-6AC1DCB712FD}</a:tableStyleId>
              </a:tblPr>
              <a:tblGrid>
                <a:gridCol w="3942275">
                  <a:extLst>
                    <a:ext uri="{9D8B030D-6E8A-4147-A177-3AD203B41FA5}">
                      <a16:colId xmlns:a16="http://schemas.microsoft.com/office/drawing/2014/main" val="20000"/>
                    </a:ext>
                  </a:extLst>
                </a:gridCol>
              </a:tblGrid>
              <a:tr h="871275">
                <a:tc>
                  <a:txBody>
                    <a:bodyPr/>
                    <a:lstStyle/>
                    <a:p>
                      <a:pPr marL="0" marR="0" lvl="0" indent="0" algn="l" rtl="0">
                        <a:spcBef>
                          <a:spcPts val="0"/>
                        </a:spcBef>
                        <a:spcAft>
                          <a:spcPts val="0"/>
                        </a:spcAft>
                        <a:buNone/>
                      </a:pPr>
                      <a:endParaRPr sz="1800"/>
                    </a:p>
                  </a:txBody>
                  <a:tcPr marL="91450" marR="91450" marT="45725" marB="45725">
                    <a:solidFill>
                      <a:srgbClr val="A5A5A5"/>
                    </a:solidFill>
                  </a:tcPr>
                </a:tc>
                <a:extLst>
                  <a:ext uri="{0D108BD9-81ED-4DB2-BD59-A6C34878D82A}">
                    <a16:rowId xmlns:a16="http://schemas.microsoft.com/office/drawing/2014/main" val="10000"/>
                  </a:ext>
                </a:extLst>
              </a:tr>
            </a:tbl>
          </a:graphicData>
        </a:graphic>
      </p:graphicFrame>
      <p:sp>
        <p:nvSpPr>
          <p:cNvPr id="383" name="Google Shape;383;p2"/>
          <p:cNvSpPr txBox="1"/>
          <p:nvPr/>
        </p:nvSpPr>
        <p:spPr>
          <a:xfrm>
            <a:off x="-113190" y="-15982"/>
            <a:ext cx="4153680" cy="93871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00000"/>
                </a:solidFill>
                <a:latin typeface="Century Gothic"/>
                <a:ea typeface="Century Gothic"/>
                <a:cs typeface="Century Gothic"/>
                <a:sym typeface="Century Gothic"/>
              </a:rPr>
              <a:t>1Q Quarter 2023</a:t>
            </a:r>
            <a:endParaRPr sz="11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Broward-Dade County </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Metro Market Report</a:t>
            </a:r>
            <a:br>
              <a:rPr lang="en-US" sz="1100">
                <a:solidFill>
                  <a:srgbClr val="FFFFFF"/>
                </a:solidFill>
                <a:latin typeface="Century Gothic"/>
                <a:ea typeface="Century Gothic"/>
                <a:cs typeface="Century Gothic"/>
                <a:sym typeface="Century Gothic"/>
              </a:rPr>
            </a:br>
            <a:r>
              <a:rPr lang="en-US" sz="1100">
                <a:solidFill>
                  <a:srgbClr val="FFFFFF"/>
                </a:solidFill>
                <a:latin typeface="Century Gothic"/>
                <a:ea typeface="Century Gothic"/>
                <a:cs typeface="Century Gothic"/>
                <a:sym typeface="Century Gothic"/>
              </a:rPr>
              <a:t>Single Family Detached Residences/</a:t>
            </a:r>
            <a:endParaRPr/>
          </a:p>
          <a:p>
            <a:pPr marL="0" marR="0" lvl="0" indent="0" algn="r" rtl="0">
              <a:spcBef>
                <a:spcPts val="0"/>
              </a:spcBef>
              <a:spcAft>
                <a:spcPts val="0"/>
              </a:spcAft>
              <a:buNone/>
            </a:pPr>
            <a:r>
              <a:rPr lang="en-US" sz="1100">
                <a:solidFill>
                  <a:srgbClr val="FFFFFF"/>
                </a:solidFill>
                <a:latin typeface="Century Gothic"/>
                <a:ea typeface="Century Gothic"/>
                <a:cs typeface="Century Gothic"/>
                <a:sym typeface="Century Gothic"/>
              </a:rPr>
              <a:t>Condo/Townhome Residences</a:t>
            </a:r>
            <a:endParaRPr/>
          </a:p>
        </p:txBody>
      </p:sp>
      <p:graphicFrame>
        <p:nvGraphicFramePr>
          <p:cNvPr id="384" name="Google Shape;384;p2"/>
          <p:cNvGraphicFramePr/>
          <p:nvPr/>
        </p:nvGraphicFramePr>
        <p:xfrm>
          <a:off x="2540000" y="6382416"/>
          <a:ext cx="8128000" cy="365770"/>
        </p:xfrm>
        <a:graphic>
          <a:graphicData uri="http://schemas.openxmlformats.org/drawingml/2006/table">
            <a:tbl>
              <a:tblPr firstRow="1" bandRow="1">
                <a:noFill/>
                <a:tableStyleId>{62669495-6F4E-4B29-A93C-6AC1DCB712FD}</a:tableStyleId>
              </a:tblPr>
              <a:tblGrid>
                <a:gridCol w="8128000">
                  <a:extLst>
                    <a:ext uri="{9D8B030D-6E8A-4147-A177-3AD203B41FA5}">
                      <a16:colId xmlns:a16="http://schemas.microsoft.com/office/drawing/2014/main" val="20000"/>
                    </a:ext>
                  </a:extLst>
                </a:gridCol>
              </a:tblGrid>
              <a:tr h="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 /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
        <p:nvSpPr>
          <p:cNvPr id="10" name="Google Shape;390;p3">
            <a:extLst>
              <a:ext uri="{FF2B5EF4-FFF2-40B4-BE49-F238E27FC236}">
                <a16:creationId xmlns:a16="http://schemas.microsoft.com/office/drawing/2014/main" id="{DB899145-67BC-E848-9403-EF3D87A04FA1}"/>
              </a:ext>
            </a:extLst>
          </p:cNvPr>
          <p:cNvSpPr/>
          <p:nvPr/>
        </p:nvSpPr>
        <p:spPr>
          <a:xfrm>
            <a:off x="2343230" y="2290947"/>
            <a:ext cx="2926829" cy="227610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1" name="Google Shape;392;p3">
            <a:extLst>
              <a:ext uri="{FF2B5EF4-FFF2-40B4-BE49-F238E27FC236}">
                <a16:creationId xmlns:a16="http://schemas.microsoft.com/office/drawing/2014/main" id="{C124B25A-AC27-E741-9416-798398DF16BA}"/>
              </a:ext>
            </a:extLst>
          </p:cNvPr>
          <p:cNvSpPr txBox="1"/>
          <p:nvPr/>
        </p:nvSpPr>
        <p:spPr>
          <a:xfrm>
            <a:off x="2451876" y="2718029"/>
            <a:ext cx="2830511"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FFFFFF"/>
                </a:solidFill>
                <a:latin typeface="Montserrat"/>
                <a:ea typeface="Montserrat"/>
                <a:cs typeface="Montserrat"/>
                <a:sym typeface="Montserrat"/>
              </a:rPr>
              <a:t>MACRO VIEW: National Market</a:t>
            </a:r>
            <a:endParaRPr dirty="0"/>
          </a:p>
          <a:p>
            <a:pPr marL="0" marR="0" lvl="0" indent="0" algn="l" rtl="0">
              <a:spcBef>
                <a:spcPts val="0"/>
              </a:spcBef>
              <a:spcAft>
                <a:spcPts val="0"/>
              </a:spcAft>
              <a:buNone/>
            </a:pPr>
            <a:r>
              <a:rPr lang="en-US" sz="1050" dirty="0">
                <a:solidFill>
                  <a:srgbClr val="FFFFFF"/>
                </a:solidFill>
                <a:latin typeface="Montserrat Light"/>
                <a:ea typeface="Montserrat Light"/>
                <a:cs typeface="Montserrat Light"/>
                <a:sym typeface="Montserrat Light"/>
              </a:rPr>
              <a:t>National Media Coverage</a:t>
            </a:r>
            <a:endParaRPr dirty="0"/>
          </a:p>
          <a:p>
            <a:pPr marL="0" marR="0" lvl="0" indent="0" algn="l" rtl="0">
              <a:spcBef>
                <a:spcPts val="0"/>
              </a:spcBef>
              <a:spcAft>
                <a:spcPts val="0"/>
              </a:spcAft>
              <a:buNone/>
            </a:pPr>
            <a:endParaRPr sz="1050" dirty="0">
              <a:solidFill>
                <a:srgbClr val="FFFFFF"/>
              </a:solidFill>
              <a:latin typeface="Montserrat Light"/>
              <a:ea typeface="Montserrat Light"/>
              <a:cs typeface="Montserrat Light"/>
              <a:sym typeface="Montserrat Light"/>
            </a:endParaRPr>
          </a:p>
          <a:p>
            <a:pPr marL="0" marR="0" lvl="0" indent="0" algn="l" rtl="0">
              <a:spcBef>
                <a:spcPts val="0"/>
              </a:spcBef>
              <a:spcAft>
                <a:spcPts val="0"/>
              </a:spcAft>
              <a:buNone/>
            </a:pPr>
            <a:r>
              <a:rPr lang="en-US" sz="1050" dirty="0">
                <a:solidFill>
                  <a:srgbClr val="FFFFFF"/>
                </a:solidFill>
                <a:latin typeface="Montserrat"/>
                <a:ea typeface="Montserrat"/>
                <a:cs typeface="Montserrat"/>
                <a:sym typeface="Montserrat"/>
              </a:rPr>
              <a:t>METRO VIEW: Broward &amp; Dade County Market</a:t>
            </a:r>
            <a:r>
              <a:rPr lang="en-US" sz="1050" dirty="0">
                <a:solidFill>
                  <a:srgbClr val="FFFFFF"/>
                </a:solidFill>
                <a:latin typeface="Montserrat Light"/>
                <a:ea typeface="Montserrat"/>
                <a:cs typeface="Montserrat"/>
                <a:sym typeface="Montserrat Light"/>
              </a:rPr>
              <a:t> </a:t>
            </a:r>
            <a:r>
              <a:rPr lang="en-US" sz="1050" dirty="0">
                <a:solidFill>
                  <a:srgbClr val="FFFFFF"/>
                </a:solidFill>
                <a:latin typeface="Montserrat Light"/>
                <a:ea typeface="Montserrat Light"/>
                <a:cs typeface="Montserrat Light"/>
                <a:sym typeface="Montserrat Light"/>
              </a:rPr>
              <a:t>Quarterly Metro Market Report</a:t>
            </a:r>
            <a:endParaRPr dirty="0"/>
          </a:p>
          <a:p>
            <a:pPr marL="0" marR="0" lvl="0" indent="0" algn="l" rtl="0">
              <a:spcBef>
                <a:spcPts val="0"/>
              </a:spcBef>
              <a:spcAft>
                <a:spcPts val="0"/>
              </a:spcAft>
              <a:buNone/>
            </a:pPr>
            <a:endParaRPr sz="1050" dirty="0">
              <a:solidFill>
                <a:srgbClr val="FFFFFF"/>
              </a:solidFill>
              <a:latin typeface="Montserrat Light"/>
              <a:ea typeface="Montserrat Light"/>
              <a:cs typeface="Montserrat Light"/>
              <a:sym typeface="Montserrat Light"/>
            </a:endParaRPr>
          </a:p>
          <a:p>
            <a:pPr marL="0" marR="0" lvl="0" indent="0" algn="l" rtl="0">
              <a:spcBef>
                <a:spcPts val="0"/>
              </a:spcBef>
              <a:spcAft>
                <a:spcPts val="0"/>
              </a:spcAft>
              <a:buNone/>
            </a:pPr>
            <a:r>
              <a:rPr lang="en-US" sz="1050" dirty="0">
                <a:solidFill>
                  <a:srgbClr val="FFFFFF"/>
                </a:solidFill>
                <a:latin typeface="Montserrat"/>
                <a:ea typeface="Montserrat"/>
                <a:cs typeface="Montserrat"/>
                <a:sym typeface="Montserrat"/>
              </a:rPr>
              <a:t>MICRO VIEW: Your Neighborhood</a:t>
            </a:r>
            <a:endParaRPr dirty="0"/>
          </a:p>
          <a:p>
            <a:pPr marL="0" marR="0" lvl="0" indent="0" algn="l" rtl="0">
              <a:spcBef>
                <a:spcPts val="0"/>
              </a:spcBef>
              <a:spcAft>
                <a:spcPts val="0"/>
              </a:spcAft>
              <a:buNone/>
            </a:pPr>
            <a:r>
              <a:rPr lang="en-US" sz="1050" dirty="0">
                <a:solidFill>
                  <a:srgbClr val="FFFFFF"/>
                </a:solidFill>
                <a:latin typeface="Montserrat Light"/>
                <a:ea typeface="Montserrat Light"/>
                <a:cs typeface="Montserrat Light"/>
                <a:sym typeface="Montserrat Light"/>
              </a:rPr>
              <a:t>Comparative Market Analysis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12"/>
          <p:cNvSpPr txBox="1"/>
          <p:nvPr/>
        </p:nvSpPr>
        <p:spPr>
          <a:xfrm>
            <a:off x="2152117" y="3265637"/>
            <a:ext cx="34681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YTD Sales Down -50.5% vs. Last Year</a:t>
            </a:r>
            <a:endParaRPr sz="1800">
              <a:solidFill>
                <a:srgbClr val="C00000"/>
              </a:solidFill>
              <a:latin typeface="Calibri"/>
              <a:ea typeface="Calibri"/>
              <a:cs typeface="Calibri"/>
              <a:sym typeface="Calibri"/>
            </a:endParaRPr>
          </a:p>
        </p:txBody>
      </p:sp>
      <p:sp>
        <p:nvSpPr>
          <p:cNvPr id="534" name="Google Shape;534;p12"/>
          <p:cNvSpPr txBox="1"/>
          <p:nvPr/>
        </p:nvSpPr>
        <p:spPr>
          <a:xfrm>
            <a:off x="6400800" y="3273624"/>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Sales Price Up +5.3% vs. Last Year </a:t>
            </a:r>
            <a:endParaRPr sz="1800">
              <a:solidFill>
                <a:srgbClr val="C00000"/>
              </a:solidFill>
              <a:latin typeface="Calibri"/>
              <a:ea typeface="Calibri"/>
              <a:cs typeface="Calibri"/>
              <a:sym typeface="Calibri"/>
            </a:endParaRPr>
          </a:p>
        </p:txBody>
      </p:sp>
      <p:sp>
        <p:nvSpPr>
          <p:cNvPr id="535" name="Google Shape;535;p12"/>
          <p:cNvSpPr txBox="1"/>
          <p:nvPr/>
        </p:nvSpPr>
        <p:spPr>
          <a:xfrm>
            <a:off x="1661274" y="5985172"/>
            <a:ext cx="4455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S/L = 95.1%, Down -2.3 Points vs. Last Year</a:t>
            </a:r>
            <a:endParaRPr sz="1800">
              <a:solidFill>
                <a:srgbClr val="C00000"/>
              </a:solidFill>
              <a:latin typeface="Calibri"/>
              <a:ea typeface="Calibri"/>
              <a:cs typeface="Calibri"/>
              <a:sym typeface="Calibri"/>
            </a:endParaRPr>
          </a:p>
        </p:txBody>
      </p:sp>
      <p:sp>
        <p:nvSpPr>
          <p:cNvPr id="536" name="Google Shape;536;p12"/>
          <p:cNvSpPr txBox="1"/>
          <p:nvPr/>
        </p:nvSpPr>
        <p:spPr>
          <a:xfrm>
            <a:off x="6153611" y="5985172"/>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Median DOM at 73, Up +4.3% vs. Last Year</a:t>
            </a:r>
            <a:endParaRPr sz="1800">
              <a:solidFill>
                <a:srgbClr val="C00000"/>
              </a:solidFill>
              <a:latin typeface="Calibri"/>
              <a:ea typeface="Calibri"/>
              <a:cs typeface="Calibri"/>
              <a:sym typeface="Calibri"/>
            </a:endParaRPr>
          </a:p>
        </p:txBody>
      </p:sp>
      <p:sp>
        <p:nvSpPr>
          <p:cNvPr id="537" name="Google Shape;537;p12"/>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Quick Stats</a:t>
            </a:r>
            <a:endParaRPr/>
          </a:p>
        </p:txBody>
      </p:sp>
      <p:sp>
        <p:nvSpPr>
          <p:cNvPr id="538" name="Google Shape;538;p1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20</a:t>
            </a:fld>
            <a:endParaRPr sz="1200">
              <a:solidFill>
                <a:srgbClr val="C00000"/>
              </a:solidFill>
              <a:latin typeface="Century Gothic"/>
              <a:ea typeface="Century Gothic"/>
              <a:cs typeface="Century Gothic"/>
              <a:sym typeface="Century Gothic"/>
            </a:endParaRPr>
          </a:p>
        </p:txBody>
      </p:sp>
      <p:pic>
        <p:nvPicPr>
          <p:cNvPr id="539" name="Google Shape;539;p12"/>
          <p:cNvPicPr preferRelativeResize="0">
            <a:picLocks noGrp="1"/>
          </p:cNvPicPr>
          <p:nvPr>
            <p:ph type="body" idx="1"/>
          </p:nvPr>
        </p:nvPicPr>
        <p:blipFill rotWithShape="1">
          <a:blip r:embed="rId3">
            <a:alphaModFix/>
          </a:blip>
          <a:srcRect/>
          <a:stretch/>
        </p:blipFill>
        <p:spPr>
          <a:xfrm>
            <a:off x="1998543" y="1036638"/>
            <a:ext cx="3775314" cy="2246312"/>
          </a:xfrm>
          <a:prstGeom prst="rect">
            <a:avLst/>
          </a:prstGeom>
          <a:noFill/>
          <a:ln>
            <a:noFill/>
          </a:ln>
        </p:spPr>
      </p:pic>
      <p:pic>
        <p:nvPicPr>
          <p:cNvPr id="540" name="Google Shape;540;p12"/>
          <p:cNvPicPr preferRelativeResize="0">
            <a:picLocks noGrp="1"/>
          </p:cNvPicPr>
          <p:nvPr>
            <p:ph type="body" idx="2"/>
          </p:nvPr>
        </p:nvPicPr>
        <p:blipFill rotWithShape="1">
          <a:blip r:embed="rId4">
            <a:alphaModFix/>
          </a:blip>
          <a:srcRect/>
          <a:stretch/>
        </p:blipFill>
        <p:spPr>
          <a:xfrm>
            <a:off x="6551256" y="1036638"/>
            <a:ext cx="3661488" cy="2246312"/>
          </a:xfrm>
          <a:prstGeom prst="rect">
            <a:avLst/>
          </a:prstGeom>
          <a:noFill/>
          <a:ln>
            <a:noFill/>
          </a:ln>
        </p:spPr>
      </p:pic>
      <p:pic>
        <p:nvPicPr>
          <p:cNvPr id="541" name="Google Shape;541;p12"/>
          <p:cNvPicPr preferRelativeResize="0">
            <a:picLocks noGrp="1"/>
          </p:cNvPicPr>
          <p:nvPr>
            <p:ph type="body" idx="3"/>
          </p:nvPr>
        </p:nvPicPr>
        <p:blipFill rotWithShape="1">
          <a:blip r:embed="rId5">
            <a:alphaModFix/>
          </a:blip>
          <a:srcRect/>
          <a:stretch/>
        </p:blipFill>
        <p:spPr>
          <a:xfrm>
            <a:off x="2073195" y="3703638"/>
            <a:ext cx="3626010" cy="2316162"/>
          </a:xfrm>
          <a:prstGeom prst="rect">
            <a:avLst/>
          </a:prstGeom>
          <a:noFill/>
          <a:ln>
            <a:noFill/>
          </a:ln>
        </p:spPr>
      </p:pic>
      <p:pic>
        <p:nvPicPr>
          <p:cNvPr id="542" name="Google Shape;542;p12"/>
          <p:cNvPicPr preferRelativeResize="0">
            <a:picLocks noGrp="1"/>
          </p:cNvPicPr>
          <p:nvPr>
            <p:ph type="body" idx="4"/>
          </p:nvPr>
        </p:nvPicPr>
        <p:blipFill rotWithShape="1">
          <a:blip r:embed="rId6">
            <a:alphaModFix/>
          </a:blip>
          <a:srcRect/>
          <a:stretch/>
        </p:blipFill>
        <p:spPr>
          <a:xfrm>
            <a:off x="6497306" y="3703638"/>
            <a:ext cx="3769388" cy="2316162"/>
          </a:xfrm>
          <a:prstGeom prst="rect">
            <a:avLst/>
          </a:prstGeom>
          <a:noFill/>
          <a:ln>
            <a:noFill/>
          </a:ln>
        </p:spPr>
      </p:pic>
      <p:sp>
        <p:nvSpPr>
          <p:cNvPr id="543" name="Google Shape;543;p1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544" name="Google Shape;544;p12"/>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3"/>
          <p:cNvSpPr txBox="1"/>
          <p:nvPr/>
        </p:nvSpPr>
        <p:spPr>
          <a:xfrm>
            <a:off x="6934200" y="0"/>
            <a:ext cx="3516312"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19.9% of all Active Listings in March 2023 are priced lower than $500k.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38.2% of all Active Listings are priced higher than $1M.  </a:t>
            </a:r>
            <a:endParaRPr/>
          </a:p>
        </p:txBody>
      </p:sp>
      <p:sp>
        <p:nvSpPr>
          <p:cNvPr id="551" name="Google Shape;551;p1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21</a:t>
            </a:fld>
            <a:endParaRPr sz="1200">
              <a:solidFill>
                <a:srgbClr val="C00000"/>
              </a:solidFill>
              <a:latin typeface="Century Gothic"/>
              <a:ea typeface="Century Gothic"/>
              <a:cs typeface="Century Gothic"/>
              <a:sym typeface="Century Gothic"/>
            </a:endParaRPr>
          </a:p>
        </p:txBody>
      </p:sp>
      <p:pic>
        <p:nvPicPr>
          <p:cNvPr id="552" name="Google Shape;552;p13"/>
          <p:cNvPicPr preferRelativeResize="0">
            <a:picLocks noGrp="1"/>
          </p:cNvPicPr>
          <p:nvPr>
            <p:ph type="body" idx="1"/>
          </p:nvPr>
        </p:nvPicPr>
        <p:blipFill rotWithShape="1">
          <a:blip r:embed="rId3">
            <a:alphaModFix/>
          </a:blip>
          <a:srcRect/>
          <a:stretch/>
        </p:blipFill>
        <p:spPr>
          <a:xfrm>
            <a:off x="257073" y="1860331"/>
            <a:ext cx="5838927" cy="3939247"/>
          </a:xfrm>
          <a:prstGeom prst="rect">
            <a:avLst/>
          </a:prstGeom>
          <a:noFill/>
          <a:ln>
            <a:noFill/>
          </a:ln>
        </p:spPr>
      </p:pic>
      <p:sp>
        <p:nvSpPr>
          <p:cNvPr id="553" name="Google Shape;553;p1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554" name="Google Shape;554;p13"/>
          <p:cNvGraphicFramePr/>
          <p:nvPr/>
        </p:nvGraphicFramePr>
        <p:xfrm>
          <a:off x="960115" y="6374129"/>
          <a:ext cx="11162575" cy="457850"/>
        </p:xfrm>
        <a:graphic>
          <a:graphicData uri="http://schemas.openxmlformats.org/drawingml/2006/table">
            <a:tbl>
              <a:tblPr firstRow="1" bandRow="1">
                <a:noFill/>
                <a:tableStyleId>{62669495-6F4E-4B29-A93C-6AC1DCB712FD}</a:tableStyleId>
              </a:tblPr>
              <a:tblGrid>
                <a:gridCol w="11162575">
                  <a:extLst>
                    <a:ext uri="{9D8B030D-6E8A-4147-A177-3AD203B41FA5}">
                      <a16:colId xmlns:a16="http://schemas.microsoft.com/office/drawing/2014/main" val="20000"/>
                    </a:ext>
                  </a:extLst>
                </a:gridCol>
              </a:tblGrid>
              <a:tr h="457850">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graphicFrame>
        <p:nvGraphicFramePr>
          <p:cNvPr id="555" name="Google Shape;555;p13"/>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pic>
        <p:nvPicPr>
          <p:cNvPr id="8" name="Google Shape;593;p17">
            <a:extLst>
              <a:ext uri="{FF2B5EF4-FFF2-40B4-BE49-F238E27FC236}">
                <a16:creationId xmlns:a16="http://schemas.microsoft.com/office/drawing/2014/main" id="{35C5C4B8-B855-794F-B5AD-A5C987E45CB1}"/>
              </a:ext>
            </a:extLst>
          </p:cNvPr>
          <p:cNvPicPr preferRelativeResize="0">
            <a:picLocks/>
          </p:cNvPicPr>
          <p:nvPr/>
        </p:nvPicPr>
        <p:blipFill rotWithShape="1">
          <a:blip r:embed="rId4">
            <a:alphaModFix/>
          </a:blip>
          <a:srcRect/>
          <a:stretch/>
        </p:blipFill>
        <p:spPr>
          <a:xfrm>
            <a:off x="6523303" y="1768612"/>
            <a:ext cx="5599387" cy="41226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22</a:t>
            </a:fld>
            <a:endParaRPr sz="1200">
              <a:solidFill>
                <a:srgbClr val="C00000"/>
              </a:solidFill>
              <a:latin typeface="Century Gothic"/>
              <a:ea typeface="Century Gothic"/>
              <a:cs typeface="Century Gothic"/>
              <a:sym typeface="Century Gothic"/>
            </a:endParaRPr>
          </a:p>
        </p:txBody>
      </p:sp>
      <p:pic>
        <p:nvPicPr>
          <p:cNvPr id="632" name="Google Shape;632;p21"/>
          <p:cNvPicPr preferRelativeResize="0">
            <a:picLocks noGrp="1"/>
          </p:cNvPicPr>
          <p:nvPr>
            <p:ph type="body" idx="1"/>
          </p:nvPr>
        </p:nvPicPr>
        <p:blipFill rotWithShape="1">
          <a:blip r:embed="rId3">
            <a:alphaModFix/>
          </a:blip>
          <a:srcRect/>
          <a:stretch/>
        </p:blipFill>
        <p:spPr>
          <a:xfrm>
            <a:off x="2023899" y="1047750"/>
            <a:ext cx="8258503" cy="5124450"/>
          </a:xfrm>
          <a:prstGeom prst="rect">
            <a:avLst/>
          </a:prstGeom>
          <a:noFill/>
          <a:ln>
            <a:noFill/>
          </a:ln>
        </p:spPr>
      </p:pic>
      <p:sp>
        <p:nvSpPr>
          <p:cNvPr id="633" name="Google Shape;633;p21"/>
          <p:cNvSpPr txBox="1"/>
          <p:nvPr/>
        </p:nvSpPr>
        <p:spPr>
          <a:xfrm>
            <a:off x="6700962" y="20421"/>
            <a:ext cx="1681036" cy="8292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Under $500k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40.2%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-40.3% vs. 1Q 2022</a:t>
            </a:r>
            <a:endParaRPr/>
          </a:p>
        </p:txBody>
      </p:sp>
      <p:sp>
        <p:nvSpPr>
          <p:cNvPr id="634" name="Google Shape;634;p21"/>
          <p:cNvSpPr txBox="1"/>
          <p:nvPr/>
        </p:nvSpPr>
        <p:spPr>
          <a:xfrm>
            <a:off x="8803424" y="33196"/>
            <a:ext cx="1681033" cy="82923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Over $500k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59.8%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-25.6% vs. 1Q 2022</a:t>
            </a:r>
            <a:endParaRPr/>
          </a:p>
        </p:txBody>
      </p:sp>
      <p:cxnSp>
        <p:nvCxnSpPr>
          <p:cNvPr id="635" name="Google Shape;635;p21"/>
          <p:cNvCxnSpPr/>
          <p:nvPr/>
        </p:nvCxnSpPr>
        <p:spPr>
          <a:xfrm>
            <a:off x="8592710" y="62257"/>
            <a:ext cx="0" cy="754279"/>
          </a:xfrm>
          <a:prstGeom prst="straightConnector1">
            <a:avLst/>
          </a:prstGeom>
          <a:noFill/>
          <a:ln w="9525" cap="flat" cmpd="sng">
            <a:solidFill>
              <a:schemeClr val="lt1"/>
            </a:solidFill>
            <a:prstDash val="solid"/>
            <a:miter lim="800000"/>
            <a:headEnd type="none" w="sm" len="sm"/>
            <a:tailEnd type="none" w="sm" len="sm"/>
          </a:ln>
        </p:spPr>
      </p:cxnSp>
      <p:sp>
        <p:nvSpPr>
          <p:cNvPr id="636" name="Google Shape;636;p21"/>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637" name="Google Shape;637;p21"/>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4"/>
          <p:cNvSpPr txBox="1"/>
          <p:nvPr/>
        </p:nvSpPr>
        <p:spPr>
          <a:xfrm>
            <a:off x="6934200" y="0"/>
            <a:ext cx="3516312"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12.0% of all Active Listings are priced lower than $500k.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49.6% of all Active Listings are priced higher than $1M.  </a:t>
            </a:r>
            <a:endParaRPr/>
          </a:p>
        </p:txBody>
      </p:sp>
      <p:sp>
        <p:nvSpPr>
          <p:cNvPr id="562" name="Google Shape;562;p1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23</a:t>
            </a:fld>
            <a:endParaRPr sz="1200">
              <a:solidFill>
                <a:srgbClr val="C00000"/>
              </a:solidFill>
              <a:latin typeface="Century Gothic"/>
              <a:ea typeface="Century Gothic"/>
              <a:cs typeface="Century Gothic"/>
              <a:sym typeface="Century Gothic"/>
            </a:endParaRPr>
          </a:p>
        </p:txBody>
      </p:sp>
      <p:pic>
        <p:nvPicPr>
          <p:cNvPr id="563" name="Google Shape;563;p14"/>
          <p:cNvPicPr preferRelativeResize="0">
            <a:picLocks noGrp="1"/>
          </p:cNvPicPr>
          <p:nvPr>
            <p:ph type="body" idx="1"/>
          </p:nvPr>
        </p:nvPicPr>
        <p:blipFill rotWithShape="1">
          <a:blip r:embed="rId3">
            <a:alphaModFix/>
          </a:blip>
          <a:srcRect/>
          <a:stretch/>
        </p:blipFill>
        <p:spPr>
          <a:xfrm>
            <a:off x="-1" y="1996965"/>
            <a:ext cx="5946337" cy="3762704"/>
          </a:xfrm>
          <a:prstGeom prst="rect">
            <a:avLst/>
          </a:prstGeom>
          <a:noFill/>
          <a:ln>
            <a:noFill/>
          </a:ln>
        </p:spPr>
      </p:pic>
      <p:sp>
        <p:nvSpPr>
          <p:cNvPr id="564" name="Google Shape;564;p1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565" name="Google Shape;565;p14"/>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pic>
        <p:nvPicPr>
          <p:cNvPr id="7" name="Google Shape;603;p18">
            <a:extLst>
              <a:ext uri="{FF2B5EF4-FFF2-40B4-BE49-F238E27FC236}">
                <a16:creationId xmlns:a16="http://schemas.microsoft.com/office/drawing/2014/main" id="{FF05F047-33D5-3644-BD64-2D2705F8EEA3}"/>
              </a:ext>
            </a:extLst>
          </p:cNvPr>
          <p:cNvPicPr preferRelativeResize="0">
            <a:picLocks/>
          </p:cNvPicPr>
          <p:nvPr/>
        </p:nvPicPr>
        <p:blipFill rotWithShape="1">
          <a:blip r:embed="rId4">
            <a:alphaModFix/>
          </a:blip>
          <a:srcRect/>
          <a:stretch/>
        </p:blipFill>
        <p:spPr>
          <a:xfrm>
            <a:off x="6245664" y="1860331"/>
            <a:ext cx="5799191" cy="41121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2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24</a:t>
            </a:fld>
            <a:endParaRPr sz="1200">
              <a:solidFill>
                <a:srgbClr val="C00000"/>
              </a:solidFill>
              <a:latin typeface="Century Gothic"/>
              <a:ea typeface="Century Gothic"/>
              <a:cs typeface="Century Gothic"/>
              <a:sym typeface="Century Gothic"/>
            </a:endParaRPr>
          </a:p>
        </p:txBody>
      </p:sp>
      <p:sp>
        <p:nvSpPr>
          <p:cNvPr id="644" name="Google Shape;644;p22"/>
          <p:cNvSpPr txBox="1"/>
          <p:nvPr/>
        </p:nvSpPr>
        <p:spPr>
          <a:xfrm>
            <a:off x="6700962" y="20421"/>
            <a:ext cx="1681036" cy="8292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Under $500k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36.3%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-44.3% vs. 1Q 2022</a:t>
            </a:r>
            <a:endParaRPr/>
          </a:p>
        </p:txBody>
      </p:sp>
      <p:sp>
        <p:nvSpPr>
          <p:cNvPr id="645" name="Google Shape;645;p22"/>
          <p:cNvSpPr txBox="1"/>
          <p:nvPr/>
        </p:nvSpPr>
        <p:spPr>
          <a:xfrm>
            <a:off x="8803424" y="33196"/>
            <a:ext cx="1681033" cy="82923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Over $500k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63.7%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-24.3% vs. 1Q 2022</a:t>
            </a:r>
            <a:endParaRPr/>
          </a:p>
        </p:txBody>
      </p:sp>
      <p:cxnSp>
        <p:nvCxnSpPr>
          <p:cNvPr id="646" name="Google Shape;646;p22"/>
          <p:cNvCxnSpPr/>
          <p:nvPr/>
        </p:nvCxnSpPr>
        <p:spPr>
          <a:xfrm>
            <a:off x="8592710" y="62257"/>
            <a:ext cx="0" cy="754279"/>
          </a:xfrm>
          <a:prstGeom prst="straightConnector1">
            <a:avLst/>
          </a:prstGeom>
          <a:noFill/>
          <a:ln w="9525" cap="flat" cmpd="sng">
            <a:solidFill>
              <a:schemeClr val="lt1"/>
            </a:solidFill>
            <a:prstDash val="solid"/>
            <a:miter lim="800000"/>
            <a:headEnd type="none" w="sm" len="sm"/>
            <a:tailEnd type="none" w="sm" len="sm"/>
          </a:ln>
        </p:spPr>
      </p:cxnSp>
      <p:pic>
        <p:nvPicPr>
          <p:cNvPr id="647" name="Google Shape;647;p22"/>
          <p:cNvPicPr preferRelativeResize="0">
            <a:picLocks noGrp="1"/>
          </p:cNvPicPr>
          <p:nvPr>
            <p:ph type="body" idx="1"/>
          </p:nvPr>
        </p:nvPicPr>
        <p:blipFill rotWithShape="1">
          <a:blip r:embed="rId3">
            <a:alphaModFix/>
          </a:blip>
          <a:srcRect/>
          <a:stretch/>
        </p:blipFill>
        <p:spPr>
          <a:xfrm>
            <a:off x="1978004" y="1047750"/>
            <a:ext cx="8350293" cy="5124450"/>
          </a:xfrm>
          <a:prstGeom prst="rect">
            <a:avLst/>
          </a:prstGeom>
          <a:noFill/>
          <a:ln>
            <a:noFill/>
          </a:ln>
        </p:spPr>
      </p:pic>
      <p:sp>
        <p:nvSpPr>
          <p:cNvPr id="648" name="Google Shape;648;p22"/>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649" name="Google Shape;649;p22"/>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5"/>
          <p:cNvSpPr txBox="1"/>
          <p:nvPr/>
        </p:nvSpPr>
        <p:spPr>
          <a:xfrm>
            <a:off x="6934200" y="0"/>
            <a:ext cx="3516312"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47.9% of all Active Listings in March 2023 are priced lower than $300k.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9.5% of all Active Listings are priced higher than $1M.  </a:t>
            </a:r>
            <a:endParaRPr/>
          </a:p>
        </p:txBody>
      </p:sp>
      <p:sp>
        <p:nvSpPr>
          <p:cNvPr id="572" name="Google Shape;572;p1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25</a:t>
            </a:fld>
            <a:endParaRPr sz="1000" b="1">
              <a:solidFill>
                <a:srgbClr val="C00000"/>
              </a:solidFill>
              <a:latin typeface="Century Gothic"/>
              <a:ea typeface="Century Gothic"/>
              <a:cs typeface="Century Gothic"/>
              <a:sym typeface="Century Gothic"/>
            </a:endParaRPr>
          </a:p>
        </p:txBody>
      </p:sp>
      <p:pic>
        <p:nvPicPr>
          <p:cNvPr id="573" name="Google Shape;573;p15"/>
          <p:cNvPicPr preferRelativeResize="0">
            <a:picLocks noGrp="1"/>
          </p:cNvPicPr>
          <p:nvPr>
            <p:ph type="body" idx="1"/>
          </p:nvPr>
        </p:nvPicPr>
        <p:blipFill rotWithShape="1">
          <a:blip r:embed="rId3">
            <a:alphaModFix/>
          </a:blip>
          <a:srcRect/>
          <a:stretch/>
        </p:blipFill>
        <p:spPr>
          <a:xfrm>
            <a:off x="138747" y="1800829"/>
            <a:ext cx="5957253" cy="3922929"/>
          </a:xfrm>
          <a:prstGeom prst="rect">
            <a:avLst/>
          </a:prstGeom>
          <a:noFill/>
          <a:ln>
            <a:noFill/>
          </a:ln>
        </p:spPr>
      </p:pic>
      <p:sp>
        <p:nvSpPr>
          <p:cNvPr id="574" name="Google Shape;574;p1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575" name="Google Shape;575;p15"/>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pic>
        <p:nvPicPr>
          <p:cNvPr id="7" name="Google Shape;613;p19">
            <a:extLst>
              <a:ext uri="{FF2B5EF4-FFF2-40B4-BE49-F238E27FC236}">
                <a16:creationId xmlns:a16="http://schemas.microsoft.com/office/drawing/2014/main" id="{F86C4B7B-7CCF-BA42-B1C5-3C815FDD4675}"/>
              </a:ext>
            </a:extLst>
          </p:cNvPr>
          <p:cNvPicPr preferRelativeResize="0">
            <a:picLocks/>
          </p:cNvPicPr>
          <p:nvPr/>
        </p:nvPicPr>
        <p:blipFill rotWithShape="1">
          <a:blip r:embed="rId4">
            <a:alphaModFix/>
          </a:blip>
          <a:srcRect/>
          <a:stretch/>
        </p:blipFill>
        <p:spPr>
          <a:xfrm>
            <a:off x="6430389" y="1716746"/>
            <a:ext cx="5595381" cy="42767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23"/>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26</a:t>
            </a:fld>
            <a:endParaRPr sz="1000" b="1">
              <a:solidFill>
                <a:srgbClr val="C00000"/>
              </a:solidFill>
              <a:latin typeface="Century Gothic"/>
              <a:ea typeface="Century Gothic"/>
              <a:cs typeface="Century Gothic"/>
              <a:sym typeface="Century Gothic"/>
            </a:endParaRPr>
          </a:p>
        </p:txBody>
      </p:sp>
      <p:pic>
        <p:nvPicPr>
          <p:cNvPr id="656" name="Google Shape;656;p23"/>
          <p:cNvPicPr preferRelativeResize="0">
            <a:picLocks noGrp="1"/>
          </p:cNvPicPr>
          <p:nvPr>
            <p:ph type="body" idx="1"/>
          </p:nvPr>
        </p:nvPicPr>
        <p:blipFill rotWithShape="1">
          <a:blip r:embed="rId3">
            <a:alphaModFix/>
          </a:blip>
          <a:srcRect/>
          <a:stretch/>
        </p:blipFill>
        <p:spPr>
          <a:xfrm>
            <a:off x="2342803" y="1047750"/>
            <a:ext cx="7620695" cy="5124450"/>
          </a:xfrm>
          <a:prstGeom prst="rect">
            <a:avLst/>
          </a:prstGeom>
          <a:noFill/>
          <a:ln>
            <a:noFill/>
          </a:ln>
        </p:spPr>
      </p:pic>
      <p:sp>
        <p:nvSpPr>
          <p:cNvPr id="657" name="Google Shape;657;p23"/>
          <p:cNvSpPr txBox="1"/>
          <p:nvPr/>
        </p:nvSpPr>
        <p:spPr>
          <a:xfrm>
            <a:off x="6700962" y="20421"/>
            <a:ext cx="1681036" cy="8292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Under $300k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56.7%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-44.1% vs. 1Q 2022</a:t>
            </a:r>
            <a:endParaRPr/>
          </a:p>
        </p:txBody>
      </p:sp>
      <p:sp>
        <p:nvSpPr>
          <p:cNvPr id="658" name="Google Shape;658;p23"/>
          <p:cNvSpPr txBox="1"/>
          <p:nvPr/>
        </p:nvSpPr>
        <p:spPr>
          <a:xfrm>
            <a:off x="8803424" y="33196"/>
            <a:ext cx="1681033" cy="82923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Over $300k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43.3%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-25.4% vs. 1Q 2022</a:t>
            </a:r>
            <a:endParaRPr/>
          </a:p>
        </p:txBody>
      </p:sp>
      <p:cxnSp>
        <p:nvCxnSpPr>
          <p:cNvPr id="659" name="Google Shape;659;p23"/>
          <p:cNvCxnSpPr/>
          <p:nvPr/>
        </p:nvCxnSpPr>
        <p:spPr>
          <a:xfrm>
            <a:off x="8592710" y="62257"/>
            <a:ext cx="0" cy="754279"/>
          </a:xfrm>
          <a:prstGeom prst="straightConnector1">
            <a:avLst/>
          </a:prstGeom>
          <a:noFill/>
          <a:ln w="9525" cap="flat" cmpd="sng">
            <a:solidFill>
              <a:schemeClr val="lt1"/>
            </a:solidFill>
            <a:prstDash val="solid"/>
            <a:miter lim="800000"/>
            <a:headEnd type="none" w="sm" len="sm"/>
            <a:tailEnd type="none" w="sm" len="sm"/>
          </a:ln>
        </p:spPr>
      </p:cxnSp>
      <p:sp>
        <p:nvSpPr>
          <p:cNvPr id="660" name="Google Shape;660;p2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661" name="Google Shape;661;p23"/>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6"/>
          <p:cNvSpPr txBox="1"/>
          <p:nvPr/>
        </p:nvSpPr>
        <p:spPr>
          <a:xfrm>
            <a:off x="6934200" y="0"/>
            <a:ext cx="3124200"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13.9% of all Active Listings are priced lower than $300k.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31.1% of all Active Listings are priced higher than $1M.  </a:t>
            </a:r>
            <a:endParaRPr/>
          </a:p>
        </p:txBody>
      </p:sp>
      <p:sp>
        <p:nvSpPr>
          <p:cNvPr id="582" name="Google Shape;582;p1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27</a:t>
            </a:fld>
            <a:endParaRPr sz="1200">
              <a:solidFill>
                <a:srgbClr val="C00000"/>
              </a:solidFill>
              <a:latin typeface="Century Gothic"/>
              <a:ea typeface="Century Gothic"/>
              <a:cs typeface="Century Gothic"/>
              <a:sym typeface="Century Gothic"/>
            </a:endParaRPr>
          </a:p>
        </p:txBody>
      </p:sp>
      <p:pic>
        <p:nvPicPr>
          <p:cNvPr id="583" name="Google Shape;583;p16"/>
          <p:cNvPicPr preferRelativeResize="0">
            <a:picLocks noGrp="1"/>
          </p:cNvPicPr>
          <p:nvPr>
            <p:ph type="body" idx="1"/>
          </p:nvPr>
        </p:nvPicPr>
        <p:blipFill rotWithShape="1">
          <a:blip r:embed="rId3">
            <a:alphaModFix/>
          </a:blip>
          <a:srcRect/>
          <a:stretch/>
        </p:blipFill>
        <p:spPr>
          <a:xfrm>
            <a:off x="54664" y="1587061"/>
            <a:ext cx="6262052" cy="4214649"/>
          </a:xfrm>
          <a:prstGeom prst="rect">
            <a:avLst/>
          </a:prstGeom>
          <a:noFill/>
          <a:ln>
            <a:noFill/>
          </a:ln>
        </p:spPr>
      </p:pic>
      <p:sp>
        <p:nvSpPr>
          <p:cNvPr id="584" name="Google Shape;584;p1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585" name="Google Shape;585;p16"/>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pic>
        <p:nvPicPr>
          <p:cNvPr id="7" name="Google Shape;623;p20">
            <a:extLst>
              <a:ext uri="{FF2B5EF4-FFF2-40B4-BE49-F238E27FC236}">
                <a16:creationId xmlns:a16="http://schemas.microsoft.com/office/drawing/2014/main" id="{3D490B75-9849-D442-BE9B-23229A79D094}"/>
              </a:ext>
            </a:extLst>
          </p:cNvPr>
          <p:cNvPicPr preferRelativeResize="0">
            <a:picLocks/>
          </p:cNvPicPr>
          <p:nvPr/>
        </p:nvPicPr>
        <p:blipFill rotWithShape="1">
          <a:blip r:embed="rId4">
            <a:alphaModFix/>
          </a:blip>
          <a:srcRect/>
          <a:stretch/>
        </p:blipFill>
        <p:spPr>
          <a:xfrm>
            <a:off x="6316716" y="1488761"/>
            <a:ext cx="5742555" cy="44876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28</a:t>
            </a:fld>
            <a:endParaRPr sz="1200">
              <a:solidFill>
                <a:srgbClr val="C00000"/>
              </a:solidFill>
              <a:latin typeface="Century Gothic"/>
              <a:ea typeface="Century Gothic"/>
              <a:cs typeface="Century Gothic"/>
              <a:sym typeface="Century Gothic"/>
            </a:endParaRPr>
          </a:p>
        </p:txBody>
      </p:sp>
      <p:pic>
        <p:nvPicPr>
          <p:cNvPr id="668" name="Google Shape;668;p24"/>
          <p:cNvPicPr preferRelativeResize="0">
            <a:picLocks noGrp="1"/>
          </p:cNvPicPr>
          <p:nvPr>
            <p:ph type="body" idx="1"/>
          </p:nvPr>
        </p:nvPicPr>
        <p:blipFill rotWithShape="1">
          <a:blip r:embed="rId3">
            <a:alphaModFix/>
          </a:blip>
          <a:srcRect/>
          <a:stretch/>
        </p:blipFill>
        <p:spPr>
          <a:xfrm>
            <a:off x="2042915" y="1047750"/>
            <a:ext cx="8220470" cy="5124450"/>
          </a:xfrm>
          <a:prstGeom prst="rect">
            <a:avLst/>
          </a:prstGeom>
          <a:noFill/>
          <a:ln>
            <a:noFill/>
          </a:ln>
        </p:spPr>
      </p:pic>
      <p:sp>
        <p:nvSpPr>
          <p:cNvPr id="669" name="Google Shape;669;p24"/>
          <p:cNvSpPr txBox="1"/>
          <p:nvPr/>
        </p:nvSpPr>
        <p:spPr>
          <a:xfrm>
            <a:off x="6700962" y="20421"/>
            <a:ext cx="1681036" cy="8292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Under $300k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29.7%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-56.2% vs. 1Q 2022</a:t>
            </a:r>
            <a:endParaRPr/>
          </a:p>
        </p:txBody>
      </p:sp>
      <p:sp>
        <p:nvSpPr>
          <p:cNvPr id="670" name="Google Shape;670;p24"/>
          <p:cNvSpPr txBox="1"/>
          <p:nvPr/>
        </p:nvSpPr>
        <p:spPr>
          <a:xfrm>
            <a:off x="8803424" y="33196"/>
            <a:ext cx="1681033" cy="82923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a:solidFill>
                  <a:schemeClr val="lt1"/>
                </a:solidFill>
                <a:latin typeface="Century Gothic"/>
                <a:ea typeface="Century Gothic"/>
                <a:cs typeface="Century Gothic"/>
                <a:sym typeface="Century Gothic"/>
              </a:rPr>
              <a:t>Over $300k</a:t>
            </a:r>
            <a:endParaRPr/>
          </a:p>
          <a:p>
            <a:pPr marL="365760" marR="0" lvl="0" indent="-182880" algn="l" rtl="0">
              <a:lnSpc>
                <a:spcPct val="90909"/>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70.3% of Overall Sales </a:t>
            </a:r>
            <a:endParaRPr/>
          </a:p>
          <a:p>
            <a:pPr marL="365760" marR="0" lvl="0" indent="-182880" algn="l" rtl="0">
              <a:lnSpc>
                <a:spcPct val="90909"/>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Down -47.7% vs. 1Q 2022</a:t>
            </a:r>
            <a:endParaRPr/>
          </a:p>
        </p:txBody>
      </p:sp>
      <p:cxnSp>
        <p:nvCxnSpPr>
          <p:cNvPr id="671" name="Google Shape;671;p24"/>
          <p:cNvCxnSpPr/>
          <p:nvPr/>
        </p:nvCxnSpPr>
        <p:spPr>
          <a:xfrm>
            <a:off x="8592710" y="62257"/>
            <a:ext cx="0" cy="754279"/>
          </a:xfrm>
          <a:prstGeom prst="straightConnector1">
            <a:avLst/>
          </a:prstGeom>
          <a:noFill/>
          <a:ln w="9525" cap="flat" cmpd="sng">
            <a:solidFill>
              <a:schemeClr val="lt1"/>
            </a:solidFill>
            <a:prstDash val="solid"/>
            <a:miter lim="800000"/>
            <a:headEnd type="none" w="sm" len="sm"/>
            <a:tailEnd type="none" w="sm" len="sm"/>
          </a:ln>
        </p:spPr>
      </p:cxnSp>
      <p:sp>
        <p:nvSpPr>
          <p:cNvPr id="672" name="Google Shape;672;p2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673" name="Google Shape;673;p24"/>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90"/>
        <p:cNvGrpSpPr/>
        <p:nvPr/>
      </p:nvGrpSpPr>
      <p:grpSpPr>
        <a:xfrm>
          <a:off x="0" y="0"/>
          <a:ext cx="0" cy="0"/>
          <a:chOff x="0" y="0"/>
          <a:chExt cx="0" cy="0"/>
        </a:xfrm>
      </p:grpSpPr>
      <p:sp>
        <p:nvSpPr>
          <p:cNvPr id="591" name="Google Shape;591;p17"/>
          <p:cNvSpPr txBox="1"/>
          <p:nvPr/>
        </p:nvSpPr>
        <p:spPr>
          <a:xfrm>
            <a:off x="6934200" y="0"/>
            <a:ext cx="3505200"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40.0% of all Pending Sales in March 2023 are priced lower than $500k.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16.8% of all Pending Sales are priced higher than $1M.  </a:t>
            </a:r>
            <a:endParaRPr/>
          </a:p>
        </p:txBody>
      </p:sp>
      <p:sp>
        <p:nvSpPr>
          <p:cNvPr id="592" name="Google Shape;592;p1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29</a:t>
            </a:fld>
            <a:endParaRPr sz="1200">
              <a:solidFill>
                <a:srgbClr val="C00000"/>
              </a:solidFill>
              <a:latin typeface="Century Gothic"/>
              <a:ea typeface="Century Gothic"/>
              <a:cs typeface="Century Gothic"/>
              <a:sym typeface="Century Gothic"/>
            </a:endParaRPr>
          </a:p>
        </p:txBody>
      </p:sp>
      <p:pic>
        <p:nvPicPr>
          <p:cNvPr id="593" name="Google Shape;593;p17"/>
          <p:cNvPicPr preferRelativeResize="0">
            <a:picLocks noGrp="1"/>
          </p:cNvPicPr>
          <p:nvPr>
            <p:ph type="body" idx="1"/>
          </p:nvPr>
        </p:nvPicPr>
        <p:blipFill rotWithShape="1">
          <a:blip r:embed="rId3">
            <a:alphaModFix/>
          </a:blip>
          <a:srcRect/>
          <a:stretch/>
        </p:blipFill>
        <p:spPr>
          <a:xfrm>
            <a:off x="2344906" y="1047750"/>
            <a:ext cx="7637295" cy="5124450"/>
          </a:xfrm>
          <a:prstGeom prst="rect">
            <a:avLst/>
          </a:prstGeom>
          <a:noFill/>
          <a:ln>
            <a:noFill/>
          </a:ln>
        </p:spPr>
      </p:pic>
      <p:sp>
        <p:nvSpPr>
          <p:cNvPr id="594" name="Google Shape;594;p1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595" name="Google Shape;595;p17"/>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866"/>
        <p:cNvGrpSpPr/>
        <p:nvPr/>
      </p:nvGrpSpPr>
      <p:grpSpPr>
        <a:xfrm>
          <a:off x="0" y="0"/>
          <a:ext cx="0" cy="0"/>
          <a:chOff x="0" y="0"/>
          <a:chExt cx="0" cy="0"/>
        </a:xfrm>
      </p:grpSpPr>
      <p:sp>
        <p:nvSpPr>
          <p:cNvPr id="1867" name="Google Shape;1867;g23a9ed8713e_1_0"/>
          <p:cNvSpPr txBox="1"/>
          <p:nvPr/>
        </p:nvSpPr>
        <p:spPr>
          <a:xfrm>
            <a:off x="10210800" y="6492876"/>
            <a:ext cx="457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dirty="0">
              <a:solidFill>
                <a:srgbClr val="C00000"/>
              </a:solidFill>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1540B296-184A-0140-95D9-F2C484359E73}"/>
              </a:ext>
            </a:extLst>
          </p:cNvPr>
          <p:cNvSpPr txBox="1"/>
          <p:nvPr/>
        </p:nvSpPr>
        <p:spPr>
          <a:xfrm>
            <a:off x="0" y="0"/>
            <a:ext cx="12192000" cy="6858000"/>
          </a:xfrm>
          <a:prstGeom prst="rect">
            <a:avLst/>
          </a:prstGeom>
          <a:solidFill>
            <a:schemeClr val="tx1">
              <a:lumMod val="85000"/>
              <a:lumOff val="15000"/>
            </a:schemeClr>
          </a:solidFill>
        </p:spPr>
        <p:txBody>
          <a:bodyPr wrap="square" rtlCol="0">
            <a:spAutoFit/>
          </a:bodyPr>
          <a:lstStyle/>
          <a:p>
            <a:endParaRPr lang="en-US" dirty="0"/>
          </a:p>
        </p:txBody>
      </p:sp>
      <p:pic>
        <p:nvPicPr>
          <p:cNvPr id="5" name="Picture 4" descr="Graphical user interface, website&#10;&#10;Description automatically generated">
            <a:extLst>
              <a:ext uri="{FF2B5EF4-FFF2-40B4-BE49-F238E27FC236}">
                <a16:creationId xmlns:a16="http://schemas.microsoft.com/office/drawing/2014/main" id="{4F6EB896-D9A6-D343-8E88-1E1B6202ADBB}"/>
              </a:ext>
            </a:extLst>
          </p:cNvPr>
          <p:cNvPicPr>
            <a:picLocks noChangeAspect="1"/>
          </p:cNvPicPr>
          <p:nvPr/>
        </p:nvPicPr>
        <p:blipFill>
          <a:blip r:embed="rId3"/>
          <a:stretch>
            <a:fillRect/>
          </a:stretch>
        </p:blipFill>
        <p:spPr>
          <a:xfrm>
            <a:off x="1779181" y="-24"/>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600"/>
        <p:cNvGrpSpPr/>
        <p:nvPr/>
      </p:nvGrpSpPr>
      <p:grpSpPr>
        <a:xfrm>
          <a:off x="0" y="0"/>
          <a:ext cx="0" cy="0"/>
          <a:chOff x="0" y="0"/>
          <a:chExt cx="0" cy="0"/>
        </a:xfrm>
      </p:grpSpPr>
      <p:sp>
        <p:nvSpPr>
          <p:cNvPr id="601" name="Google Shape;601;p18"/>
          <p:cNvSpPr txBox="1"/>
          <p:nvPr/>
        </p:nvSpPr>
        <p:spPr>
          <a:xfrm>
            <a:off x="6934200" y="0"/>
            <a:ext cx="3135312"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37.1% of all Pending Sales are priced lower than $500k.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18.8% of all Pending Sales are priced higher than $1M.  </a:t>
            </a:r>
            <a:endParaRPr/>
          </a:p>
        </p:txBody>
      </p:sp>
      <p:sp>
        <p:nvSpPr>
          <p:cNvPr id="602" name="Google Shape;602;p1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30</a:t>
            </a:fld>
            <a:endParaRPr sz="1200">
              <a:solidFill>
                <a:srgbClr val="C00000"/>
              </a:solidFill>
              <a:latin typeface="Century Gothic"/>
              <a:ea typeface="Century Gothic"/>
              <a:cs typeface="Century Gothic"/>
              <a:sym typeface="Century Gothic"/>
            </a:endParaRPr>
          </a:p>
        </p:txBody>
      </p:sp>
      <p:pic>
        <p:nvPicPr>
          <p:cNvPr id="603" name="Google Shape;603;p18"/>
          <p:cNvPicPr preferRelativeResize="0">
            <a:picLocks noGrp="1"/>
          </p:cNvPicPr>
          <p:nvPr>
            <p:ph type="body" idx="1"/>
          </p:nvPr>
        </p:nvPicPr>
        <p:blipFill rotWithShape="1">
          <a:blip r:embed="rId3">
            <a:alphaModFix/>
          </a:blip>
          <a:srcRect/>
          <a:stretch/>
        </p:blipFill>
        <p:spPr>
          <a:xfrm>
            <a:off x="2334503" y="1047750"/>
            <a:ext cx="7637295" cy="5124450"/>
          </a:xfrm>
          <a:prstGeom prst="rect">
            <a:avLst/>
          </a:prstGeom>
          <a:noFill/>
          <a:ln>
            <a:noFill/>
          </a:ln>
        </p:spPr>
      </p:pic>
      <p:sp>
        <p:nvSpPr>
          <p:cNvPr id="604" name="Google Shape;604;p1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605" name="Google Shape;605;p18"/>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610"/>
        <p:cNvGrpSpPr/>
        <p:nvPr/>
      </p:nvGrpSpPr>
      <p:grpSpPr>
        <a:xfrm>
          <a:off x="0" y="0"/>
          <a:ext cx="0" cy="0"/>
          <a:chOff x="0" y="0"/>
          <a:chExt cx="0" cy="0"/>
        </a:xfrm>
      </p:grpSpPr>
      <p:sp>
        <p:nvSpPr>
          <p:cNvPr id="611" name="Google Shape;611;p19"/>
          <p:cNvSpPr txBox="1"/>
          <p:nvPr/>
        </p:nvSpPr>
        <p:spPr>
          <a:xfrm>
            <a:off x="6934200" y="0"/>
            <a:ext cx="3352800"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61.6% of all Pending Sales in March 2023 are priced lower than $300k.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11.2% of all Pending Sales are priced higher than $1M.  </a:t>
            </a:r>
            <a:endParaRPr/>
          </a:p>
        </p:txBody>
      </p:sp>
      <p:sp>
        <p:nvSpPr>
          <p:cNvPr id="612" name="Google Shape;612;p1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31</a:t>
            </a:fld>
            <a:endParaRPr sz="1000" b="1">
              <a:solidFill>
                <a:srgbClr val="C00000"/>
              </a:solidFill>
              <a:latin typeface="Century Gothic"/>
              <a:ea typeface="Century Gothic"/>
              <a:cs typeface="Century Gothic"/>
              <a:sym typeface="Century Gothic"/>
            </a:endParaRPr>
          </a:p>
        </p:txBody>
      </p:sp>
      <p:pic>
        <p:nvPicPr>
          <p:cNvPr id="613" name="Google Shape;613;p19"/>
          <p:cNvPicPr preferRelativeResize="0">
            <a:picLocks noGrp="1"/>
          </p:cNvPicPr>
          <p:nvPr>
            <p:ph type="body" idx="1"/>
          </p:nvPr>
        </p:nvPicPr>
        <p:blipFill rotWithShape="1">
          <a:blip r:embed="rId3">
            <a:alphaModFix/>
          </a:blip>
          <a:srcRect/>
          <a:stretch/>
        </p:blipFill>
        <p:spPr>
          <a:xfrm>
            <a:off x="2337246" y="1047750"/>
            <a:ext cx="7631808" cy="5124450"/>
          </a:xfrm>
          <a:prstGeom prst="rect">
            <a:avLst/>
          </a:prstGeom>
          <a:noFill/>
          <a:ln>
            <a:noFill/>
          </a:ln>
        </p:spPr>
      </p:pic>
      <p:sp>
        <p:nvSpPr>
          <p:cNvPr id="614" name="Google Shape;614;p1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615" name="Google Shape;615;p19"/>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20"/>
          <p:cNvSpPr txBox="1"/>
          <p:nvPr/>
        </p:nvSpPr>
        <p:spPr>
          <a:xfrm>
            <a:off x="6934200" y="0"/>
            <a:ext cx="3135312" cy="896938"/>
          </a:xfrm>
          <a:prstGeom prst="rect">
            <a:avLst/>
          </a:prstGeom>
          <a:noFill/>
          <a:ln>
            <a:noFill/>
          </a:ln>
        </p:spPr>
        <p:txBody>
          <a:bodyPr spcFirstLastPara="1" wrap="square" lIns="91425" tIns="45700" rIns="91425" bIns="45700" anchor="ctr" anchorCtr="0">
            <a:normAutofit/>
          </a:bodyPr>
          <a:lstStyle/>
          <a:p>
            <a:pPr marL="342900" marR="0" lvl="0" indent="-342900" algn="l" rtl="0">
              <a:spcBef>
                <a:spcPts val="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32.3% of all Pending Sales are priced lower than $300k. </a:t>
            </a:r>
            <a:endParaRPr/>
          </a:p>
          <a:p>
            <a:pPr marL="342900" marR="0" lvl="0" indent="-342900" algn="l" rtl="0">
              <a:spcBef>
                <a:spcPts val="240"/>
              </a:spcBef>
              <a:spcAft>
                <a:spcPts val="0"/>
              </a:spcAft>
              <a:buClr>
                <a:schemeClr val="lt1"/>
              </a:buClr>
              <a:buSzPts val="1200"/>
              <a:buFont typeface="Noto Sans Symbols"/>
              <a:buChar char="✔"/>
            </a:pPr>
            <a:r>
              <a:rPr lang="en-US" sz="1200">
                <a:solidFill>
                  <a:schemeClr val="lt1"/>
                </a:solidFill>
                <a:latin typeface="Gill Sans"/>
                <a:ea typeface="Gill Sans"/>
                <a:cs typeface="Gill Sans"/>
                <a:sym typeface="Gill Sans"/>
              </a:rPr>
              <a:t>12.7% of all Pending Sales are priced higher than $1M.  </a:t>
            </a:r>
            <a:endParaRPr/>
          </a:p>
        </p:txBody>
      </p:sp>
      <p:sp>
        <p:nvSpPr>
          <p:cNvPr id="622" name="Google Shape;622;p2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32</a:t>
            </a:fld>
            <a:endParaRPr sz="1200">
              <a:solidFill>
                <a:srgbClr val="C00000"/>
              </a:solidFill>
              <a:latin typeface="Century Gothic"/>
              <a:ea typeface="Century Gothic"/>
              <a:cs typeface="Century Gothic"/>
              <a:sym typeface="Century Gothic"/>
            </a:endParaRPr>
          </a:p>
        </p:txBody>
      </p:sp>
      <p:pic>
        <p:nvPicPr>
          <p:cNvPr id="623" name="Google Shape;623;p20"/>
          <p:cNvPicPr preferRelativeResize="0">
            <a:picLocks noGrp="1"/>
          </p:cNvPicPr>
          <p:nvPr>
            <p:ph type="body" idx="1"/>
          </p:nvPr>
        </p:nvPicPr>
        <p:blipFill rotWithShape="1">
          <a:blip r:embed="rId3">
            <a:alphaModFix/>
          </a:blip>
          <a:srcRect/>
          <a:stretch/>
        </p:blipFill>
        <p:spPr>
          <a:xfrm>
            <a:off x="2338586" y="1047750"/>
            <a:ext cx="7629128" cy="5124450"/>
          </a:xfrm>
          <a:prstGeom prst="rect">
            <a:avLst/>
          </a:prstGeom>
          <a:noFill/>
          <a:ln>
            <a:noFill/>
          </a:ln>
        </p:spPr>
      </p:pic>
      <p:sp>
        <p:nvSpPr>
          <p:cNvPr id="624" name="Google Shape;624;p2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625" name="Google Shape;625;p20"/>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31FCCE-5C2F-2C9F-2147-B5F202F41AED}"/>
              </a:ext>
            </a:extLst>
          </p:cNvPr>
          <p:cNvSpPr txBox="1">
            <a:spLocks/>
          </p:cNvSpPr>
          <p:nvPr/>
        </p:nvSpPr>
        <p:spPr>
          <a:xfrm>
            <a:off x="6694336" y="66676"/>
            <a:ext cx="3973664" cy="79057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i="1"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i="1"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Tx/>
              <a:buFont typeface="Wingdings" panose="05000000000000000000" pitchFamily="2" charset="2"/>
              <a:buChar char="ü"/>
              <a:defRPr/>
            </a:pPr>
            <a:r>
              <a:rPr lang="en-US" dirty="0">
                <a:solidFill>
                  <a:sysClr val="window" lastClr="FFFFFF"/>
                </a:solidFill>
              </a:rPr>
              <a:t>Overall 1Q 2023 Sales -32.3% lower vs. 1Q 2022 </a:t>
            </a:r>
          </a:p>
          <a:p>
            <a:pPr>
              <a:lnSpc>
                <a:spcPct val="120000"/>
              </a:lnSpc>
              <a:spcBef>
                <a:spcPts val="600"/>
              </a:spcBef>
              <a:buClrTx/>
              <a:buFont typeface="Wingdings" panose="05000000000000000000" pitchFamily="2" charset="2"/>
              <a:buChar char="ü"/>
              <a:defRPr/>
            </a:pPr>
            <a:r>
              <a:rPr lang="en-US" dirty="0">
                <a:solidFill>
                  <a:sysClr val="window" lastClr="FFFFFF"/>
                </a:solidFill>
              </a:rPr>
              <a:t>Fewer sales for homes below $500K were the largest factor in this change. </a:t>
            </a:r>
          </a:p>
        </p:txBody>
      </p:sp>
      <p:sp>
        <p:nvSpPr>
          <p:cNvPr id="4" name="Slide Number Placeholder 1">
            <a:extLst>
              <a:ext uri="{FF2B5EF4-FFF2-40B4-BE49-F238E27FC236}">
                <a16:creationId xmlns:a16="http://schemas.microsoft.com/office/drawing/2014/main" id="{FAB165DA-5990-0908-4DA1-7CAFB97CC5D8}"/>
              </a:ext>
            </a:extLst>
          </p:cNvPr>
          <p:cNvSpPr txBox="1">
            <a:spLocks/>
          </p:cNvSpPr>
          <p:nvPr/>
        </p:nvSpPr>
        <p:spPr>
          <a:xfrm>
            <a:off x="10210800" y="6492876"/>
            <a:ext cx="4572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A277F-DA72-42A5-8F41-537825902768}" type="slidenum">
              <a:rPr lang="en-US">
                <a:solidFill>
                  <a:srgbClr val="C00000"/>
                </a:solidFill>
                <a:latin typeface="Century Gothic" panose="020B0502020202020204" pitchFamily="34" charset="0"/>
              </a:rPr>
              <a:pPr>
                <a:defRPr/>
              </a:pPr>
              <a:t>33</a:t>
            </a:fld>
            <a:endParaRPr lang="en-US" dirty="0">
              <a:solidFill>
                <a:srgbClr val="C00000"/>
              </a:solidFill>
              <a:latin typeface="Century Gothic" panose="020B0502020202020204" pitchFamily="34" charset="0"/>
            </a:endParaRPr>
          </a:p>
        </p:txBody>
      </p:sp>
      <p:pic>
        <p:nvPicPr>
          <p:cNvPr id="5" name="Content Placeholder 4">
            <a:extLst>
              <a:ext uri="{FF2B5EF4-FFF2-40B4-BE49-F238E27FC236}">
                <a16:creationId xmlns:a16="http://schemas.microsoft.com/office/drawing/2014/main" id="{593B532B-7E3C-13A3-31C0-E576A8B265F3}"/>
              </a:ext>
            </a:extLst>
          </p:cNvPr>
          <p:cNvPicPr>
            <a:picLocks noGrp="1" noChangeAspect="1"/>
          </p:cNvPicPr>
          <p:nvPr>
            <p:ph sz="half" idx="2"/>
          </p:nvPr>
        </p:nvPicPr>
        <p:blipFill>
          <a:blip r:embed="rId3"/>
          <a:stretch>
            <a:fillRect/>
          </a:stretch>
        </p:blipFill>
        <p:spPr>
          <a:xfrm>
            <a:off x="2317904" y="1047750"/>
            <a:ext cx="7670492" cy="5124450"/>
          </a:xfrm>
          <a:prstGeom prst="rect">
            <a:avLst/>
          </a:prstGeom>
        </p:spPr>
      </p:pic>
    </p:spTree>
    <p:extLst>
      <p:ext uri="{BB962C8B-B14F-4D97-AF65-F5344CB8AC3E}">
        <p14:creationId xmlns:p14="http://schemas.microsoft.com/office/powerpoint/2010/main" val="598286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26"/>
          <p:cNvSpPr txBox="1"/>
          <p:nvPr/>
        </p:nvSpPr>
        <p:spPr>
          <a:xfrm>
            <a:off x="6694336" y="66676"/>
            <a:ext cx="3973664" cy="790575"/>
          </a:xfrm>
          <a:prstGeom prst="rect">
            <a:avLst/>
          </a:prstGeom>
          <a:noFill/>
          <a:ln>
            <a:noFill/>
          </a:ln>
        </p:spPr>
        <p:txBody>
          <a:bodyPr spcFirstLastPara="1" wrap="square" lIns="91425" tIns="45700" rIns="91425" bIns="45700" anchor="t" anchorCtr="0">
            <a:normAutofit fontScale="70000" lnSpcReduction="20000"/>
          </a:bodyPr>
          <a:lstStyle/>
          <a:p>
            <a:pPr marL="228600" marR="0" lvl="0" indent="-228600" algn="l" rtl="0">
              <a:lnSpc>
                <a:spcPct val="120000"/>
              </a:lnSpc>
              <a:spcBef>
                <a:spcPts val="0"/>
              </a:spcBef>
              <a:spcAft>
                <a:spcPts val="0"/>
              </a:spcAft>
              <a:buClr>
                <a:srgbClr val="FFFFFF"/>
              </a:buClr>
              <a:buSzPct val="100000"/>
              <a:buFont typeface="Noto Sans Symbols"/>
              <a:buChar char="✔"/>
            </a:pPr>
            <a:r>
              <a:rPr lang="en-US" sz="1600">
                <a:solidFill>
                  <a:srgbClr val="FFFFFF"/>
                </a:solidFill>
                <a:latin typeface="Century Gothic"/>
                <a:ea typeface="Century Gothic"/>
                <a:cs typeface="Century Gothic"/>
                <a:sym typeface="Century Gothic"/>
              </a:rPr>
              <a:t>Overall 1Q 2023 Sales were -33.0% lower vs. 1Q 2022 </a:t>
            </a:r>
            <a:endParaRPr/>
          </a:p>
          <a:p>
            <a:pPr marL="228600" marR="0" lvl="0" indent="-228600" algn="l" rtl="0">
              <a:lnSpc>
                <a:spcPct val="120000"/>
              </a:lnSpc>
              <a:spcBef>
                <a:spcPts val="600"/>
              </a:spcBef>
              <a:spcAft>
                <a:spcPts val="0"/>
              </a:spcAft>
              <a:buClr>
                <a:srgbClr val="FFFFFF"/>
              </a:buClr>
              <a:buSzPct val="100000"/>
              <a:buFont typeface="Noto Sans Symbols"/>
              <a:buChar char="✔"/>
            </a:pPr>
            <a:r>
              <a:rPr lang="en-US" sz="1600">
                <a:solidFill>
                  <a:srgbClr val="FFFFFF"/>
                </a:solidFill>
                <a:latin typeface="Century Gothic"/>
                <a:ea typeface="Century Gothic"/>
                <a:cs typeface="Century Gothic"/>
                <a:sym typeface="Century Gothic"/>
              </a:rPr>
              <a:t>Fewer sales for homes below $500K was the largest factor in this change. </a:t>
            </a:r>
            <a:endParaRPr/>
          </a:p>
        </p:txBody>
      </p:sp>
      <p:sp>
        <p:nvSpPr>
          <p:cNvPr id="690" name="Google Shape;690;p2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34</a:t>
            </a:fld>
            <a:endParaRPr sz="1200">
              <a:solidFill>
                <a:srgbClr val="C00000"/>
              </a:solidFill>
              <a:latin typeface="Century Gothic"/>
              <a:ea typeface="Century Gothic"/>
              <a:cs typeface="Century Gothic"/>
              <a:sym typeface="Century Gothic"/>
            </a:endParaRPr>
          </a:p>
        </p:txBody>
      </p:sp>
      <p:pic>
        <p:nvPicPr>
          <p:cNvPr id="691" name="Google Shape;691;p26"/>
          <p:cNvPicPr preferRelativeResize="0">
            <a:picLocks noGrp="1"/>
          </p:cNvPicPr>
          <p:nvPr>
            <p:ph type="body" idx="1"/>
          </p:nvPr>
        </p:nvPicPr>
        <p:blipFill rotWithShape="1">
          <a:blip r:embed="rId3">
            <a:alphaModFix/>
          </a:blip>
          <a:srcRect/>
          <a:stretch/>
        </p:blipFill>
        <p:spPr>
          <a:xfrm>
            <a:off x="2377520" y="1047750"/>
            <a:ext cx="7551261" cy="5124450"/>
          </a:xfrm>
          <a:prstGeom prst="rect">
            <a:avLst/>
          </a:prstGeom>
          <a:noFill/>
          <a:ln>
            <a:noFill/>
          </a:ln>
        </p:spPr>
      </p:pic>
      <p:sp>
        <p:nvSpPr>
          <p:cNvPr id="692" name="Google Shape;692;p26"/>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693" name="Google Shape;693;p26"/>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27"/>
          <p:cNvSpPr txBox="1"/>
          <p:nvPr/>
        </p:nvSpPr>
        <p:spPr>
          <a:xfrm>
            <a:off x="6694336" y="66676"/>
            <a:ext cx="3973664" cy="790575"/>
          </a:xfrm>
          <a:prstGeom prst="rect">
            <a:avLst/>
          </a:prstGeom>
          <a:noFill/>
          <a:ln>
            <a:noFill/>
          </a:ln>
        </p:spPr>
        <p:txBody>
          <a:bodyPr spcFirstLastPara="1" wrap="square" lIns="91425" tIns="45700" rIns="91425" bIns="45700" anchor="t" anchorCtr="0">
            <a:normAutofit fontScale="77500" lnSpcReduction="20000"/>
          </a:bodyPr>
          <a:lstStyle/>
          <a:p>
            <a:pPr marL="228600" marR="0" lvl="0" indent="-228600" algn="l" rtl="0">
              <a:lnSpc>
                <a:spcPct val="120000"/>
              </a:lnSpc>
              <a:spcBef>
                <a:spcPts val="0"/>
              </a:spcBef>
              <a:spcAft>
                <a:spcPts val="0"/>
              </a:spcAft>
              <a:buClr>
                <a:srgbClr val="FFFFFF"/>
              </a:buClr>
              <a:buSzPct val="100000"/>
              <a:buFont typeface="Noto Sans Symbols"/>
              <a:buChar char="✔"/>
            </a:pPr>
            <a:r>
              <a:rPr lang="en-US" sz="1600">
                <a:solidFill>
                  <a:srgbClr val="FFFFFF"/>
                </a:solidFill>
                <a:latin typeface="Century Gothic"/>
                <a:ea typeface="Century Gothic"/>
                <a:cs typeface="Century Gothic"/>
                <a:sym typeface="Century Gothic"/>
              </a:rPr>
              <a:t>Overall 1Q 2023 Sales -37.3% lower vs. 1Q 2022 </a:t>
            </a:r>
            <a:endParaRPr/>
          </a:p>
          <a:p>
            <a:pPr marL="228600" marR="0" lvl="0" indent="-228600" algn="l" rtl="0">
              <a:lnSpc>
                <a:spcPct val="120000"/>
              </a:lnSpc>
              <a:spcBef>
                <a:spcPts val="600"/>
              </a:spcBef>
              <a:spcAft>
                <a:spcPts val="0"/>
              </a:spcAft>
              <a:buClr>
                <a:srgbClr val="FFFFFF"/>
              </a:buClr>
              <a:buSzPct val="100000"/>
              <a:buFont typeface="Noto Sans Symbols"/>
              <a:buChar char="✔"/>
            </a:pPr>
            <a:r>
              <a:rPr lang="en-US" sz="1600">
                <a:solidFill>
                  <a:srgbClr val="FFFFFF"/>
                </a:solidFill>
                <a:latin typeface="Century Gothic"/>
                <a:ea typeface="Century Gothic"/>
                <a:cs typeface="Century Gothic"/>
                <a:sym typeface="Century Gothic"/>
              </a:rPr>
              <a:t>Fewer sales for homes below $300K were the largest factor in this change. </a:t>
            </a:r>
            <a:endParaRPr/>
          </a:p>
        </p:txBody>
      </p:sp>
      <p:sp>
        <p:nvSpPr>
          <p:cNvPr id="700" name="Google Shape;700;p2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35</a:t>
            </a:fld>
            <a:endParaRPr sz="1000" b="1">
              <a:solidFill>
                <a:srgbClr val="C00000"/>
              </a:solidFill>
              <a:latin typeface="Century Gothic"/>
              <a:ea typeface="Century Gothic"/>
              <a:cs typeface="Century Gothic"/>
              <a:sym typeface="Century Gothic"/>
            </a:endParaRPr>
          </a:p>
        </p:txBody>
      </p:sp>
      <p:pic>
        <p:nvPicPr>
          <p:cNvPr id="701" name="Google Shape;701;p27"/>
          <p:cNvPicPr preferRelativeResize="0">
            <a:picLocks noGrp="1"/>
          </p:cNvPicPr>
          <p:nvPr>
            <p:ph type="body" idx="1"/>
          </p:nvPr>
        </p:nvPicPr>
        <p:blipFill rotWithShape="1">
          <a:blip r:embed="rId3">
            <a:alphaModFix/>
          </a:blip>
          <a:srcRect/>
          <a:stretch/>
        </p:blipFill>
        <p:spPr>
          <a:xfrm>
            <a:off x="2259631" y="1047750"/>
            <a:ext cx="7787038" cy="5124450"/>
          </a:xfrm>
          <a:prstGeom prst="rect">
            <a:avLst/>
          </a:prstGeom>
          <a:noFill/>
          <a:ln>
            <a:noFill/>
          </a:ln>
        </p:spPr>
      </p:pic>
      <p:sp>
        <p:nvSpPr>
          <p:cNvPr id="702" name="Google Shape;702;p2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03" name="Google Shape;703;p27"/>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8"/>
          <p:cNvSpPr txBox="1"/>
          <p:nvPr/>
        </p:nvSpPr>
        <p:spPr>
          <a:xfrm>
            <a:off x="6934200" y="76201"/>
            <a:ext cx="3276600" cy="7905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9090"/>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Overall 1Q 2023 Sales were -50.5% lower vs. 1Q 2022 </a:t>
            </a:r>
            <a:endParaRPr/>
          </a:p>
          <a:p>
            <a:pPr marL="228600" marR="0" lvl="0" indent="-228600" algn="l" rtl="0">
              <a:lnSpc>
                <a:spcPct val="109090"/>
              </a:lnSpc>
              <a:spcBef>
                <a:spcPts val="6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Fewer sales for homes below $300K was the largest factor in this change. </a:t>
            </a:r>
            <a:endParaRPr/>
          </a:p>
        </p:txBody>
      </p:sp>
      <p:sp>
        <p:nvSpPr>
          <p:cNvPr id="710" name="Google Shape;710;p2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36</a:t>
            </a:fld>
            <a:endParaRPr sz="1200">
              <a:solidFill>
                <a:srgbClr val="C00000"/>
              </a:solidFill>
              <a:latin typeface="Century Gothic"/>
              <a:ea typeface="Century Gothic"/>
              <a:cs typeface="Century Gothic"/>
              <a:sym typeface="Century Gothic"/>
            </a:endParaRPr>
          </a:p>
        </p:txBody>
      </p:sp>
      <p:pic>
        <p:nvPicPr>
          <p:cNvPr id="711" name="Google Shape;711;p28"/>
          <p:cNvPicPr preferRelativeResize="0">
            <a:picLocks noGrp="1"/>
          </p:cNvPicPr>
          <p:nvPr>
            <p:ph type="body" idx="1"/>
          </p:nvPr>
        </p:nvPicPr>
        <p:blipFill rotWithShape="1">
          <a:blip r:embed="rId3">
            <a:alphaModFix/>
          </a:blip>
          <a:srcRect/>
          <a:stretch/>
        </p:blipFill>
        <p:spPr>
          <a:xfrm>
            <a:off x="2331299" y="1047750"/>
            <a:ext cx="7643702" cy="5124450"/>
          </a:xfrm>
          <a:prstGeom prst="rect">
            <a:avLst/>
          </a:prstGeom>
          <a:noFill/>
          <a:ln>
            <a:noFill/>
          </a:ln>
        </p:spPr>
      </p:pic>
      <p:sp>
        <p:nvSpPr>
          <p:cNvPr id="712" name="Google Shape;712;p2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13" name="Google Shape;713;p28"/>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718"/>
        <p:cNvGrpSpPr/>
        <p:nvPr/>
      </p:nvGrpSpPr>
      <p:grpSpPr>
        <a:xfrm>
          <a:off x="0" y="0"/>
          <a:ext cx="0" cy="0"/>
          <a:chOff x="0" y="0"/>
          <a:chExt cx="0" cy="0"/>
        </a:xfrm>
      </p:grpSpPr>
      <p:sp>
        <p:nvSpPr>
          <p:cNvPr id="719" name="Google Shape;719;p29"/>
          <p:cNvSpPr txBox="1">
            <a:spLocks noGrp="1"/>
          </p:cNvSpPr>
          <p:nvPr>
            <p:ph type="body" idx="2"/>
          </p:nvPr>
        </p:nvSpPr>
        <p:spPr>
          <a:xfrm>
            <a:off x="6934200" y="1"/>
            <a:ext cx="3581400"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100"/>
              <a:buFont typeface="Noto Sans Symbols"/>
              <a:buChar char="✔"/>
            </a:pPr>
            <a:r>
              <a:rPr lang="en-US" sz="1100">
                <a:solidFill>
                  <a:schemeClr val="lt1"/>
                </a:solidFill>
              </a:rPr>
              <a:t>1Q 2023 sales were -32.3% lower vs. 1Q 2022.</a:t>
            </a:r>
            <a:endParaRPr/>
          </a:p>
          <a:p>
            <a:pPr marL="228600" lvl="0" indent="-228600" algn="l" rtl="0">
              <a:lnSpc>
                <a:spcPct val="90000"/>
              </a:lnSpc>
              <a:spcBef>
                <a:spcPts val="1000"/>
              </a:spcBef>
              <a:spcAft>
                <a:spcPts val="0"/>
              </a:spcAft>
              <a:buClr>
                <a:schemeClr val="lt1"/>
              </a:buClr>
              <a:buSzPts val="1100"/>
              <a:buFont typeface="Noto Sans Symbols"/>
              <a:buChar char="✔"/>
            </a:pPr>
            <a:r>
              <a:rPr lang="en-US" sz="1100">
                <a:solidFill>
                  <a:schemeClr val="lt1"/>
                </a:solidFill>
              </a:rPr>
              <a:t>Decreases occurred in each month of the quarter. </a:t>
            </a:r>
            <a:endParaRPr/>
          </a:p>
        </p:txBody>
      </p:sp>
      <p:sp>
        <p:nvSpPr>
          <p:cNvPr id="720" name="Google Shape;720;p2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37</a:t>
            </a:fld>
            <a:endParaRPr sz="1200">
              <a:solidFill>
                <a:srgbClr val="C00000"/>
              </a:solidFill>
              <a:latin typeface="Century Gothic"/>
              <a:ea typeface="Century Gothic"/>
              <a:cs typeface="Century Gothic"/>
              <a:sym typeface="Century Gothic"/>
            </a:endParaRPr>
          </a:p>
        </p:txBody>
      </p:sp>
      <p:pic>
        <p:nvPicPr>
          <p:cNvPr id="721" name="Google Shape;721;p29"/>
          <p:cNvPicPr preferRelativeResize="0">
            <a:picLocks noGrp="1"/>
          </p:cNvPicPr>
          <p:nvPr>
            <p:ph type="body" idx="1"/>
          </p:nvPr>
        </p:nvPicPr>
        <p:blipFill rotWithShape="1">
          <a:blip r:embed="rId3">
            <a:alphaModFix/>
          </a:blip>
          <a:srcRect/>
          <a:stretch/>
        </p:blipFill>
        <p:spPr>
          <a:xfrm>
            <a:off x="2240051" y="1039813"/>
            <a:ext cx="7800798" cy="5276850"/>
          </a:xfrm>
          <a:prstGeom prst="rect">
            <a:avLst/>
          </a:prstGeom>
          <a:noFill/>
          <a:ln>
            <a:noFill/>
          </a:ln>
        </p:spPr>
      </p:pic>
      <p:sp>
        <p:nvSpPr>
          <p:cNvPr id="722" name="Google Shape;722;p2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723" name="Google Shape;723;p29"/>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728"/>
        <p:cNvGrpSpPr/>
        <p:nvPr/>
      </p:nvGrpSpPr>
      <p:grpSpPr>
        <a:xfrm>
          <a:off x="0" y="0"/>
          <a:ext cx="0" cy="0"/>
          <a:chOff x="0" y="0"/>
          <a:chExt cx="0" cy="0"/>
        </a:xfrm>
      </p:grpSpPr>
      <p:sp>
        <p:nvSpPr>
          <p:cNvPr id="729" name="Google Shape;729;p30"/>
          <p:cNvSpPr txBox="1">
            <a:spLocks noGrp="1"/>
          </p:cNvSpPr>
          <p:nvPr>
            <p:ph type="body" idx="2"/>
          </p:nvPr>
        </p:nvSpPr>
        <p:spPr>
          <a:xfrm>
            <a:off x="6749200" y="1"/>
            <a:ext cx="3516464"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1Q 2023 sales (-33.0%) lower vs. 1Q 2022</a:t>
            </a:r>
            <a:endParaRPr/>
          </a:p>
          <a:p>
            <a:pPr marL="228600" lvl="0" indent="-228600" algn="l" rtl="0">
              <a:lnSpc>
                <a:spcPct val="90000"/>
              </a:lnSpc>
              <a:spcBef>
                <a:spcPts val="1000"/>
              </a:spcBef>
              <a:spcAft>
                <a:spcPts val="0"/>
              </a:spcAft>
              <a:buClr>
                <a:schemeClr val="lt1"/>
              </a:buClr>
              <a:buSzPts val="1200"/>
              <a:buFont typeface="Noto Sans Symbols"/>
              <a:buChar char="✔"/>
            </a:pPr>
            <a:r>
              <a:rPr lang="en-US" sz="1200">
                <a:solidFill>
                  <a:schemeClr val="lt1"/>
                </a:solidFill>
              </a:rPr>
              <a:t>Decrease occurred in each month of the quarter.  </a:t>
            </a:r>
            <a:endParaRPr/>
          </a:p>
        </p:txBody>
      </p:sp>
      <p:sp>
        <p:nvSpPr>
          <p:cNvPr id="730" name="Google Shape;730;p3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38</a:t>
            </a:fld>
            <a:endParaRPr sz="1200">
              <a:solidFill>
                <a:srgbClr val="C00000"/>
              </a:solidFill>
              <a:latin typeface="Century Gothic"/>
              <a:ea typeface="Century Gothic"/>
              <a:cs typeface="Century Gothic"/>
              <a:sym typeface="Century Gothic"/>
            </a:endParaRPr>
          </a:p>
        </p:txBody>
      </p:sp>
      <p:pic>
        <p:nvPicPr>
          <p:cNvPr id="731" name="Google Shape;731;p30"/>
          <p:cNvPicPr preferRelativeResize="0">
            <a:picLocks noGrp="1"/>
          </p:cNvPicPr>
          <p:nvPr>
            <p:ph type="body" idx="1"/>
          </p:nvPr>
        </p:nvPicPr>
        <p:blipFill rotWithShape="1">
          <a:blip r:embed="rId3">
            <a:alphaModFix/>
          </a:blip>
          <a:srcRect/>
          <a:stretch/>
        </p:blipFill>
        <p:spPr>
          <a:xfrm>
            <a:off x="1973137" y="1039813"/>
            <a:ext cx="8334626" cy="5276850"/>
          </a:xfrm>
          <a:prstGeom prst="rect">
            <a:avLst/>
          </a:prstGeom>
          <a:noFill/>
          <a:ln>
            <a:noFill/>
          </a:ln>
        </p:spPr>
      </p:pic>
      <p:sp>
        <p:nvSpPr>
          <p:cNvPr id="732" name="Google Shape;732;p3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733" name="Google Shape;733;p30"/>
          <p:cNvGraphicFramePr/>
          <p:nvPr/>
        </p:nvGraphicFramePr>
        <p:xfrm>
          <a:off x="1628072" y="6383548"/>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738"/>
        <p:cNvGrpSpPr/>
        <p:nvPr/>
      </p:nvGrpSpPr>
      <p:grpSpPr>
        <a:xfrm>
          <a:off x="0" y="0"/>
          <a:ext cx="0" cy="0"/>
          <a:chOff x="0" y="0"/>
          <a:chExt cx="0" cy="0"/>
        </a:xfrm>
      </p:grpSpPr>
      <p:sp>
        <p:nvSpPr>
          <p:cNvPr id="739" name="Google Shape;739;p31"/>
          <p:cNvSpPr txBox="1">
            <a:spLocks noGrp="1"/>
          </p:cNvSpPr>
          <p:nvPr>
            <p:ph type="body" idx="2"/>
          </p:nvPr>
        </p:nvSpPr>
        <p:spPr>
          <a:xfrm>
            <a:off x="6781800" y="1"/>
            <a:ext cx="3886200"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1Q 2023 sales were -37.3% lower vs. 1Q 2022.</a:t>
            </a:r>
            <a:endParaRPr/>
          </a:p>
          <a:p>
            <a:pPr marL="228600" lvl="0" indent="-228600" algn="l" rtl="0">
              <a:lnSpc>
                <a:spcPct val="90000"/>
              </a:lnSpc>
              <a:spcBef>
                <a:spcPts val="1000"/>
              </a:spcBef>
              <a:spcAft>
                <a:spcPts val="0"/>
              </a:spcAft>
              <a:buClr>
                <a:schemeClr val="lt1"/>
              </a:buClr>
              <a:buSzPts val="1200"/>
              <a:buFont typeface="Noto Sans Symbols"/>
              <a:buChar char="✔"/>
            </a:pPr>
            <a:r>
              <a:rPr lang="en-US" sz="1200">
                <a:solidFill>
                  <a:schemeClr val="lt1"/>
                </a:solidFill>
              </a:rPr>
              <a:t>Decreases occurred in each month of the quarter.  </a:t>
            </a:r>
            <a:endParaRPr/>
          </a:p>
        </p:txBody>
      </p:sp>
      <p:pic>
        <p:nvPicPr>
          <p:cNvPr id="740" name="Google Shape;740;p31"/>
          <p:cNvPicPr preferRelativeResize="0">
            <a:picLocks noGrp="1"/>
          </p:cNvPicPr>
          <p:nvPr>
            <p:ph type="body" idx="1"/>
          </p:nvPr>
        </p:nvPicPr>
        <p:blipFill rotWithShape="1">
          <a:blip r:embed="rId3">
            <a:alphaModFix/>
          </a:blip>
          <a:srcRect/>
          <a:stretch/>
        </p:blipFill>
        <p:spPr>
          <a:xfrm>
            <a:off x="2178661" y="1039813"/>
            <a:ext cx="7923579" cy="5276850"/>
          </a:xfrm>
          <a:prstGeom prst="rect">
            <a:avLst/>
          </a:prstGeom>
          <a:noFill/>
          <a:ln>
            <a:noFill/>
          </a:ln>
        </p:spPr>
      </p:pic>
      <p:sp>
        <p:nvSpPr>
          <p:cNvPr id="741" name="Google Shape;741;p3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39</a:t>
            </a:fld>
            <a:endParaRPr sz="1000" b="1">
              <a:solidFill>
                <a:srgbClr val="C00000"/>
              </a:solidFill>
              <a:latin typeface="Century Gothic"/>
              <a:ea typeface="Century Gothic"/>
              <a:cs typeface="Century Gothic"/>
              <a:sym typeface="Century Gothic"/>
            </a:endParaRPr>
          </a:p>
        </p:txBody>
      </p:sp>
      <p:sp>
        <p:nvSpPr>
          <p:cNvPr id="742" name="Google Shape;742;p3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43" name="Google Shape;743;p31"/>
          <p:cNvGraphicFramePr/>
          <p:nvPr/>
        </p:nvGraphicFramePr>
        <p:xfrm>
          <a:off x="1980031" y="6445042"/>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866"/>
        <p:cNvGrpSpPr/>
        <p:nvPr/>
      </p:nvGrpSpPr>
      <p:grpSpPr>
        <a:xfrm>
          <a:off x="0" y="0"/>
          <a:ext cx="0" cy="0"/>
          <a:chOff x="0" y="0"/>
          <a:chExt cx="0" cy="0"/>
        </a:xfrm>
      </p:grpSpPr>
      <p:sp>
        <p:nvSpPr>
          <p:cNvPr id="1867" name="Google Shape;1867;g23a9ed8713e_1_0"/>
          <p:cNvSpPr txBox="1"/>
          <p:nvPr/>
        </p:nvSpPr>
        <p:spPr>
          <a:xfrm>
            <a:off x="10210800" y="6492876"/>
            <a:ext cx="457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dirty="0">
              <a:solidFill>
                <a:srgbClr val="C00000"/>
              </a:solidFill>
              <a:latin typeface="Century Gothic"/>
              <a:ea typeface="Century Gothic"/>
              <a:cs typeface="Century Gothic"/>
              <a:sym typeface="Century Gothic"/>
            </a:endParaRPr>
          </a:p>
        </p:txBody>
      </p:sp>
      <p:pic>
        <p:nvPicPr>
          <p:cNvPr id="3" name="Picture 2" descr="A map of a city&#10;&#10;Description automatically generated with medium confidence">
            <a:extLst>
              <a:ext uri="{FF2B5EF4-FFF2-40B4-BE49-F238E27FC236}">
                <a16:creationId xmlns:a16="http://schemas.microsoft.com/office/drawing/2014/main" id="{501EFE0A-7E92-BC4B-A3FE-3195F44455F4}"/>
              </a:ext>
            </a:extLst>
          </p:cNvPr>
          <p:cNvPicPr>
            <a:picLocks noChangeAspect="1"/>
          </p:cNvPicPr>
          <p:nvPr/>
        </p:nvPicPr>
        <p:blipFill>
          <a:blip r:embed="rId3"/>
          <a:stretch>
            <a:fillRect/>
          </a:stretch>
        </p:blipFill>
        <p:spPr>
          <a:xfrm>
            <a:off x="2647241" y="414670"/>
            <a:ext cx="6581819" cy="6176155"/>
          </a:xfrm>
          <a:prstGeom prst="rect">
            <a:avLst/>
          </a:prstGeom>
        </p:spPr>
      </p:pic>
    </p:spTree>
    <p:extLst>
      <p:ext uri="{BB962C8B-B14F-4D97-AF65-F5344CB8AC3E}">
        <p14:creationId xmlns:p14="http://schemas.microsoft.com/office/powerpoint/2010/main" val="351599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48"/>
        <p:cNvGrpSpPr/>
        <p:nvPr/>
      </p:nvGrpSpPr>
      <p:grpSpPr>
        <a:xfrm>
          <a:off x="0" y="0"/>
          <a:ext cx="0" cy="0"/>
          <a:chOff x="0" y="0"/>
          <a:chExt cx="0" cy="0"/>
        </a:xfrm>
      </p:grpSpPr>
      <p:sp>
        <p:nvSpPr>
          <p:cNvPr id="749" name="Google Shape;749;p32"/>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1Q 2023 sales (-50.5%) lower vs. 1Q 2022</a:t>
            </a:r>
            <a:endParaRPr/>
          </a:p>
          <a:p>
            <a:pPr marL="228600" lvl="0" indent="-228600" algn="l" rtl="0">
              <a:lnSpc>
                <a:spcPct val="90000"/>
              </a:lnSpc>
              <a:spcBef>
                <a:spcPts val="1000"/>
              </a:spcBef>
              <a:spcAft>
                <a:spcPts val="0"/>
              </a:spcAft>
              <a:buClr>
                <a:schemeClr val="lt1"/>
              </a:buClr>
              <a:buSzPts val="1200"/>
              <a:buFont typeface="Noto Sans Symbols"/>
              <a:buChar char="✔"/>
            </a:pPr>
            <a:r>
              <a:rPr lang="en-US" sz="1200">
                <a:solidFill>
                  <a:schemeClr val="lt1"/>
                </a:solidFill>
              </a:rPr>
              <a:t>Decrease occurred in each month of the quarter.  </a:t>
            </a:r>
            <a:endParaRPr/>
          </a:p>
        </p:txBody>
      </p:sp>
      <p:sp>
        <p:nvSpPr>
          <p:cNvPr id="750" name="Google Shape;750;p3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40</a:t>
            </a:fld>
            <a:endParaRPr sz="1200">
              <a:solidFill>
                <a:srgbClr val="C00000"/>
              </a:solidFill>
              <a:latin typeface="Century Gothic"/>
              <a:ea typeface="Century Gothic"/>
              <a:cs typeface="Century Gothic"/>
              <a:sym typeface="Century Gothic"/>
            </a:endParaRPr>
          </a:p>
        </p:txBody>
      </p:sp>
      <p:pic>
        <p:nvPicPr>
          <p:cNvPr id="751" name="Google Shape;751;p32"/>
          <p:cNvPicPr preferRelativeResize="0">
            <a:picLocks noGrp="1"/>
          </p:cNvPicPr>
          <p:nvPr>
            <p:ph type="body" idx="1"/>
          </p:nvPr>
        </p:nvPicPr>
        <p:blipFill rotWithShape="1">
          <a:blip r:embed="rId3">
            <a:alphaModFix/>
          </a:blip>
          <a:srcRect/>
          <a:stretch/>
        </p:blipFill>
        <p:spPr>
          <a:xfrm>
            <a:off x="1917200" y="1039813"/>
            <a:ext cx="8446501" cy="5276850"/>
          </a:xfrm>
          <a:prstGeom prst="rect">
            <a:avLst/>
          </a:prstGeom>
          <a:noFill/>
          <a:ln>
            <a:noFill/>
          </a:ln>
        </p:spPr>
      </p:pic>
      <p:sp>
        <p:nvSpPr>
          <p:cNvPr id="752" name="Google Shape;752;p3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53" name="Google Shape;753;p32"/>
          <p:cNvGraphicFramePr/>
          <p:nvPr/>
        </p:nvGraphicFramePr>
        <p:xfrm>
          <a:off x="1980031"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758"/>
        <p:cNvGrpSpPr/>
        <p:nvPr/>
      </p:nvGrpSpPr>
      <p:grpSpPr>
        <a:xfrm>
          <a:off x="0" y="0"/>
          <a:ext cx="0" cy="0"/>
          <a:chOff x="0" y="0"/>
          <a:chExt cx="0" cy="0"/>
        </a:xfrm>
      </p:grpSpPr>
      <p:sp>
        <p:nvSpPr>
          <p:cNvPr id="759" name="Google Shape;759;p33"/>
          <p:cNvSpPr txBox="1">
            <a:spLocks noGrp="1"/>
          </p:cNvSpPr>
          <p:nvPr>
            <p:ph type="body" idx="2"/>
          </p:nvPr>
        </p:nvSpPr>
        <p:spPr>
          <a:xfrm>
            <a:off x="7090373" y="1"/>
            <a:ext cx="3276600" cy="8969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200"/>
              <a:buNone/>
            </a:pPr>
            <a:r>
              <a:rPr lang="en-US" sz="1200">
                <a:solidFill>
                  <a:schemeClr val="lt1"/>
                </a:solidFill>
              </a:rPr>
              <a:t>1Q 2023 sales were lower in each month of the quarter vs. 2022 and 2021.  </a:t>
            </a:r>
            <a:endParaRPr/>
          </a:p>
        </p:txBody>
      </p:sp>
      <p:sp>
        <p:nvSpPr>
          <p:cNvPr id="760" name="Google Shape;760;p3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41</a:t>
            </a:fld>
            <a:endParaRPr sz="1200">
              <a:solidFill>
                <a:srgbClr val="C00000"/>
              </a:solidFill>
              <a:latin typeface="Century Gothic"/>
              <a:ea typeface="Century Gothic"/>
              <a:cs typeface="Century Gothic"/>
              <a:sym typeface="Century Gothic"/>
            </a:endParaRPr>
          </a:p>
        </p:txBody>
      </p:sp>
      <p:pic>
        <p:nvPicPr>
          <p:cNvPr id="761" name="Google Shape;761;p33"/>
          <p:cNvPicPr preferRelativeResize="0">
            <a:picLocks noGrp="1"/>
          </p:cNvPicPr>
          <p:nvPr>
            <p:ph type="body" idx="1"/>
          </p:nvPr>
        </p:nvPicPr>
        <p:blipFill rotWithShape="1">
          <a:blip r:embed="rId3">
            <a:alphaModFix/>
          </a:blip>
          <a:srcRect/>
          <a:stretch/>
        </p:blipFill>
        <p:spPr>
          <a:xfrm>
            <a:off x="2341783" y="1039813"/>
            <a:ext cx="7597334" cy="5276850"/>
          </a:xfrm>
          <a:prstGeom prst="rect">
            <a:avLst/>
          </a:prstGeom>
          <a:noFill/>
          <a:ln>
            <a:noFill/>
          </a:ln>
        </p:spPr>
      </p:pic>
      <p:sp>
        <p:nvSpPr>
          <p:cNvPr id="762" name="Google Shape;762;p3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763" name="Google Shape;763;p33"/>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768"/>
        <p:cNvGrpSpPr/>
        <p:nvPr/>
      </p:nvGrpSpPr>
      <p:grpSpPr>
        <a:xfrm>
          <a:off x="0" y="0"/>
          <a:ext cx="0" cy="0"/>
          <a:chOff x="0" y="0"/>
          <a:chExt cx="0" cy="0"/>
        </a:xfrm>
      </p:grpSpPr>
      <p:sp>
        <p:nvSpPr>
          <p:cNvPr id="769" name="Google Shape;769;p34"/>
          <p:cNvSpPr txBox="1">
            <a:spLocks noGrp="1"/>
          </p:cNvSpPr>
          <p:nvPr>
            <p:ph type="body" idx="2"/>
          </p:nvPr>
        </p:nvSpPr>
        <p:spPr>
          <a:xfrm>
            <a:off x="7090373" y="1"/>
            <a:ext cx="3276600" cy="8969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200"/>
              <a:buNone/>
            </a:pPr>
            <a:r>
              <a:rPr lang="en-US" sz="1200">
                <a:solidFill>
                  <a:schemeClr val="lt1"/>
                </a:solidFill>
              </a:rPr>
              <a:t>1Q 2023 sales were lower in each month of the quarter vs. 2022 and 2021.  </a:t>
            </a:r>
            <a:endParaRPr/>
          </a:p>
        </p:txBody>
      </p:sp>
      <p:sp>
        <p:nvSpPr>
          <p:cNvPr id="770" name="Google Shape;770;p3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42</a:t>
            </a:fld>
            <a:endParaRPr sz="1200">
              <a:solidFill>
                <a:srgbClr val="C00000"/>
              </a:solidFill>
              <a:latin typeface="Century Gothic"/>
              <a:ea typeface="Century Gothic"/>
              <a:cs typeface="Century Gothic"/>
              <a:sym typeface="Century Gothic"/>
            </a:endParaRPr>
          </a:p>
        </p:txBody>
      </p:sp>
      <p:pic>
        <p:nvPicPr>
          <p:cNvPr id="771" name="Google Shape;771;p34"/>
          <p:cNvPicPr preferRelativeResize="0">
            <a:picLocks noGrp="1"/>
          </p:cNvPicPr>
          <p:nvPr>
            <p:ph type="body" idx="1"/>
          </p:nvPr>
        </p:nvPicPr>
        <p:blipFill rotWithShape="1">
          <a:blip r:embed="rId3">
            <a:alphaModFix/>
          </a:blip>
          <a:srcRect/>
          <a:stretch/>
        </p:blipFill>
        <p:spPr>
          <a:xfrm>
            <a:off x="2341783" y="1039813"/>
            <a:ext cx="7597334" cy="5276850"/>
          </a:xfrm>
          <a:prstGeom prst="rect">
            <a:avLst/>
          </a:prstGeom>
          <a:noFill/>
          <a:ln>
            <a:noFill/>
          </a:ln>
        </p:spPr>
      </p:pic>
      <p:sp>
        <p:nvSpPr>
          <p:cNvPr id="772" name="Google Shape;772;p3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773" name="Google Shape;773;p34"/>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778"/>
        <p:cNvGrpSpPr/>
        <p:nvPr/>
      </p:nvGrpSpPr>
      <p:grpSpPr>
        <a:xfrm>
          <a:off x="0" y="0"/>
          <a:ext cx="0" cy="0"/>
          <a:chOff x="0" y="0"/>
          <a:chExt cx="0" cy="0"/>
        </a:xfrm>
      </p:grpSpPr>
      <p:sp>
        <p:nvSpPr>
          <p:cNvPr id="779" name="Google Shape;779;p35"/>
          <p:cNvSpPr txBox="1">
            <a:spLocks noGrp="1"/>
          </p:cNvSpPr>
          <p:nvPr>
            <p:ph type="body" idx="2"/>
          </p:nvPr>
        </p:nvSpPr>
        <p:spPr>
          <a:xfrm>
            <a:off x="7086600" y="1"/>
            <a:ext cx="3276600" cy="8969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200"/>
              <a:buNone/>
            </a:pPr>
            <a:r>
              <a:rPr lang="en-US" sz="1200">
                <a:solidFill>
                  <a:schemeClr val="lt1"/>
                </a:solidFill>
              </a:rPr>
              <a:t>1Q 2023 sales lower in each month of the quarter vs. 1Q 2022 and 1Q 2021. </a:t>
            </a:r>
            <a:endParaRPr/>
          </a:p>
        </p:txBody>
      </p:sp>
      <p:sp>
        <p:nvSpPr>
          <p:cNvPr id="780" name="Google Shape;780;p3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ambria"/>
                <a:ea typeface="Cambria"/>
                <a:cs typeface="Cambria"/>
                <a:sym typeface="Cambria"/>
              </a:rPr>
              <a:t>43</a:t>
            </a:fld>
            <a:endParaRPr sz="1000" b="1">
              <a:solidFill>
                <a:srgbClr val="C00000"/>
              </a:solidFill>
              <a:latin typeface="Cambria"/>
              <a:ea typeface="Cambria"/>
              <a:cs typeface="Cambria"/>
              <a:sym typeface="Cambria"/>
            </a:endParaRPr>
          </a:p>
        </p:txBody>
      </p:sp>
      <p:pic>
        <p:nvPicPr>
          <p:cNvPr id="781" name="Google Shape;781;p35"/>
          <p:cNvPicPr preferRelativeResize="0">
            <a:picLocks noGrp="1"/>
          </p:cNvPicPr>
          <p:nvPr>
            <p:ph type="body" idx="1"/>
          </p:nvPr>
        </p:nvPicPr>
        <p:blipFill rotWithShape="1">
          <a:blip r:embed="rId3">
            <a:alphaModFix/>
          </a:blip>
          <a:srcRect/>
          <a:stretch/>
        </p:blipFill>
        <p:spPr>
          <a:xfrm>
            <a:off x="1827434" y="1039813"/>
            <a:ext cx="8626033" cy="5276850"/>
          </a:xfrm>
          <a:prstGeom prst="rect">
            <a:avLst/>
          </a:prstGeom>
          <a:noFill/>
          <a:ln>
            <a:noFill/>
          </a:ln>
        </p:spPr>
      </p:pic>
      <p:sp>
        <p:nvSpPr>
          <p:cNvPr id="782" name="Google Shape;782;p3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83" name="Google Shape;783;p35"/>
          <p:cNvGraphicFramePr/>
          <p:nvPr/>
        </p:nvGraphicFramePr>
        <p:xfrm>
          <a:off x="1980031"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788"/>
        <p:cNvGrpSpPr/>
        <p:nvPr/>
      </p:nvGrpSpPr>
      <p:grpSpPr>
        <a:xfrm>
          <a:off x="0" y="0"/>
          <a:ext cx="0" cy="0"/>
          <a:chOff x="0" y="0"/>
          <a:chExt cx="0" cy="0"/>
        </a:xfrm>
      </p:grpSpPr>
      <p:sp>
        <p:nvSpPr>
          <p:cNvPr id="789" name="Google Shape;789;p36"/>
          <p:cNvSpPr txBox="1">
            <a:spLocks noGrp="1"/>
          </p:cNvSpPr>
          <p:nvPr>
            <p:ph type="body" idx="2"/>
          </p:nvPr>
        </p:nvSpPr>
        <p:spPr>
          <a:xfrm>
            <a:off x="7162801" y="1"/>
            <a:ext cx="2739427" cy="8969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400"/>
              <a:buNone/>
            </a:pPr>
            <a:r>
              <a:rPr lang="en-US" sz="1400">
                <a:solidFill>
                  <a:schemeClr val="lt1"/>
                </a:solidFill>
              </a:rPr>
              <a:t>1Q 2023 sales were lower in each month of the quarter vs. 1Q 2022 &amp; 1Q 2021.</a:t>
            </a:r>
            <a:endParaRPr/>
          </a:p>
        </p:txBody>
      </p:sp>
      <p:sp>
        <p:nvSpPr>
          <p:cNvPr id="790" name="Google Shape;790;p3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44</a:t>
            </a:fld>
            <a:endParaRPr sz="1200">
              <a:solidFill>
                <a:srgbClr val="C00000"/>
              </a:solidFill>
              <a:latin typeface="Century Gothic"/>
              <a:ea typeface="Century Gothic"/>
              <a:cs typeface="Century Gothic"/>
              <a:sym typeface="Century Gothic"/>
            </a:endParaRPr>
          </a:p>
        </p:txBody>
      </p:sp>
      <p:pic>
        <p:nvPicPr>
          <p:cNvPr id="791" name="Google Shape;791;p36"/>
          <p:cNvPicPr preferRelativeResize="0">
            <a:picLocks noGrp="1"/>
          </p:cNvPicPr>
          <p:nvPr>
            <p:ph type="body" idx="1"/>
          </p:nvPr>
        </p:nvPicPr>
        <p:blipFill rotWithShape="1">
          <a:blip r:embed="rId3">
            <a:alphaModFix/>
          </a:blip>
          <a:srcRect/>
          <a:stretch/>
        </p:blipFill>
        <p:spPr>
          <a:xfrm>
            <a:off x="1951395" y="1039813"/>
            <a:ext cx="8378110" cy="5276850"/>
          </a:xfrm>
          <a:prstGeom prst="rect">
            <a:avLst/>
          </a:prstGeom>
          <a:noFill/>
          <a:ln>
            <a:noFill/>
          </a:ln>
        </p:spPr>
      </p:pic>
      <p:sp>
        <p:nvSpPr>
          <p:cNvPr id="792" name="Google Shape;792;p3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793" name="Google Shape;793;p36"/>
          <p:cNvGraphicFramePr/>
          <p:nvPr/>
        </p:nvGraphicFramePr>
        <p:xfrm>
          <a:off x="1980031"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798"/>
        <p:cNvGrpSpPr/>
        <p:nvPr/>
      </p:nvGrpSpPr>
      <p:grpSpPr>
        <a:xfrm>
          <a:off x="0" y="0"/>
          <a:ext cx="0" cy="0"/>
          <a:chOff x="0" y="0"/>
          <a:chExt cx="0" cy="0"/>
        </a:xfrm>
      </p:grpSpPr>
      <p:sp>
        <p:nvSpPr>
          <p:cNvPr id="799" name="Google Shape;799;p37"/>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“American Idol” Chart</a:t>
            </a:r>
            <a:endParaRPr/>
          </a:p>
        </p:txBody>
      </p:sp>
      <p:sp>
        <p:nvSpPr>
          <p:cNvPr id="800" name="Google Shape;800;p3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45</a:t>
            </a:fld>
            <a:endParaRPr sz="1200">
              <a:solidFill>
                <a:srgbClr val="C00000"/>
              </a:solidFill>
              <a:latin typeface="Century Gothic"/>
              <a:ea typeface="Century Gothic"/>
              <a:cs typeface="Century Gothic"/>
              <a:sym typeface="Century Gothic"/>
            </a:endParaRPr>
          </a:p>
        </p:txBody>
      </p:sp>
      <p:pic>
        <p:nvPicPr>
          <p:cNvPr id="801" name="Google Shape;801;p37"/>
          <p:cNvPicPr preferRelativeResize="0">
            <a:picLocks noGrp="1"/>
          </p:cNvPicPr>
          <p:nvPr>
            <p:ph type="body" idx="1"/>
          </p:nvPr>
        </p:nvPicPr>
        <p:blipFill rotWithShape="1">
          <a:blip r:embed="rId3">
            <a:alphaModFix/>
          </a:blip>
          <a:srcRect/>
          <a:stretch/>
        </p:blipFill>
        <p:spPr>
          <a:xfrm>
            <a:off x="1955303" y="1047750"/>
            <a:ext cx="8395694" cy="5124450"/>
          </a:xfrm>
          <a:prstGeom prst="rect">
            <a:avLst/>
          </a:prstGeom>
          <a:noFill/>
          <a:ln>
            <a:noFill/>
          </a:ln>
        </p:spPr>
      </p:pic>
      <p:sp>
        <p:nvSpPr>
          <p:cNvPr id="802" name="Google Shape;802;p3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03" name="Google Shape;803;p37"/>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808"/>
        <p:cNvGrpSpPr/>
        <p:nvPr/>
      </p:nvGrpSpPr>
      <p:grpSpPr>
        <a:xfrm>
          <a:off x="0" y="0"/>
          <a:ext cx="0" cy="0"/>
          <a:chOff x="0" y="0"/>
          <a:chExt cx="0" cy="0"/>
        </a:xfrm>
      </p:grpSpPr>
      <p:sp>
        <p:nvSpPr>
          <p:cNvPr id="809" name="Google Shape;809;p38"/>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“American Idol” Chart</a:t>
            </a:r>
            <a:endParaRPr/>
          </a:p>
        </p:txBody>
      </p:sp>
      <p:sp>
        <p:nvSpPr>
          <p:cNvPr id="810" name="Google Shape;810;p3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46</a:t>
            </a:fld>
            <a:endParaRPr sz="1200">
              <a:solidFill>
                <a:srgbClr val="C00000"/>
              </a:solidFill>
              <a:latin typeface="Century Gothic"/>
              <a:ea typeface="Century Gothic"/>
              <a:cs typeface="Century Gothic"/>
              <a:sym typeface="Century Gothic"/>
            </a:endParaRPr>
          </a:p>
        </p:txBody>
      </p:sp>
      <p:pic>
        <p:nvPicPr>
          <p:cNvPr id="811" name="Google Shape;811;p38"/>
          <p:cNvPicPr preferRelativeResize="0">
            <a:picLocks noGrp="1"/>
          </p:cNvPicPr>
          <p:nvPr>
            <p:ph type="body" idx="1"/>
          </p:nvPr>
        </p:nvPicPr>
        <p:blipFill rotWithShape="1">
          <a:blip r:embed="rId3">
            <a:alphaModFix/>
          </a:blip>
          <a:srcRect/>
          <a:stretch/>
        </p:blipFill>
        <p:spPr>
          <a:xfrm>
            <a:off x="1765300" y="1084551"/>
            <a:ext cx="8775700" cy="5050849"/>
          </a:xfrm>
          <a:prstGeom prst="rect">
            <a:avLst/>
          </a:prstGeom>
          <a:noFill/>
          <a:ln>
            <a:noFill/>
          </a:ln>
        </p:spPr>
      </p:pic>
      <p:sp>
        <p:nvSpPr>
          <p:cNvPr id="812" name="Google Shape;812;p3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13" name="Google Shape;813;p38"/>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818"/>
        <p:cNvGrpSpPr/>
        <p:nvPr/>
      </p:nvGrpSpPr>
      <p:grpSpPr>
        <a:xfrm>
          <a:off x="0" y="0"/>
          <a:ext cx="0" cy="0"/>
          <a:chOff x="0" y="0"/>
          <a:chExt cx="0" cy="0"/>
        </a:xfrm>
      </p:grpSpPr>
      <p:sp>
        <p:nvSpPr>
          <p:cNvPr id="819" name="Google Shape;819;p39"/>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“American Idol” Chart</a:t>
            </a:r>
            <a:endParaRPr/>
          </a:p>
        </p:txBody>
      </p:sp>
      <p:sp>
        <p:nvSpPr>
          <p:cNvPr id="820" name="Google Shape;820;p3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47</a:t>
            </a:fld>
            <a:endParaRPr sz="1000" b="1">
              <a:solidFill>
                <a:srgbClr val="C00000"/>
              </a:solidFill>
              <a:latin typeface="Century Gothic"/>
              <a:ea typeface="Century Gothic"/>
              <a:cs typeface="Century Gothic"/>
              <a:sym typeface="Century Gothic"/>
            </a:endParaRPr>
          </a:p>
        </p:txBody>
      </p:sp>
      <p:pic>
        <p:nvPicPr>
          <p:cNvPr id="821" name="Google Shape;821;p39"/>
          <p:cNvPicPr preferRelativeResize="0">
            <a:picLocks noGrp="1"/>
          </p:cNvPicPr>
          <p:nvPr>
            <p:ph type="body" idx="1"/>
          </p:nvPr>
        </p:nvPicPr>
        <p:blipFill rotWithShape="1">
          <a:blip r:embed="rId3">
            <a:alphaModFix/>
          </a:blip>
          <a:srcRect/>
          <a:stretch/>
        </p:blipFill>
        <p:spPr>
          <a:xfrm>
            <a:off x="1821959" y="1047750"/>
            <a:ext cx="8662382" cy="5124450"/>
          </a:xfrm>
          <a:prstGeom prst="rect">
            <a:avLst/>
          </a:prstGeom>
          <a:noFill/>
          <a:ln>
            <a:noFill/>
          </a:ln>
        </p:spPr>
      </p:pic>
      <p:sp>
        <p:nvSpPr>
          <p:cNvPr id="822" name="Google Shape;822;p3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823" name="Google Shape;823;p39"/>
          <p:cNvGraphicFramePr/>
          <p:nvPr/>
        </p:nvGraphicFramePr>
        <p:xfrm>
          <a:off x="1980031" y="6377284"/>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28"/>
        <p:cNvGrpSpPr/>
        <p:nvPr/>
      </p:nvGrpSpPr>
      <p:grpSpPr>
        <a:xfrm>
          <a:off x="0" y="0"/>
          <a:ext cx="0" cy="0"/>
          <a:chOff x="0" y="0"/>
          <a:chExt cx="0" cy="0"/>
        </a:xfrm>
      </p:grpSpPr>
      <p:sp>
        <p:nvSpPr>
          <p:cNvPr id="829" name="Google Shape;829;p40"/>
          <p:cNvSpPr txBox="1"/>
          <p:nvPr/>
        </p:nvSpPr>
        <p:spPr>
          <a:xfrm>
            <a:off x="6741059" y="152401"/>
            <a:ext cx="3886200"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“American Idol” Chart</a:t>
            </a:r>
            <a:endParaRPr/>
          </a:p>
        </p:txBody>
      </p:sp>
      <p:sp>
        <p:nvSpPr>
          <p:cNvPr id="830" name="Google Shape;830;p4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48</a:t>
            </a:fld>
            <a:endParaRPr sz="1200">
              <a:solidFill>
                <a:srgbClr val="C00000"/>
              </a:solidFill>
              <a:latin typeface="Century Gothic"/>
              <a:ea typeface="Century Gothic"/>
              <a:cs typeface="Century Gothic"/>
              <a:sym typeface="Century Gothic"/>
            </a:endParaRPr>
          </a:p>
        </p:txBody>
      </p:sp>
      <p:pic>
        <p:nvPicPr>
          <p:cNvPr id="831" name="Google Shape;831;p40"/>
          <p:cNvPicPr preferRelativeResize="0">
            <a:picLocks noGrp="1"/>
          </p:cNvPicPr>
          <p:nvPr>
            <p:ph type="body" idx="1"/>
          </p:nvPr>
        </p:nvPicPr>
        <p:blipFill rotWithShape="1">
          <a:blip r:embed="rId3">
            <a:alphaModFix/>
          </a:blip>
          <a:srcRect/>
          <a:stretch/>
        </p:blipFill>
        <p:spPr>
          <a:xfrm>
            <a:off x="2020529" y="1047750"/>
            <a:ext cx="8265242" cy="5124450"/>
          </a:xfrm>
          <a:prstGeom prst="rect">
            <a:avLst/>
          </a:prstGeom>
          <a:noFill/>
          <a:ln>
            <a:noFill/>
          </a:ln>
        </p:spPr>
      </p:pic>
      <p:sp>
        <p:nvSpPr>
          <p:cNvPr id="832" name="Google Shape;832;p4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833" name="Google Shape;833;p40"/>
          <p:cNvGraphicFramePr/>
          <p:nvPr/>
        </p:nvGraphicFramePr>
        <p:xfrm>
          <a:off x="1980031" y="6377284"/>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41"/>
          <p:cNvSpPr txBox="1"/>
          <p:nvPr/>
        </p:nvSpPr>
        <p:spPr>
          <a:xfrm>
            <a:off x="6694336" y="-12701"/>
            <a:ext cx="39736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Sales Price increased +6.9%</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This represents the lowest percentage increase since the height of the Pandemic.   </a:t>
            </a:r>
            <a:endParaRPr/>
          </a:p>
        </p:txBody>
      </p:sp>
      <p:sp>
        <p:nvSpPr>
          <p:cNvPr id="840" name="Google Shape;840;p4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49</a:t>
            </a:fld>
            <a:endParaRPr sz="1200">
              <a:solidFill>
                <a:srgbClr val="C00000"/>
              </a:solidFill>
              <a:latin typeface="Century Gothic"/>
              <a:ea typeface="Century Gothic"/>
              <a:cs typeface="Century Gothic"/>
              <a:sym typeface="Century Gothic"/>
            </a:endParaRPr>
          </a:p>
        </p:txBody>
      </p:sp>
      <p:pic>
        <p:nvPicPr>
          <p:cNvPr id="841" name="Google Shape;841;p41"/>
          <p:cNvPicPr preferRelativeResize="0">
            <a:picLocks noGrp="1"/>
          </p:cNvPicPr>
          <p:nvPr>
            <p:ph type="body" idx="1"/>
          </p:nvPr>
        </p:nvPicPr>
        <p:blipFill rotWithShape="1">
          <a:blip r:embed="rId3">
            <a:alphaModFix/>
          </a:blip>
          <a:srcRect/>
          <a:stretch/>
        </p:blipFill>
        <p:spPr>
          <a:xfrm>
            <a:off x="2300015" y="1047750"/>
            <a:ext cx="7706270" cy="5124450"/>
          </a:xfrm>
          <a:prstGeom prst="rect">
            <a:avLst/>
          </a:prstGeom>
          <a:noFill/>
          <a:ln>
            <a:noFill/>
          </a:ln>
        </p:spPr>
      </p:pic>
      <p:sp>
        <p:nvSpPr>
          <p:cNvPr id="842" name="Google Shape;842;p41"/>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43" name="Google Shape;843;p41"/>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10" name="Picture 9" descr="Table&#10;&#10;Description automatically generated">
            <a:extLst>
              <a:ext uri="{FF2B5EF4-FFF2-40B4-BE49-F238E27FC236}">
                <a16:creationId xmlns:a16="http://schemas.microsoft.com/office/drawing/2014/main" id="{32A91CE2-F981-EB46-AF17-28DD97C850B1}"/>
              </a:ext>
            </a:extLst>
          </p:cNvPr>
          <p:cNvPicPr>
            <a:picLocks noChangeAspect="1"/>
          </p:cNvPicPr>
          <p:nvPr/>
        </p:nvPicPr>
        <p:blipFill>
          <a:blip r:embed="rId2"/>
          <a:stretch>
            <a:fillRect/>
          </a:stretch>
        </p:blipFill>
        <p:spPr>
          <a:xfrm>
            <a:off x="3700550" y="0"/>
            <a:ext cx="4790899" cy="6858000"/>
          </a:xfrm>
          <a:prstGeom prst="rect">
            <a:avLst/>
          </a:prstGeom>
        </p:spPr>
      </p:pic>
      <p:cxnSp>
        <p:nvCxnSpPr>
          <p:cNvPr id="12" name="Straight Arrow Connector 11">
            <a:extLst>
              <a:ext uri="{FF2B5EF4-FFF2-40B4-BE49-F238E27FC236}">
                <a16:creationId xmlns:a16="http://schemas.microsoft.com/office/drawing/2014/main" id="{BD83A3A3-617A-5F40-BABE-43F78E681056}"/>
              </a:ext>
            </a:extLst>
          </p:cNvPr>
          <p:cNvCxnSpPr/>
          <p:nvPr/>
        </p:nvCxnSpPr>
        <p:spPr>
          <a:xfrm>
            <a:off x="2639005" y="1723696"/>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50FFFCC-B6E8-1F45-8D05-DA344193371E}"/>
              </a:ext>
            </a:extLst>
          </p:cNvPr>
          <p:cNvCxnSpPr/>
          <p:nvPr/>
        </p:nvCxnSpPr>
        <p:spPr>
          <a:xfrm>
            <a:off x="2639005" y="4792291"/>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81C28093-6E04-0141-AAE8-C775AB6A8FA2}"/>
              </a:ext>
            </a:extLst>
          </p:cNvPr>
          <p:cNvCxnSpPr/>
          <p:nvPr/>
        </p:nvCxnSpPr>
        <p:spPr>
          <a:xfrm>
            <a:off x="2639005" y="3894366"/>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24CC6ABF-7F5D-014B-AA27-EE8E9E509C08}"/>
              </a:ext>
            </a:extLst>
          </p:cNvPr>
          <p:cNvCxnSpPr/>
          <p:nvPr/>
        </p:nvCxnSpPr>
        <p:spPr>
          <a:xfrm>
            <a:off x="2639005" y="5253610"/>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3DA3B923-00FE-B843-A5CC-C7C721BCF393}"/>
              </a:ext>
            </a:extLst>
          </p:cNvPr>
          <p:cNvCxnSpPr/>
          <p:nvPr/>
        </p:nvCxnSpPr>
        <p:spPr>
          <a:xfrm>
            <a:off x="2639005" y="5698453"/>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653B2B5E-DF5A-464F-9371-00D731A05F7C}"/>
              </a:ext>
            </a:extLst>
          </p:cNvPr>
          <p:cNvCxnSpPr/>
          <p:nvPr/>
        </p:nvCxnSpPr>
        <p:spPr>
          <a:xfrm>
            <a:off x="2639005" y="6019729"/>
            <a:ext cx="106154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1562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50</a:t>
            </a:fld>
            <a:endParaRPr sz="1200">
              <a:solidFill>
                <a:srgbClr val="C00000"/>
              </a:solidFill>
              <a:latin typeface="Century Gothic"/>
              <a:ea typeface="Century Gothic"/>
              <a:cs typeface="Century Gothic"/>
              <a:sym typeface="Century Gothic"/>
            </a:endParaRPr>
          </a:p>
        </p:txBody>
      </p:sp>
      <p:sp>
        <p:nvSpPr>
          <p:cNvPr id="850" name="Google Shape;850;p42"/>
          <p:cNvSpPr txBox="1"/>
          <p:nvPr/>
        </p:nvSpPr>
        <p:spPr>
          <a:xfrm>
            <a:off x="6750537" y="-9539"/>
            <a:ext cx="38974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Sales Price increased +5.7%</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This represents the lowest annual percentage growth since the height of the Pandemic.  </a:t>
            </a:r>
            <a:endParaRPr/>
          </a:p>
        </p:txBody>
      </p:sp>
      <p:pic>
        <p:nvPicPr>
          <p:cNvPr id="851" name="Google Shape;851;p42"/>
          <p:cNvPicPr preferRelativeResize="0">
            <a:picLocks noGrp="1"/>
          </p:cNvPicPr>
          <p:nvPr>
            <p:ph type="body" idx="1"/>
          </p:nvPr>
        </p:nvPicPr>
        <p:blipFill rotWithShape="1">
          <a:blip r:embed="rId3">
            <a:alphaModFix/>
          </a:blip>
          <a:srcRect/>
          <a:stretch/>
        </p:blipFill>
        <p:spPr>
          <a:xfrm>
            <a:off x="2069779" y="1047750"/>
            <a:ext cx="8166743" cy="5124450"/>
          </a:xfrm>
          <a:prstGeom prst="rect">
            <a:avLst/>
          </a:prstGeom>
          <a:noFill/>
          <a:ln>
            <a:noFill/>
          </a:ln>
        </p:spPr>
      </p:pic>
      <p:sp>
        <p:nvSpPr>
          <p:cNvPr id="852" name="Google Shape;852;p42"/>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53" name="Google Shape;853;p42"/>
          <p:cNvGraphicFramePr/>
          <p:nvPr/>
        </p:nvGraphicFramePr>
        <p:xfrm>
          <a:off x="1628072" y="638354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43"/>
          <p:cNvSpPr txBox="1"/>
          <p:nvPr/>
        </p:nvSpPr>
        <p:spPr>
          <a:xfrm>
            <a:off x="6694337" y="-12701"/>
            <a:ext cx="3901237"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Sales Price increased +13.4%</a:t>
            </a:r>
            <a:endParaRPr/>
          </a:p>
          <a:p>
            <a:pPr marL="228600" marR="0" lvl="0" indent="-228600" algn="l" rtl="0">
              <a:lnSpc>
                <a:spcPct val="90000"/>
              </a:lnSpc>
              <a:spcBef>
                <a:spcPts val="3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This represents the 10</a:t>
            </a:r>
            <a:r>
              <a:rPr lang="en-US" sz="1200" baseline="30000">
                <a:solidFill>
                  <a:srgbClr val="FFFFFF"/>
                </a:solidFill>
                <a:latin typeface="Century Gothic"/>
                <a:ea typeface="Century Gothic"/>
                <a:cs typeface="Century Gothic"/>
                <a:sym typeface="Century Gothic"/>
              </a:rPr>
              <a:t>th</a:t>
            </a:r>
            <a:r>
              <a:rPr lang="en-US" sz="1200">
                <a:solidFill>
                  <a:srgbClr val="FFFFFF"/>
                </a:solidFill>
                <a:latin typeface="Century Gothic"/>
                <a:ea typeface="Century Gothic"/>
                <a:cs typeface="Century Gothic"/>
                <a:sym typeface="Century Gothic"/>
              </a:rPr>
              <a:t> out of the last 11 quarters with a double-digit increase.  </a:t>
            </a:r>
            <a:endParaRPr/>
          </a:p>
        </p:txBody>
      </p:sp>
      <p:sp>
        <p:nvSpPr>
          <p:cNvPr id="860" name="Google Shape;860;p43"/>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51</a:t>
            </a:fld>
            <a:endParaRPr sz="1000" b="1">
              <a:solidFill>
                <a:srgbClr val="C00000"/>
              </a:solidFill>
              <a:latin typeface="Century Gothic"/>
              <a:ea typeface="Century Gothic"/>
              <a:cs typeface="Century Gothic"/>
              <a:sym typeface="Century Gothic"/>
            </a:endParaRPr>
          </a:p>
        </p:txBody>
      </p:sp>
      <p:pic>
        <p:nvPicPr>
          <p:cNvPr id="861" name="Google Shape;861;p43"/>
          <p:cNvPicPr preferRelativeResize="0">
            <a:picLocks noGrp="1"/>
          </p:cNvPicPr>
          <p:nvPr>
            <p:ph type="body" idx="1"/>
          </p:nvPr>
        </p:nvPicPr>
        <p:blipFill rotWithShape="1">
          <a:blip r:embed="rId3">
            <a:alphaModFix/>
          </a:blip>
          <a:srcRect/>
          <a:stretch/>
        </p:blipFill>
        <p:spPr>
          <a:xfrm>
            <a:off x="1981032" y="1047750"/>
            <a:ext cx="8344236" cy="5124450"/>
          </a:xfrm>
          <a:prstGeom prst="rect">
            <a:avLst/>
          </a:prstGeom>
          <a:noFill/>
          <a:ln>
            <a:noFill/>
          </a:ln>
        </p:spPr>
      </p:pic>
      <p:sp>
        <p:nvSpPr>
          <p:cNvPr id="862" name="Google Shape;862;p4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863" name="Google Shape;863;p43"/>
          <p:cNvGraphicFramePr/>
          <p:nvPr/>
        </p:nvGraphicFramePr>
        <p:xfrm>
          <a:off x="1980031" y="6377284"/>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4"/>
          <p:cNvSpPr txBox="1"/>
          <p:nvPr/>
        </p:nvSpPr>
        <p:spPr>
          <a:xfrm>
            <a:off x="6694336" y="-12701"/>
            <a:ext cx="3973665" cy="896951"/>
          </a:xfrm>
          <a:prstGeom prst="rect">
            <a:avLst/>
          </a:prstGeom>
          <a:noFill/>
          <a:ln>
            <a:noFill/>
          </a:ln>
        </p:spPr>
        <p:txBody>
          <a:bodyPr spcFirstLastPara="1" wrap="square" lIns="91425" tIns="45700" rIns="91425" bIns="45700" anchor="ctr" anchorCtr="0">
            <a:normAutofit/>
          </a:bodyPr>
          <a:lstStyle/>
          <a:p>
            <a:pPr marL="365760" marR="0" lvl="0" indent="-228600" algn="l" rtl="0">
              <a:lnSpc>
                <a:spcPct val="108333"/>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Sales Price increased +5.3%</a:t>
            </a:r>
            <a:endParaRPr/>
          </a:p>
          <a:p>
            <a:pPr marL="365760" marR="0" lvl="0" indent="-228600" algn="l" rtl="0">
              <a:lnSpc>
                <a:spcPct val="108333"/>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This represents a return to near Pre-Pandemic percentage increase levels.   </a:t>
            </a:r>
            <a:endParaRPr/>
          </a:p>
        </p:txBody>
      </p:sp>
      <p:sp>
        <p:nvSpPr>
          <p:cNvPr id="870" name="Google Shape;870;p4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52</a:t>
            </a:fld>
            <a:endParaRPr sz="1200">
              <a:solidFill>
                <a:srgbClr val="C00000"/>
              </a:solidFill>
              <a:latin typeface="Century Gothic"/>
              <a:ea typeface="Century Gothic"/>
              <a:cs typeface="Century Gothic"/>
              <a:sym typeface="Century Gothic"/>
            </a:endParaRPr>
          </a:p>
        </p:txBody>
      </p:sp>
      <p:pic>
        <p:nvPicPr>
          <p:cNvPr id="871" name="Google Shape;871;p44"/>
          <p:cNvPicPr preferRelativeResize="0">
            <a:picLocks noGrp="1"/>
          </p:cNvPicPr>
          <p:nvPr>
            <p:ph type="body" idx="1"/>
          </p:nvPr>
        </p:nvPicPr>
        <p:blipFill rotWithShape="1">
          <a:blip r:embed="rId3">
            <a:alphaModFix/>
          </a:blip>
          <a:srcRect/>
          <a:stretch/>
        </p:blipFill>
        <p:spPr>
          <a:xfrm>
            <a:off x="2168073" y="1047750"/>
            <a:ext cx="7970154" cy="5124450"/>
          </a:xfrm>
          <a:prstGeom prst="rect">
            <a:avLst/>
          </a:prstGeom>
          <a:noFill/>
          <a:ln>
            <a:noFill/>
          </a:ln>
        </p:spPr>
      </p:pic>
      <p:sp>
        <p:nvSpPr>
          <p:cNvPr id="872" name="Google Shape;872;p4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873" name="Google Shape;873;p44"/>
          <p:cNvGraphicFramePr/>
          <p:nvPr/>
        </p:nvGraphicFramePr>
        <p:xfrm>
          <a:off x="1980031" y="6377284"/>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78"/>
        <p:cNvGrpSpPr/>
        <p:nvPr/>
      </p:nvGrpSpPr>
      <p:grpSpPr>
        <a:xfrm>
          <a:off x="0" y="0"/>
          <a:ext cx="0" cy="0"/>
          <a:chOff x="0" y="0"/>
          <a:chExt cx="0" cy="0"/>
        </a:xfrm>
      </p:grpSpPr>
      <p:sp>
        <p:nvSpPr>
          <p:cNvPr id="879" name="Google Shape;879;p45"/>
          <p:cNvSpPr txBox="1">
            <a:spLocks noGrp="1"/>
          </p:cNvSpPr>
          <p:nvPr>
            <p:ph type="body" idx="2"/>
          </p:nvPr>
        </p:nvSpPr>
        <p:spPr>
          <a:xfrm>
            <a:off x="6694336" y="143795"/>
            <a:ext cx="3973664" cy="706555"/>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Median price rose again in 1Q 2023 and remains above the long term trendline.   </a:t>
            </a:r>
            <a:endParaRPr/>
          </a:p>
          <a:p>
            <a:pPr marL="228600" lvl="0" indent="-152400" algn="l" rtl="0">
              <a:lnSpc>
                <a:spcPct val="90000"/>
              </a:lnSpc>
              <a:spcBef>
                <a:spcPts val="1000"/>
              </a:spcBef>
              <a:spcAft>
                <a:spcPts val="0"/>
              </a:spcAft>
              <a:buClr>
                <a:schemeClr val="dk1"/>
              </a:buClr>
              <a:buSzPts val="1200"/>
              <a:buFont typeface="Noto Sans Symbols"/>
              <a:buNone/>
            </a:pPr>
            <a:endParaRPr sz="1200">
              <a:solidFill>
                <a:schemeClr val="lt1"/>
              </a:solidFill>
            </a:endParaRPr>
          </a:p>
        </p:txBody>
      </p:sp>
      <p:sp>
        <p:nvSpPr>
          <p:cNvPr id="880" name="Google Shape;880;p4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53</a:t>
            </a:fld>
            <a:endParaRPr sz="1200">
              <a:solidFill>
                <a:srgbClr val="C00000"/>
              </a:solidFill>
              <a:latin typeface="Century Gothic"/>
              <a:ea typeface="Century Gothic"/>
              <a:cs typeface="Century Gothic"/>
              <a:sym typeface="Century Gothic"/>
            </a:endParaRPr>
          </a:p>
        </p:txBody>
      </p:sp>
      <p:pic>
        <p:nvPicPr>
          <p:cNvPr id="881" name="Google Shape;881;p45"/>
          <p:cNvPicPr preferRelativeResize="0">
            <a:picLocks noGrp="1"/>
          </p:cNvPicPr>
          <p:nvPr>
            <p:ph type="body" idx="1"/>
          </p:nvPr>
        </p:nvPicPr>
        <p:blipFill rotWithShape="1">
          <a:blip r:embed="rId3">
            <a:alphaModFix/>
          </a:blip>
          <a:srcRect/>
          <a:stretch/>
        </p:blipFill>
        <p:spPr>
          <a:xfrm>
            <a:off x="1842564" y="1039813"/>
            <a:ext cx="8595773" cy="5276850"/>
          </a:xfrm>
          <a:prstGeom prst="rect">
            <a:avLst/>
          </a:prstGeom>
          <a:noFill/>
          <a:ln>
            <a:noFill/>
          </a:ln>
        </p:spPr>
      </p:pic>
      <p:sp>
        <p:nvSpPr>
          <p:cNvPr id="882" name="Google Shape;882;p45"/>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83" name="Google Shape;883;p45"/>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888"/>
        <p:cNvGrpSpPr/>
        <p:nvPr/>
      </p:nvGrpSpPr>
      <p:grpSpPr>
        <a:xfrm>
          <a:off x="0" y="0"/>
          <a:ext cx="0" cy="0"/>
          <a:chOff x="0" y="0"/>
          <a:chExt cx="0" cy="0"/>
        </a:xfrm>
      </p:grpSpPr>
      <p:sp>
        <p:nvSpPr>
          <p:cNvPr id="889" name="Google Shape;889;p4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54</a:t>
            </a:fld>
            <a:endParaRPr sz="1200">
              <a:solidFill>
                <a:srgbClr val="C00000"/>
              </a:solidFill>
              <a:latin typeface="Century Gothic"/>
              <a:ea typeface="Century Gothic"/>
              <a:cs typeface="Century Gothic"/>
              <a:sym typeface="Century Gothic"/>
            </a:endParaRPr>
          </a:p>
        </p:txBody>
      </p:sp>
      <p:pic>
        <p:nvPicPr>
          <p:cNvPr id="890" name="Google Shape;890;p46"/>
          <p:cNvPicPr preferRelativeResize="0">
            <a:picLocks noGrp="1"/>
          </p:cNvPicPr>
          <p:nvPr>
            <p:ph type="body" idx="1"/>
          </p:nvPr>
        </p:nvPicPr>
        <p:blipFill rotWithShape="1">
          <a:blip r:embed="rId3">
            <a:alphaModFix/>
          </a:blip>
          <a:srcRect/>
          <a:stretch/>
        </p:blipFill>
        <p:spPr>
          <a:xfrm>
            <a:off x="2318371" y="1039813"/>
            <a:ext cx="7644158" cy="5276850"/>
          </a:xfrm>
          <a:prstGeom prst="rect">
            <a:avLst/>
          </a:prstGeom>
          <a:noFill/>
          <a:ln>
            <a:noFill/>
          </a:ln>
        </p:spPr>
      </p:pic>
      <p:sp>
        <p:nvSpPr>
          <p:cNvPr id="891" name="Google Shape;891;p46"/>
          <p:cNvSpPr txBox="1">
            <a:spLocks noGrp="1"/>
          </p:cNvSpPr>
          <p:nvPr>
            <p:ph type="body" idx="2"/>
          </p:nvPr>
        </p:nvSpPr>
        <p:spPr>
          <a:xfrm>
            <a:off x="6781800" y="76201"/>
            <a:ext cx="3821264" cy="7400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Median price rose again in 1Q 2023 and is just below the all-time high set last year. </a:t>
            </a:r>
            <a:endParaRPr/>
          </a:p>
          <a:p>
            <a:pPr marL="228600" lvl="0" indent="-228600" algn="l" rtl="0">
              <a:lnSpc>
                <a:spcPct val="90000"/>
              </a:lnSpc>
              <a:spcBef>
                <a:spcPts val="1000"/>
              </a:spcBef>
              <a:spcAft>
                <a:spcPts val="0"/>
              </a:spcAft>
              <a:buClr>
                <a:schemeClr val="lt1"/>
              </a:buClr>
              <a:buSzPts val="1200"/>
              <a:buFont typeface="Noto Sans Symbols"/>
              <a:buChar char="✔"/>
            </a:pPr>
            <a:r>
              <a:rPr lang="en-US" sz="1200">
                <a:solidFill>
                  <a:schemeClr val="lt1"/>
                </a:solidFill>
              </a:rPr>
              <a:t>Remains above the long term trendline. </a:t>
            </a:r>
            <a:endParaRPr/>
          </a:p>
        </p:txBody>
      </p:sp>
      <p:sp>
        <p:nvSpPr>
          <p:cNvPr id="892" name="Google Shape;892;p46"/>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893" name="Google Shape;893;p46"/>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898"/>
        <p:cNvGrpSpPr/>
        <p:nvPr/>
      </p:nvGrpSpPr>
      <p:grpSpPr>
        <a:xfrm>
          <a:off x="0" y="0"/>
          <a:ext cx="0" cy="0"/>
          <a:chOff x="0" y="0"/>
          <a:chExt cx="0" cy="0"/>
        </a:xfrm>
      </p:grpSpPr>
      <p:sp>
        <p:nvSpPr>
          <p:cNvPr id="899" name="Google Shape;899;p47"/>
          <p:cNvSpPr txBox="1">
            <a:spLocks noGrp="1"/>
          </p:cNvSpPr>
          <p:nvPr>
            <p:ph type="body" idx="2"/>
          </p:nvPr>
        </p:nvSpPr>
        <p:spPr>
          <a:xfrm>
            <a:off x="6694336" y="-12701"/>
            <a:ext cx="3821264"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1Q 2023 Median Price rose to a new all-time high of $270,200 and remains considerably above the long term trendline. </a:t>
            </a:r>
            <a:endParaRPr/>
          </a:p>
        </p:txBody>
      </p:sp>
      <p:pic>
        <p:nvPicPr>
          <p:cNvPr id="900" name="Google Shape;900;p47"/>
          <p:cNvPicPr preferRelativeResize="0">
            <a:picLocks noGrp="1"/>
          </p:cNvPicPr>
          <p:nvPr>
            <p:ph type="body" idx="1"/>
          </p:nvPr>
        </p:nvPicPr>
        <p:blipFill rotWithShape="1">
          <a:blip r:embed="rId3">
            <a:alphaModFix/>
          </a:blip>
          <a:srcRect/>
          <a:stretch/>
        </p:blipFill>
        <p:spPr>
          <a:xfrm>
            <a:off x="1921870" y="1039813"/>
            <a:ext cx="8437161" cy="5276850"/>
          </a:xfrm>
          <a:prstGeom prst="rect">
            <a:avLst/>
          </a:prstGeom>
          <a:noFill/>
          <a:ln>
            <a:noFill/>
          </a:ln>
        </p:spPr>
      </p:pic>
      <p:sp>
        <p:nvSpPr>
          <p:cNvPr id="901" name="Google Shape;901;p4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55</a:t>
            </a:fld>
            <a:endParaRPr sz="1000" b="1">
              <a:solidFill>
                <a:srgbClr val="C00000"/>
              </a:solidFill>
              <a:latin typeface="Century Gothic"/>
              <a:ea typeface="Century Gothic"/>
              <a:cs typeface="Century Gothic"/>
              <a:sym typeface="Century Gothic"/>
            </a:endParaRPr>
          </a:p>
        </p:txBody>
      </p:sp>
      <p:sp>
        <p:nvSpPr>
          <p:cNvPr id="902" name="Google Shape;902;p4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03" name="Google Shape;903;p47"/>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908"/>
        <p:cNvGrpSpPr/>
        <p:nvPr/>
      </p:nvGrpSpPr>
      <p:grpSpPr>
        <a:xfrm>
          <a:off x="0" y="0"/>
          <a:ext cx="0" cy="0"/>
          <a:chOff x="0" y="0"/>
          <a:chExt cx="0" cy="0"/>
        </a:xfrm>
      </p:grpSpPr>
      <p:sp>
        <p:nvSpPr>
          <p:cNvPr id="909" name="Google Shape;909;p48"/>
          <p:cNvSpPr txBox="1">
            <a:spLocks noGrp="1"/>
          </p:cNvSpPr>
          <p:nvPr>
            <p:ph type="body" idx="2"/>
          </p:nvPr>
        </p:nvSpPr>
        <p:spPr>
          <a:xfrm>
            <a:off x="6893781" y="-12701"/>
            <a:ext cx="5298219" cy="896951"/>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1200"/>
              <a:buFont typeface="Noto Sans Symbols"/>
              <a:buChar char="✔"/>
            </a:pPr>
            <a:r>
              <a:rPr lang="en-US" sz="1200">
                <a:solidFill>
                  <a:schemeClr val="lt1"/>
                </a:solidFill>
              </a:rPr>
              <a:t>Rising trend accelerated the last two years and appears to be leveling out.   </a:t>
            </a:r>
            <a:endParaRPr/>
          </a:p>
          <a:p>
            <a:pPr marL="228600" lvl="0" indent="-228600" algn="l" rtl="0">
              <a:lnSpc>
                <a:spcPct val="90000"/>
              </a:lnSpc>
              <a:spcBef>
                <a:spcPts val="1000"/>
              </a:spcBef>
              <a:spcAft>
                <a:spcPts val="0"/>
              </a:spcAft>
              <a:buClr>
                <a:schemeClr val="lt1"/>
              </a:buClr>
              <a:buSzPts val="1200"/>
              <a:buFont typeface="Noto Sans Symbols"/>
              <a:buChar char="✔"/>
            </a:pPr>
            <a:r>
              <a:rPr lang="en-US" sz="1200">
                <a:solidFill>
                  <a:schemeClr val="lt1"/>
                </a:solidFill>
              </a:rPr>
              <a:t>Still above the long term trendline. </a:t>
            </a:r>
            <a:endParaRPr/>
          </a:p>
        </p:txBody>
      </p:sp>
      <p:sp>
        <p:nvSpPr>
          <p:cNvPr id="910" name="Google Shape;910;p4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56</a:t>
            </a:fld>
            <a:endParaRPr sz="1200">
              <a:solidFill>
                <a:srgbClr val="C00000"/>
              </a:solidFill>
              <a:latin typeface="Century Gothic"/>
              <a:ea typeface="Century Gothic"/>
              <a:cs typeface="Century Gothic"/>
              <a:sym typeface="Century Gothic"/>
            </a:endParaRPr>
          </a:p>
        </p:txBody>
      </p:sp>
      <p:pic>
        <p:nvPicPr>
          <p:cNvPr id="911" name="Google Shape;911;p48"/>
          <p:cNvPicPr preferRelativeResize="0">
            <a:picLocks noGrp="1"/>
          </p:cNvPicPr>
          <p:nvPr>
            <p:ph type="body" idx="1"/>
          </p:nvPr>
        </p:nvPicPr>
        <p:blipFill rotWithShape="1">
          <a:blip r:embed="rId3">
            <a:alphaModFix/>
          </a:blip>
          <a:srcRect/>
          <a:stretch/>
        </p:blipFill>
        <p:spPr>
          <a:xfrm>
            <a:off x="1824385" y="1039813"/>
            <a:ext cx="8632130" cy="5276850"/>
          </a:xfrm>
          <a:prstGeom prst="rect">
            <a:avLst/>
          </a:prstGeom>
          <a:noFill/>
          <a:ln>
            <a:noFill/>
          </a:ln>
        </p:spPr>
      </p:pic>
      <p:sp>
        <p:nvSpPr>
          <p:cNvPr id="912" name="Google Shape;912;p4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13" name="Google Shape;913;p48"/>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918"/>
        <p:cNvGrpSpPr/>
        <p:nvPr/>
      </p:nvGrpSpPr>
      <p:grpSpPr>
        <a:xfrm>
          <a:off x="0" y="0"/>
          <a:ext cx="0" cy="0"/>
          <a:chOff x="0" y="0"/>
          <a:chExt cx="0" cy="0"/>
        </a:xfrm>
      </p:grpSpPr>
      <p:sp>
        <p:nvSpPr>
          <p:cNvPr id="919" name="Google Shape;919;p4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57</a:t>
            </a:fld>
            <a:endParaRPr sz="1200">
              <a:solidFill>
                <a:srgbClr val="C00000"/>
              </a:solidFill>
              <a:latin typeface="Century Gothic"/>
              <a:ea typeface="Century Gothic"/>
              <a:cs typeface="Century Gothic"/>
              <a:sym typeface="Century Gothic"/>
            </a:endParaRPr>
          </a:p>
        </p:txBody>
      </p:sp>
      <p:pic>
        <p:nvPicPr>
          <p:cNvPr id="920" name="Google Shape;920;p49"/>
          <p:cNvPicPr preferRelativeResize="0">
            <a:picLocks noGrp="1"/>
          </p:cNvPicPr>
          <p:nvPr>
            <p:ph type="body" idx="1"/>
          </p:nvPr>
        </p:nvPicPr>
        <p:blipFill rotWithShape="1">
          <a:blip r:embed="rId3">
            <a:alphaModFix/>
          </a:blip>
          <a:srcRect/>
          <a:stretch/>
        </p:blipFill>
        <p:spPr>
          <a:xfrm>
            <a:off x="2215386" y="1039813"/>
            <a:ext cx="7850128" cy="5276850"/>
          </a:xfrm>
          <a:prstGeom prst="rect">
            <a:avLst/>
          </a:prstGeom>
          <a:noFill/>
          <a:ln>
            <a:noFill/>
          </a:ln>
        </p:spPr>
      </p:pic>
      <p:sp>
        <p:nvSpPr>
          <p:cNvPr id="921" name="Google Shape;921;p49"/>
          <p:cNvSpPr/>
          <p:nvPr/>
        </p:nvSpPr>
        <p:spPr>
          <a:xfrm>
            <a:off x="6705601" y="0"/>
            <a:ext cx="3581399" cy="896950"/>
          </a:xfrm>
          <a:prstGeom prst="rect">
            <a:avLst/>
          </a:prstGeom>
          <a:noFill/>
          <a:ln>
            <a:noFill/>
          </a:ln>
        </p:spPr>
        <p:txBody>
          <a:bodyPr spcFirstLastPara="1" wrap="square" lIns="91425" tIns="45700" rIns="91425" bIns="45700" anchor="ctr" anchorCtr="0">
            <a:noAutofit/>
          </a:bodyPr>
          <a:lstStyle/>
          <a:p>
            <a:pPr marL="457200" marR="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A strong Seller’s Market developed during Q3 2020. </a:t>
            </a:r>
            <a:endParaRPr/>
          </a:p>
          <a:p>
            <a:pPr marL="457200" marR="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Supply dropped again in 1Q 2023 and remains in a Seller’s Market Condition.  </a:t>
            </a:r>
            <a:endParaRPr/>
          </a:p>
        </p:txBody>
      </p:sp>
      <p:sp>
        <p:nvSpPr>
          <p:cNvPr id="922" name="Google Shape;922;p4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923" name="Google Shape;923;p49"/>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928"/>
        <p:cNvGrpSpPr/>
        <p:nvPr/>
      </p:nvGrpSpPr>
      <p:grpSpPr>
        <a:xfrm>
          <a:off x="0" y="0"/>
          <a:ext cx="0" cy="0"/>
          <a:chOff x="0" y="0"/>
          <a:chExt cx="0" cy="0"/>
        </a:xfrm>
      </p:grpSpPr>
      <p:sp>
        <p:nvSpPr>
          <p:cNvPr id="929" name="Google Shape;929;p5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58</a:t>
            </a:fld>
            <a:endParaRPr sz="1200">
              <a:solidFill>
                <a:srgbClr val="C00000"/>
              </a:solidFill>
              <a:latin typeface="Century Gothic"/>
              <a:ea typeface="Century Gothic"/>
              <a:cs typeface="Century Gothic"/>
              <a:sym typeface="Century Gothic"/>
            </a:endParaRPr>
          </a:p>
        </p:txBody>
      </p:sp>
      <p:sp>
        <p:nvSpPr>
          <p:cNvPr id="930" name="Google Shape;930;p50"/>
          <p:cNvSpPr/>
          <p:nvPr/>
        </p:nvSpPr>
        <p:spPr>
          <a:xfrm>
            <a:off x="6941314" y="-6096"/>
            <a:ext cx="2964686" cy="896950"/>
          </a:xfrm>
          <a:prstGeom prst="rect">
            <a:avLst/>
          </a:prstGeom>
          <a:solidFill>
            <a:srgbClr val="C00000"/>
          </a:solidFill>
          <a:ln>
            <a:noFill/>
          </a:ln>
        </p:spPr>
        <p:txBody>
          <a:bodyPr spcFirstLastPara="1" wrap="square" lIns="91425" tIns="45700" rIns="91425" bIns="45700" anchor="ctr" anchorCtr="0">
            <a:noAutofit/>
          </a:bodyPr>
          <a:lstStyle/>
          <a:p>
            <a:pPr marL="171450" marR="0" lvl="0" indent="-17145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A Strong Seller’s Market Developed during Q2 2020.</a:t>
            </a:r>
            <a:endParaRPr/>
          </a:p>
          <a:p>
            <a:pPr marL="171450" marR="0" lvl="0" indent="-17145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Supply moved slightly lower again in 1Q 2023.  </a:t>
            </a:r>
            <a:endParaRPr/>
          </a:p>
        </p:txBody>
      </p:sp>
      <p:pic>
        <p:nvPicPr>
          <p:cNvPr id="931" name="Google Shape;931;p50"/>
          <p:cNvPicPr preferRelativeResize="0">
            <a:picLocks noGrp="1"/>
          </p:cNvPicPr>
          <p:nvPr>
            <p:ph type="body" idx="1"/>
          </p:nvPr>
        </p:nvPicPr>
        <p:blipFill rotWithShape="1">
          <a:blip r:embed="rId3">
            <a:alphaModFix/>
          </a:blip>
          <a:srcRect/>
          <a:stretch/>
        </p:blipFill>
        <p:spPr>
          <a:xfrm>
            <a:off x="2215386" y="1039813"/>
            <a:ext cx="7850128" cy="5276850"/>
          </a:xfrm>
          <a:prstGeom prst="rect">
            <a:avLst/>
          </a:prstGeom>
          <a:noFill/>
          <a:ln>
            <a:noFill/>
          </a:ln>
        </p:spPr>
      </p:pic>
      <p:sp>
        <p:nvSpPr>
          <p:cNvPr id="932" name="Google Shape;932;p5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933" name="Google Shape;933;p50"/>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938"/>
        <p:cNvGrpSpPr/>
        <p:nvPr/>
      </p:nvGrpSpPr>
      <p:grpSpPr>
        <a:xfrm>
          <a:off x="0" y="0"/>
          <a:ext cx="0" cy="0"/>
          <a:chOff x="0" y="0"/>
          <a:chExt cx="0" cy="0"/>
        </a:xfrm>
      </p:grpSpPr>
      <p:sp>
        <p:nvSpPr>
          <p:cNvPr id="939" name="Google Shape;939;p51"/>
          <p:cNvSpPr/>
          <p:nvPr/>
        </p:nvSpPr>
        <p:spPr>
          <a:xfrm>
            <a:off x="6705601" y="0"/>
            <a:ext cx="3581399" cy="896950"/>
          </a:xfrm>
          <a:prstGeom prst="rect">
            <a:avLst/>
          </a:prstGeom>
          <a:noFill/>
          <a:ln>
            <a:noFill/>
          </a:ln>
        </p:spPr>
        <p:txBody>
          <a:bodyPr spcFirstLastPara="1" wrap="square" lIns="91425" tIns="45700" rIns="91425" bIns="45700" anchor="ctr" anchorCtr="0">
            <a:noAutofit/>
          </a:bodyPr>
          <a:lstStyle/>
          <a:p>
            <a:pPr marL="457200" marR="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A strong Seller’s Market developed during Q3 2020. </a:t>
            </a:r>
            <a:endParaRPr/>
          </a:p>
          <a:p>
            <a:pPr marL="457200" marR="0" lvl="0" indent="-182880" algn="l" rtl="0">
              <a:lnSpc>
                <a:spcPct val="100000"/>
              </a:lnSpc>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Supply is rising but remains in a Seller’s Market Condition.  </a:t>
            </a:r>
            <a:endParaRPr/>
          </a:p>
        </p:txBody>
      </p:sp>
      <p:sp>
        <p:nvSpPr>
          <p:cNvPr id="940" name="Google Shape;940;p5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59</a:t>
            </a:fld>
            <a:endParaRPr sz="1000" b="1">
              <a:solidFill>
                <a:srgbClr val="C00000"/>
              </a:solidFill>
              <a:latin typeface="Century Gothic"/>
              <a:ea typeface="Century Gothic"/>
              <a:cs typeface="Century Gothic"/>
              <a:sym typeface="Century Gothic"/>
            </a:endParaRPr>
          </a:p>
        </p:txBody>
      </p:sp>
      <p:pic>
        <p:nvPicPr>
          <p:cNvPr id="941" name="Google Shape;941;p51"/>
          <p:cNvPicPr preferRelativeResize="0">
            <a:picLocks noGrp="1"/>
          </p:cNvPicPr>
          <p:nvPr>
            <p:ph type="body" idx="1"/>
          </p:nvPr>
        </p:nvPicPr>
        <p:blipFill rotWithShape="1">
          <a:blip r:embed="rId3">
            <a:alphaModFix/>
          </a:blip>
          <a:srcRect/>
          <a:stretch/>
        </p:blipFill>
        <p:spPr>
          <a:xfrm>
            <a:off x="2215386" y="1039813"/>
            <a:ext cx="7850128" cy="5276850"/>
          </a:xfrm>
          <a:prstGeom prst="rect">
            <a:avLst/>
          </a:prstGeom>
          <a:noFill/>
          <a:ln>
            <a:noFill/>
          </a:ln>
        </p:spPr>
      </p:pic>
      <p:sp>
        <p:nvSpPr>
          <p:cNvPr id="942" name="Google Shape;942;p5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43" name="Google Shape;943;p51"/>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3" name="Picture 2" descr="Map&#10;&#10;Description automatically generated">
            <a:extLst>
              <a:ext uri="{FF2B5EF4-FFF2-40B4-BE49-F238E27FC236}">
                <a16:creationId xmlns:a16="http://schemas.microsoft.com/office/drawing/2014/main" id="{87095B43-CAF0-4547-941D-1B8FDF52B39B}"/>
              </a:ext>
            </a:extLst>
          </p:cNvPr>
          <p:cNvPicPr>
            <a:picLocks noChangeAspect="1"/>
          </p:cNvPicPr>
          <p:nvPr/>
        </p:nvPicPr>
        <p:blipFill>
          <a:blip r:embed="rId2"/>
          <a:stretch>
            <a:fillRect/>
          </a:stretch>
        </p:blipFill>
        <p:spPr>
          <a:xfrm>
            <a:off x="2051222" y="859452"/>
            <a:ext cx="8597338" cy="5709514"/>
          </a:xfrm>
          <a:prstGeom prst="rect">
            <a:avLst/>
          </a:prstGeom>
        </p:spPr>
      </p:pic>
    </p:spTree>
    <p:extLst>
      <p:ext uri="{BB962C8B-B14F-4D97-AF65-F5344CB8AC3E}">
        <p14:creationId xmlns:p14="http://schemas.microsoft.com/office/powerpoint/2010/main" val="3622365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948"/>
        <p:cNvGrpSpPr/>
        <p:nvPr/>
      </p:nvGrpSpPr>
      <p:grpSpPr>
        <a:xfrm>
          <a:off x="0" y="0"/>
          <a:ext cx="0" cy="0"/>
          <a:chOff x="0" y="0"/>
          <a:chExt cx="0" cy="0"/>
        </a:xfrm>
      </p:grpSpPr>
      <p:sp>
        <p:nvSpPr>
          <p:cNvPr id="949" name="Google Shape;949;p52"/>
          <p:cNvSpPr/>
          <p:nvPr/>
        </p:nvSpPr>
        <p:spPr>
          <a:xfrm>
            <a:off x="6705600" y="-12700"/>
            <a:ext cx="3962400" cy="896950"/>
          </a:xfrm>
          <a:prstGeom prst="rect">
            <a:avLst/>
          </a:prstGeom>
          <a:solidFill>
            <a:srgbClr val="C00000"/>
          </a:solidFill>
          <a:ln>
            <a:noFill/>
          </a:ln>
        </p:spPr>
        <p:txBody>
          <a:bodyPr spcFirstLastPara="1" wrap="square" lIns="91425" tIns="45700" rIns="91425" bIns="45700" anchor="ctr" anchorCtr="0">
            <a:noAutofit/>
          </a:bodyPr>
          <a:lstStyle/>
          <a:p>
            <a:pPr marL="171450" marR="0" lvl="0" indent="-17145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A Seller’s Market Developed during Q1 2021.</a:t>
            </a:r>
            <a:endParaRPr/>
          </a:p>
          <a:p>
            <a:pPr marL="171450" marR="0" lvl="0" indent="-171450" algn="l" rtl="0">
              <a:spcBef>
                <a:spcPts val="0"/>
              </a:spcBef>
              <a:spcAft>
                <a:spcPts val="0"/>
              </a:spcAft>
              <a:buClr>
                <a:schemeClr val="lt1"/>
              </a:buClr>
              <a:buSzPts val="1200"/>
              <a:buFont typeface="Noto Sans Symbols"/>
              <a:buChar char="✔"/>
            </a:pPr>
            <a:r>
              <a:rPr lang="en-US" sz="1200">
                <a:solidFill>
                  <a:schemeClr val="lt1"/>
                </a:solidFill>
                <a:latin typeface="Century Gothic"/>
                <a:ea typeface="Century Gothic"/>
                <a:cs typeface="Century Gothic"/>
                <a:sym typeface="Century Gothic"/>
              </a:rPr>
              <a:t>Supply moved back to a Balanced Market Condition in 1Q 2023.  </a:t>
            </a:r>
            <a:endParaRPr/>
          </a:p>
        </p:txBody>
      </p:sp>
      <p:sp>
        <p:nvSpPr>
          <p:cNvPr id="950" name="Google Shape;950;p5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60</a:t>
            </a:fld>
            <a:endParaRPr sz="1200">
              <a:solidFill>
                <a:srgbClr val="C00000"/>
              </a:solidFill>
              <a:latin typeface="Century Gothic"/>
              <a:ea typeface="Century Gothic"/>
              <a:cs typeface="Century Gothic"/>
              <a:sym typeface="Century Gothic"/>
            </a:endParaRPr>
          </a:p>
        </p:txBody>
      </p:sp>
      <p:pic>
        <p:nvPicPr>
          <p:cNvPr id="951" name="Google Shape;951;p52"/>
          <p:cNvPicPr preferRelativeResize="0">
            <a:picLocks noGrp="1"/>
          </p:cNvPicPr>
          <p:nvPr>
            <p:ph type="body" idx="1"/>
          </p:nvPr>
        </p:nvPicPr>
        <p:blipFill rotWithShape="1">
          <a:blip r:embed="rId3">
            <a:alphaModFix/>
          </a:blip>
          <a:srcRect/>
          <a:stretch/>
        </p:blipFill>
        <p:spPr>
          <a:xfrm>
            <a:off x="2154341" y="1039813"/>
            <a:ext cx="7972219" cy="5276850"/>
          </a:xfrm>
          <a:prstGeom prst="rect">
            <a:avLst/>
          </a:prstGeom>
          <a:noFill/>
          <a:ln>
            <a:noFill/>
          </a:ln>
        </p:spPr>
      </p:pic>
      <p:sp>
        <p:nvSpPr>
          <p:cNvPr id="952" name="Google Shape;952;p5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53" name="Google Shape;953;p52"/>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958"/>
        <p:cNvGrpSpPr/>
        <p:nvPr/>
      </p:nvGrpSpPr>
      <p:grpSpPr>
        <a:xfrm>
          <a:off x="0" y="0"/>
          <a:ext cx="0" cy="0"/>
          <a:chOff x="0" y="0"/>
          <a:chExt cx="0" cy="0"/>
        </a:xfrm>
      </p:grpSpPr>
      <p:sp>
        <p:nvSpPr>
          <p:cNvPr id="959" name="Google Shape;959;p53"/>
          <p:cNvSpPr/>
          <p:nvPr/>
        </p:nvSpPr>
        <p:spPr>
          <a:xfrm>
            <a:off x="7010400" y="-12700"/>
            <a:ext cx="29718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a:solidFill>
                  <a:schemeClr val="lt1"/>
                </a:solidFill>
                <a:latin typeface="Century Gothic"/>
                <a:ea typeface="Century Gothic"/>
                <a:cs typeface="Century Gothic"/>
                <a:sym typeface="Century Gothic"/>
              </a:rPr>
              <a:t>A Seller’s Market = Rising Median Sales Price</a:t>
            </a:r>
            <a:endParaRPr/>
          </a:p>
        </p:txBody>
      </p:sp>
      <p:sp>
        <p:nvSpPr>
          <p:cNvPr id="960" name="Google Shape;960;p5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61</a:t>
            </a:fld>
            <a:endParaRPr sz="1200">
              <a:solidFill>
                <a:srgbClr val="C00000"/>
              </a:solidFill>
              <a:latin typeface="Century Gothic"/>
              <a:ea typeface="Century Gothic"/>
              <a:cs typeface="Century Gothic"/>
              <a:sym typeface="Century Gothic"/>
            </a:endParaRPr>
          </a:p>
        </p:txBody>
      </p:sp>
      <p:pic>
        <p:nvPicPr>
          <p:cNvPr id="961" name="Google Shape;961;p53"/>
          <p:cNvPicPr preferRelativeResize="0">
            <a:picLocks noGrp="1"/>
          </p:cNvPicPr>
          <p:nvPr>
            <p:ph type="body" idx="1"/>
          </p:nvPr>
        </p:nvPicPr>
        <p:blipFill rotWithShape="1">
          <a:blip r:embed="rId3">
            <a:alphaModFix/>
          </a:blip>
          <a:srcRect/>
          <a:stretch/>
        </p:blipFill>
        <p:spPr>
          <a:xfrm>
            <a:off x="2096727" y="1039813"/>
            <a:ext cx="8087447" cy="5276850"/>
          </a:xfrm>
          <a:prstGeom prst="rect">
            <a:avLst/>
          </a:prstGeom>
          <a:noFill/>
          <a:ln>
            <a:noFill/>
          </a:ln>
        </p:spPr>
      </p:pic>
      <p:sp>
        <p:nvSpPr>
          <p:cNvPr id="962" name="Google Shape;962;p5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963" name="Google Shape;963;p53"/>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968"/>
        <p:cNvGrpSpPr/>
        <p:nvPr/>
      </p:nvGrpSpPr>
      <p:grpSpPr>
        <a:xfrm>
          <a:off x="0" y="0"/>
          <a:ext cx="0" cy="0"/>
          <a:chOff x="0" y="0"/>
          <a:chExt cx="0" cy="0"/>
        </a:xfrm>
      </p:grpSpPr>
      <p:sp>
        <p:nvSpPr>
          <p:cNvPr id="969" name="Google Shape;969;p5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62</a:t>
            </a:fld>
            <a:endParaRPr sz="1200">
              <a:solidFill>
                <a:srgbClr val="C00000"/>
              </a:solidFill>
              <a:latin typeface="Century Gothic"/>
              <a:ea typeface="Century Gothic"/>
              <a:cs typeface="Century Gothic"/>
              <a:sym typeface="Century Gothic"/>
            </a:endParaRPr>
          </a:p>
        </p:txBody>
      </p:sp>
      <p:pic>
        <p:nvPicPr>
          <p:cNvPr id="970" name="Google Shape;970;p54"/>
          <p:cNvPicPr preferRelativeResize="0">
            <a:picLocks noGrp="1"/>
          </p:cNvPicPr>
          <p:nvPr>
            <p:ph type="body" idx="1"/>
          </p:nvPr>
        </p:nvPicPr>
        <p:blipFill rotWithShape="1">
          <a:blip r:embed="rId3">
            <a:alphaModFix/>
          </a:blip>
          <a:srcRect/>
          <a:stretch/>
        </p:blipFill>
        <p:spPr>
          <a:xfrm>
            <a:off x="2095487" y="1039813"/>
            <a:ext cx="8089927" cy="5276850"/>
          </a:xfrm>
          <a:prstGeom prst="rect">
            <a:avLst/>
          </a:prstGeom>
          <a:noFill/>
          <a:ln>
            <a:noFill/>
          </a:ln>
        </p:spPr>
      </p:pic>
      <p:sp>
        <p:nvSpPr>
          <p:cNvPr id="971" name="Google Shape;971;p54"/>
          <p:cNvSpPr/>
          <p:nvPr/>
        </p:nvSpPr>
        <p:spPr>
          <a:xfrm>
            <a:off x="7086600" y="12192"/>
            <a:ext cx="2971800" cy="77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a:solidFill>
                  <a:schemeClr val="lt1"/>
                </a:solidFill>
                <a:latin typeface="Century Gothic"/>
                <a:ea typeface="Century Gothic"/>
                <a:cs typeface="Century Gothic"/>
                <a:sym typeface="Century Gothic"/>
              </a:rPr>
              <a:t>A Seller’s Market = Rising Median Sales Price</a:t>
            </a:r>
            <a:endParaRPr/>
          </a:p>
        </p:txBody>
      </p:sp>
      <p:sp>
        <p:nvSpPr>
          <p:cNvPr id="972" name="Google Shape;972;p5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973" name="Google Shape;973;p54"/>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978"/>
        <p:cNvGrpSpPr/>
        <p:nvPr/>
      </p:nvGrpSpPr>
      <p:grpSpPr>
        <a:xfrm>
          <a:off x="0" y="0"/>
          <a:ext cx="0" cy="0"/>
          <a:chOff x="0" y="0"/>
          <a:chExt cx="0" cy="0"/>
        </a:xfrm>
      </p:grpSpPr>
      <p:sp>
        <p:nvSpPr>
          <p:cNvPr id="979" name="Google Shape;979;p55"/>
          <p:cNvSpPr/>
          <p:nvPr/>
        </p:nvSpPr>
        <p:spPr>
          <a:xfrm>
            <a:off x="7086600" y="-12700"/>
            <a:ext cx="32766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a:solidFill>
                  <a:schemeClr val="lt1"/>
                </a:solidFill>
                <a:latin typeface="Century Gothic"/>
                <a:ea typeface="Century Gothic"/>
                <a:cs typeface="Century Gothic"/>
                <a:sym typeface="Century Gothic"/>
              </a:rPr>
              <a:t>A Seller’s Market = Rising Median Sales Price</a:t>
            </a:r>
            <a:endParaRPr/>
          </a:p>
        </p:txBody>
      </p:sp>
      <p:sp>
        <p:nvSpPr>
          <p:cNvPr id="980" name="Google Shape;980;p5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63</a:t>
            </a:fld>
            <a:endParaRPr sz="1000" b="1">
              <a:solidFill>
                <a:srgbClr val="C00000"/>
              </a:solidFill>
              <a:latin typeface="Century Gothic"/>
              <a:ea typeface="Century Gothic"/>
              <a:cs typeface="Century Gothic"/>
              <a:sym typeface="Century Gothic"/>
            </a:endParaRPr>
          </a:p>
        </p:txBody>
      </p:sp>
      <p:pic>
        <p:nvPicPr>
          <p:cNvPr id="981" name="Google Shape;981;p55"/>
          <p:cNvPicPr preferRelativeResize="0">
            <a:picLocks noGrp="1"/>
          </p:cNvPicPr>
          <p:nvPr>
            <p:ph type="body" idx="1"/>
          </p:nvPr>
        </p:nvPicPr>
        <p:blipFill rotWithShape="1">
          <a:blip r:embed="rId3">
            <a:alphaModFix/>
          </a:blip>
          <a:srcRect/>
          <a:stretch/>
        </p:blipFill>
        <p:spPr>
          <a:xfrm>
            <a:off x="2095487" y="1039813"/>
            <a:ext cx="8089927" cy="5276850"/>
          </a:xfrm>
          <a:prstGeom prst="rect">
            <a:avLst/>
          </a:prstGeom>
          <a:noFill/>
          <a:ln>
            <a:noFill/>
          </a:ln>
        </p:spPr>
      </p:pic>
      <p:sp>
        <p:nvSpPr>
          <p:cNvPr id="982" name="Google Shape;982;p5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83" name="Google Shape;983;p55"/>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988"/>
        <p:cNvGrpSpPr/>
        <p:nvPr/>
      </p:nvGrpSpPr>
      <p:grpSpPr>
        <a:xfrm>
          <a:off x="0" y="0"/>
          <a:ext cx="0" cy="0"/>
          <a:chOff x="0" y="0"/>
          <a:chExt cx="0" cy="0"/>
        </a:xfrm>
      </p:grpSpPr>
      <p:sp>
        <p:nvSpPr>
          <p:cNvPr id="989" name="Google Shape;989;p56"/>
          <p:cNvSpPr/>
          <p:nvPr/>
        </p:nvSpPr>
        <p:spPr>
          <a:xfrm>
            <a:off x="7239000" y="-11545"/>
            <a:ext cx="28194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a:solidFill>
                  <a:schemeClr val="lt1"/>
                </a:solidFill>
                <a:latin typeface="Century Gothic"/>
                <a:ea typeface="Century Gothic"/>
                <a:cs typeface="Century Gothic"/>
                <a:sym typeface="Century Gothic"/>
              </a:rPr>
              <a:t>A Balanced Market = Generally Flat Median Sales Price Growth</a:t>
            </a:r>
            <a:endParaRPr/>
          </a:p>
        </p:txBody>
      </p:sp>
      <p:sp>
        <p:nvSpPr>
          <p:cNvPr id="990" name="Google Shape;990;p5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64</a:t>
            </a:fld>
            <a:endParaRPr sz="1200">
              <a:solidFill>
                <a:srgbClr val="C00000"/>
              </a:solidFill>
              <a:latin typeface="Century Gothic"/>
              <a:ea typeface="Century Gothic"/>
              <a:cs typeface="Century Gothic"/>
              <a:sym typeface="Century Gothic"/>
            </a:endParaRPr>
          </a:p>
        </p:txBody>
      </p:sp>
      <p:pic>
        <p:nvPicPr>
          <p:cNvPr id="991" name="Google Shape;991;p56"/>
          <p:cNvPicPr preferRelativeResize="0">
            <a:picLocks noGrp="1"/>
          </p:cNvPicPr>
          <p:nvPr>
            <p:ph type="body" idx="1"/>
          </p:nvPr>
        </p:nvPicPr>
        <p:blipFill rotWithShape="1">
          <a:blip r:embed="rId3">
            <a:alphaModFix/>
          </a:blip>
          <a:srcRect/>
          <a:stretch/>
        </p:blipFill>
        <p:spPr>
          <a:xfrm>
            <a:off x="2024413" y="1039813"/>
            <a:ext cx="8232074" cy="5276850"/>
          </a:xfrm>
          <a:prstGeom prst="rect">
            <a:avLst/>
          </a:prstGeom>
          <a:noFill/>
          <a:ln>
            <a:noFill/>
          </a:ln>
        </p:spPr>
      </p:pic>
      <p:sp>
        <p:nvSpPr>
          <p:cNvPr id="992" name="Google Shape;992;p5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993" name="Google Shape;993;p56"/>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998"/>
        <p:cNvGrpSpPr/>
        <p:nvPr/>
      </p:nvGrpSpPr>
      <p:grpSpPr>
        <a:xfrm>
          <a:off x="0" y="0"/>
          <a:ext cx="0" cy="0"/>
          <a:chOff x="0" y="0"/>
          <a:chExt cx="0" cy="0"/>
        </a:xfrm>
      </p:grpSpPr>
      <p:sp>
        <p:nvSpPr>
          <p:cNvPr id="999" name="Google Shape;999;p5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65</a:t>
            </a:fld>
            <a:endParaRPr sz="1200">
              <a:solidFill>
                <a:srgbClr val="C00000"/>
              </a:solidFill>
              <a:latin typeface="Century Gothic"/>
              <a:ea typeface="Century Gothic"/>
              <a:cs typeface="Century Gothic"/>
              <a:sym typeface="Century Gothic"/>
            </a:endParaRPr>
          </a:p>
        </p:txBody>
      </p:sp>
      <p:pic>
        <p:nvPicPr>
          <p:cNvPr id="1000" name="Google Shape;1000;p57"/>
          <p:cNvPicPr preferRelativeResize="0">
            <a:picLocks noGrp="1"/>
          </p:cNvPicPr>
          <p:nvPr>
            <p:ph type="body" idx="1"/>
          </p:nvPr>
        </p:nvPicPr>
        <p:blipFill rotWithShape="1">
          <a:blip r:embed="rId3">
            <a:alphaModFix/>
          </a:blip>
          <a:srcRect/>
          <a:stretch/>
        </p:blipFill>
        <p:spPr>
          <a:xfrm>
            <a:off x="2213059" y="1039813"/>
            <a:ext cx="7854782" cy="5276850"/>
          </a:xfrm>
          <a:prstGeom prst="rect">
            <a:avLst/>
          </a:prstGeom>
          <a:noFill/>
          <a:ln>
            <a:noFill/>
          </a:ln>
        </p:spPr>
      </p:pic>
      <p:sp>
        <p:nvSpPr>
          <p:cNvPr id="1001" name="Google Shape;1001;p57"/>
          <p:cNvSpPr/>
          <p:nvPr/>
        </p:nvSpPr>
        <p:spPr>
          <a:xfrm>
            <a:off x="6934200" y="-12700"/>
            <a:ext cx="32766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As Supply rises, so do the Days on Market. </a:t>
            </a:r>
            <a:endParaRPr/>
          </a:p>
        </p:txBody>
      </p:sp>
      <p:sp>
        <p:nvSpPr>
          <p:cNvPr id="1002" name="Google Shape;1002;p5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03" name="Google Shape;1003;p57"/>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008"/>
        <p:cNvGrpSpPr/>
        <p:nvPr/>
      </p:nvGrpSpPr>
      <p:grpSpPr>
        <a:xfrm>
          <a:off x="0" y="0"/>
          <a:ext cx="0" cy="0"/>
          <a:chOff x="0" y="0"/>
          <a:chExt cx="0" cy="0"/>
        </a:xfrm>
      </p:grpSpPr>
      <p:sp>
        <p:nvSpPr>
          <p:cNvPr id="1009" name="Google Shape;1009;p5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66</a:t>
            </a:fld>
            <a:endParaRPr sz="1200">
              <a:solidFill>
                <a:srgbClr val="C00000"/>
              </a:solidFill>
              <a:latin typeface="Century Gothic"/>
              <a:ea typeface="Century Gothic"/>
              <a:cs typeface="Century Gothic"/>
              <a:sym typeface="Century Gothic"/>
            </a:endParaRPr>
          </a:p>
        </p:txBody>
      </p:sp>
      <p:pic>
        <p:nvPicPr>
          <p:cNvPr id="1010" name="Google Shape;1010;p58"/>
          <p:cNvPicPr preferRelativeResize="0">
            <a:picLocks noGrp="1"/>
          </p:cNvPicPr>
          <p:nvPr>
            <p:ph type="body" idx="1"/>
          </p:nvPr>
        </p:nvPicPr>
        <p:blipFill rotWithShape="1">
          <a:blip r:embed="rId3">
            <a:alphaModFix/>
          </a:blip>
          <a:srcRect/>
          <a:stretch/>
        </p:blipFill>
        <p:spPr>
          <a:xfrm>
            <a:off x="2213059" y="1039813"/>
            <a:ext cx="7854782" cy="5276850"/>
          </a:xfrm>
          <a:prstGeom prst="rect">
            <a:avLst/>
          </a:prstGeom>
          <a:noFill/>
          <a:ln>
            <a:noFill/>
          </a:ln>
        </p:spPr>
      </p:pic>
      <p:sp>
        <p:nvSpPr>
          <p:cNvPr id="1011" name="Google Shape;1011;p58"/>
          <p:cNvSpPr/>
          <p:nvPr/>
        </p:nvSpPr>
        <p:spPr>
          <a:xfrm>
            <a:off x="6934200" y="-12700"/>
            <a:ext cx="2971800" cy="8969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As Supply rises, so do the Days on Market. </a:t>
            </a:r>
            <a:endParaRPr/>
          </a:p>
        </p:txBody>
      </p:sp>
      <p:sp>
        <p:nvSpPr>
          <p:cNvPr id="1012" name="Google Shape;1012;p5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13" name="Google Shape;1013;p58"/>
          <p:cNvGraphicFramePr/>
          <p:nvPr/>
        </p:nvGraphicFramePr>
        <p:xfrm>
          <a:off x="1628072" y="644268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018"/>
        <p:cNvGrpSpPr/>
        <p:nvPr/>
      </p:nvGrpSpPr>
      <p:grpSpPr>
        <a:xfrm>
          <a:off x="0" y="0"/>
          <a:ext cx="0" cy="0"/>
          <a:chOff x="0" y="0"/>
          <a:chExt cx="0" cy="0"/>
        </a:xfrm>
      </p:grpSpPr>
      <p:sp>
        <p:nvSpPr>
          <p:cNvPr id="1019" name="Google Shape;1019;p59"/>
          <p:cNvSpPr/>
          <p:nvPr/>
        </p:nvSpPr>
        <p:spPr>
          <a:xfrm>
            <a:off x="6934200" y="-12700"/>
            <a:ext cx="32766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As Supply rises, so do the Days on Market. </a:t>
            </a:r>
            <a:endParaRPr/>
          </a:p>
        </p:txBody>
      </p:sp>
      <p:sp>
        <p:nvSpPr>
          <p:cNvPr id="1020" name="Google Shape;1020;p5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67</a:t>
            </a:fld>
            <a:endParaRPr sz="1000" b="1">
              <a:solidFill>
                <a:srgbClr val="C00000"/>
              </a:solidFill>
              <a:latin typeface="Century Gothic"/>
              <a:ea typeface="Century Gothic"/>
              <a:cs typeface="Century Gothic"/>
              <a:sym typeface="Century Gothic"/>
            </a:endParaRPr>
          </a:p>
        </p:txBody>
      </p:sp>
      <p:pic>
        <p:nvPicPr>
          <p:cNvPr id="1021" name="Google Shape;1021;p59"/>
          <p:cNvPicPr preferRelativeResize="0">
            <a:picLocks noGrp="1"/>
          </p:cNvPicPr>
          <p:nvPr>
            <p:ph type="body" idx="1"/>
          </p:nvPr>
        </p:nvPicPr>
        <p:blipFill rotWithShape="1">
          <a:blip r:embed="rId3">
            <a:alphaModFix/>
          </a:blip>
          <a:srcRect/>
          <a:stretch/>
        </p:blipFill>
        <p:spPr>
          <a:xfrm>
            <a:off x="2213059" y="1039813"/>
            <a:ext cx="7854782" cy="5276850"/>
          </a:xfrm>
          <a:prstGeom prst="rect">
            <a:avLst/>
          </a:prstGeom>
          <a:noFill/>
          <a:ln>
            <a:noFill/>
          </a:ln>
        </p:spPr>
      </p:pic>
      <p:sp>
        <p:nvSpPr>
          <p:cNvPr id="1022" name="Google Shape;1022;p5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023" name="Google Shape;1023;p59"/>
          <p:cNvGraphicFramePr/>
          <p:nvPr/>
        </p:nvGraphicFramePr>
        <p:xfrm>
          <a:off x="1980031" y="6437666"/>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028"/>
        <p:cNvGrpSpPr/>
        <p:nvPr/>
      </p:nvGrpSpPr>
      <p:grpSpPr>
        <a:xfrm>
          <a:off x="0" y="0"/>
          <a:ext cx="0" cy="0"/>
          <a:chOff x="0" y="0"/>
          <a:chExt cx="0" cy="0"/>
        </a:xfrm>
      </p:grpSpPr>
      <p:sp>
        <p:nvSpPr>
          <p:cNvPr id="1029" name="Google Shape;1029;p6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68</a:t>
            </a:fld>
            <a:endParaRPr sz="1200">
              <a:solidFill>
                <a:srgbClr val="C00000"/>
              </a:solidFill>
              <a:latin typeface="Century Gothic"/>
              <a:ea typeface="Century Gothic"/>
              <a:cs typeface="Century Gothic"/>
              <a:sym typeface="Century Gothic"/>
            </a:endParaRPr>
          </a:p>
        </p:txBody>
      </p:sp>
      <p:pic>
        <p:nvPicPr>
          <p:cNvPr id="1030" name="Google Shape;1030;p60"/>
          <p:cNvPicPr preferRelativeResize="0">
            <a:picLocks noGrp="1"/>
          </p:cNvPicPr>
          <p:nvPr>
            <p:ph type="body" idx="1"/>
          </p:nvPr>
        </p:nvPicPr>
        <p:blipFill rotWithShape="1">
          <a:blip r:embed="rId3">
            <a:alphaModFix/>
          </a:blip>
          <a:srcRect/>
          <a:stretch/>
        </p:blipFill>
        <p:spPr>
          <a:xfrm>
            <a:off x="2189931" y="1039813"/>
            <a:ext cx="7901038" cy="5276850"/>
          </a:xfrm>
          <a:prstGeom prst="rect">
            <a:avLst/>
          </a:prstGeom>
          <a:noFill/>
          <a:ln>
            <a:noFill/>
          </a:ln>
        </p:spPr>
      </p:pic>
      <p:sp>
        <p:nvSpPr>
          <p:cNvPr id="1031" name="Google Shape;1031;p60"/>
          <p:cNvSpPr/>
          <p:nvPr/>
        </p:nvSpPr>
        <p:spPr>
          <a:xfrm>
            <a:off x="6934200" y="-12700"/>
            <a:ext cx="3276600" cy="8969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As Supply rises, so do the Days on Market. </a:t>
            </a:r>
            <a:endParaRPr/>
          </a:p>
        </p:txBody>
      </p:sp>
      <p:sp>
        <p:nvSpPr>
          <p:cNvPr id="1032" name="Google Shape;1032;p6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033" name="Google Shape;1033;p60"/>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61"/>
          <p:cNvSpPr txBox="1"/>
          <p:nvPr/>
        </p:nvSpPr>
        <p:spPr>
          <a:xfrm>
            <a:off x="6781800" y="1"/>
            <a:ext cx="37450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S/OLP of 94.5% is down -5.5 percentage points compared to 1Q 2022.</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Decreases in ALL price ranges. </a:t>
            </a:r>
            <a:endParaRPr/>
          </a:p>
        </p:txBody>
      </p:sp>
      <p:sp>
        <p:nvSpPr>
          <p:cNvPr id="1040" name="Google Shape;1040;p6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69</a:t>
            </a:fld>
            <a:endParaRPr sz="1200">
              <a:solidFill>
                <a:srgbClr val="C00000"/>
              </a:solidFill>
              <a:latin typeface="Century Gothic"/>
              <a:ea typeface="Century Gothic"/>
              <a:cs typeface="Century Gothic"/>
              <a:sym typeface="Century Gothic"/>
            </a:endParaRPr>
          </a:p>
        </p:txBody>
      </p:sp>
      <p:pic>
        <p:nvPicPr>
          <p:cNvPr id="1041" name="Google Shape;1041;p61"/>
          <p:cNvPicPr preferRelativeResize="0">
            <a:picLocks noGrp="1"/>
          </p:cNvPicPr>
          <p:nvPr>
            <p:ph type="body" idx="1"/>
          </p:nvPr>
        </p:nvPicPr>
        <p:blipFill rotWithShape="1">
          <a:blip r:embed="rId3">
            <a:alphaModFix/>
          </a:blip>
          <a:srcRect/>
          <a:stretch/>
        </p:blipFill>
        <p:spPr>
          <a:xfrm>
            <a:off x="2228264" y="1047750"/>
            <a:ext cx="7849772" cy="5124450"/>
          </a:xfrm>
          <a:prstGeom prst="rect">
            <a:avLst/>
          </a:prstGeom>
          <a:noFill/>
          <a:ln>
            <a:noFill/>
          </a:ln>
        </p:spPr>
      </p:pic>
      <p:sp>
        <p:nvSpPr>
          <p:cNvPr id="1042" name="Google Shape;1042;p61"/>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43" name="Google Shape;1043;p61"/>
          <p:cNvGraphicFramePr/>
          <p:nvPr/>
        </p:nvGraphicFramePr>
        <p:xfrm>
          <a:off x="1997283" y="637539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5" name="Picture 4" descr="Chart, histogram&#10;&#10;Description automatically generated">
            <a:extLst>
              <a:ext uri="{FF2B5EF4-FFF2-40B4-BE49-F238E27FC236}">
                <a16:creationId xmlns:a16="http://schemas.microsoft.com/office/drawing/2014/main" id="{263CBC60-01AA-284D-AEA6-83962FFAFF19}"/>
              </a:ext>
            </a:extLst>
          </p:cNvPr>
          <p:cNvPicPr>
            <a:picLocks noChangeAspect="1"/>
          </p:cNvPicPr>
          <p:nvPr/>
        </p:nvPicPr>
        <p:blipFill>
          <a:blip r:embed="rId2"/>
          <a:stretch>
            <a:fillRect/>
          </a:stretch>
        </p:blipFill>
        <p:spPr>
          <a:xfrm>
            <a:off x="2019300" y="6350"/>
            <a:ext cx="8153400" cy="6845300"/>
          </a:xfrm>
          <a:prstGeom prst="rect">
            <a:avLst/>
          </a:prstGeom>
        </p:spPr>
      </p:pic>
    </p:spTree>
    <p:extLst>
      <p:ext uri="{BB962C8B-B14F-4D97-AF65-F5344CB8AC3E}">
        <p14:creationId xmlns:p14="http://schemas.microsoft.com/office/powerpoint/2010/main" val="828795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62"/>
          <p:cNvSpPr txBox="1"/>
          <p:nvPr/>
        </p:nvSpPr>
        <p:spPr>
          <a:xfrm>
            <a:off x="6694336" y="-12701"/>
            <a:ext cx="37450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S/OLP of 94.3% is down -3.9 percentage points compared to 1Q 2022</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Decreases in ALL price ranges.</a:t>
            </a:r>
            <a:endParaRPr/>
          </a:p>
        </p:txBody>
      </p:sp>
      <p:sp>
        <p:nvSpPr>
          <p:cNvPr id="1050" name="Google Shape;1050;p6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70</a:t>
            </a:fld>
            <a:endParaRPr sz="1200">
              <a:solidFill>
                <a:srgbClr val="C00000"/>
              </a:solidFill>
              <a:latin typeface="Century Gothic"/>
              <a:ea typeface="Century Gothic"/>
              <a:cs typeface="Century Gothic"/>
              <a:sym typeface="Century Gothic"/>
            </a:endParaRPr>
          </a:p>
        </p:txBody>
      </p:sp>
      <p:pic>
        <p:nvPicPr>
          <p:cNvPr id="1051" name="Google Shape;1051;p62"/>
          <p:cNvPicPr preferRelativeResize="0">
            <a:picLocks noGrp="1"/>
          </p:cNvPicPr>
          <p:nvPr>
            <p:ph type="body" idx="1"/>
          </p:nvPr>
        </p:nvPicPr>
        <p:blipFill rotWithShape="1">
          <a:blip r:embed="rId3">
            <a:alphaModFix/>
          </a:blip>
          <a:srcRect/>
          <a:stretch/>
        </p:blipFill>
        <p:spPr>
          <a:xfrm>
            <a:off x="2335322" y="1047750"/>
            <a:ext cx="7635657" cy="5124450"/>
          </a:xfrm>
          <a:prstGeom prst="rect">
            <a:avLst/>
          </a:prstGeom>
          <a:noFill/>
          <a:ln>
            <a:noFill/>
          </a:ln>
        </p:spPr>
      </p:pic>
      <p:sp>
        <p:nvSpPr>
          <p:cNvPr id="1052" name="Google Shape;1052;p62"/>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53" name="Google Shape;1053;p62"/>
          <p:cNvGraphicFramePr/>
          <p:nvPr/>
        </p:nvGraphicFramePr>
        <p:xfrm>
          <a:off x="1997283" y="637539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63"/>
          <p:cNvSpPr txBox="1"/>
          <p:nvPr/>
        </p:nvSpPr>
        <p:spPr>
          <a:xfrm>
            <a:off x="6948074" y="1"/>
            <a:ext cx="3745065"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S/OLP of 95.9% is -2.3 percentage points lower than 1Q 2022.</a:t>
            </a:r>
            <a:endParaRPr/>
          </a:p>
          <a:p>
            <a:pPr marL="228600" marR="0" lvl="0" indent="-228600" algn="l" rtl="0">
              <a:lnSpc>
                <a:spcPct val="90000"/>
              </a:lnSpc>
              <a:spcBef>
                <a:spcPts val="6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Decreases in ALL price ranges.</a:t>
            </a:r>
            <a:endParaRPr/>
          </a:p>
        </p:txBody>
      </p:sp>
      <p:sp>
        <p:nvSpPr>
          <p:cNvPr id="1060" name="Google Shape;1060;p63"/>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71</a:t>
            </a:fld>
            <a:endParaRPr sz="1000" b="1">
              <a:solidFill>
                <a:srgbClr val="C00000"/>
              </a:solidFill>
              <a:latin typeface="Century Gothic"/>
              <a:ea typeface="Century Gothic"/>
              <a:cs typeface="Century Gothic"/>
              <a:sym typeface="Century Gothic"/>
            </a:endParaRPr>
          </a:p>
        </p:txBody>
      </p:sp>
      <p:pic>
        <p:nvPicPr>
          <p:cNvPr id="1061" name="Google Shape;1061;p63"/>
          <p:cNvPicPr preferRelativeResize="0">
            <a:picLocks noGrp="1"/>
          </p:cNvPicPr>
          <p:nvPr>
            <p:ph type="body" idx="1"/>
          </p:nvPr>
        </p:nvPicPr>
        <p:blipFill rotWithShape="1">
          <a:blip r:embed="rId3">
            <a:alphaModFix/>
          </a:blip>
          <a:srcRect/>
          <a:stretch/>
        </p:blipFill>
        <p:spPr>
          <a:xfrm>
            <a:off x="2007785" y="1047750"/>
            <a:ext cx="8290730" cy="5124450"/>
          </a:xfrm>
          <a:prstGeom prst="rect">
            <a:avLst/>
          </a:prstGeom>
          <a:noFill/>
          <a:ln>
            <a:noFill/>
          </a:ln>
        </p:spPr>
      </p:pic>
      <p:sp>
        <p:nvSpPr>
          <p:cNvPr id="1062" name="Google Shape;1062;p6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063" name="Google Shape;1063;p63"/>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64"/>
          <p:cNvSpPr txBox="1"/>
          <p:nvPr/>
        </p:nvSpPr>
        <p:spPr>
          <a:xfrm>
            <a:off x="6694336" y="-12701"/>
            <a:ext cx="37450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1Q 2023 Median S/OLP of 95.1% is down -2.3 percentage points compared to 1Q 2022</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Decreases in ALL price ranges. </a:t>
            </a:r>
            <a:endParaRPr/>
          </a:p>
        </p:txBody>
      </p:sp>
      <p:sp>
        <p:nvSpPr>
          <p:cNvPr id="1070" name="Google Shape;1070;p6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72</a:t>
            </a:fld>
            <a:endParaRPr sz="1200">
              <a:solidFill>
                <a:srgbClr val="C00000"/>
              </a:solidFill>
              <a:latin typeface="Century Gothic"/>
              <a:ea typeface="Century Gothic"/>
              <a:cs typeface="Century Gothic"/>
              <a:sym typeface="Century Gothic"/>
            </a:endParaRPr>
          </a:p>
        </p:txBody>
      </p:sp>
      <p:pic>
        <p:nvPicPr>
          <p:cNvPr id="1071" name="Google Shape;1071;p64"/>
          <p:cNvPicPr preferRelativeResize="0">
            <a:picLocks noGrp="1"/>
          </p:cNvPicPr>
          <p:nvPr>
            <p:ph type="body" idx="1"/>
          </p:nvPr>
        </p:nvPicPr>
        <p:blipFill rotWithShape="1">
          <a:blip r:embed="rId3">
            <a:alphaModFix/>
          </a:blip>
          <a:srcRect/>
          <a:stretch/>
        </p:blipFill>
        <p:spPr>
          <a:xfrm>
            <a:off x="1949594" y="1064675"/>
            <a:ext cx="8407113" cy="5090601"/>
          </a:xfrm>
          <a:prstGeom prst="rect">
            <a:avLst/>
          </a:prstGeom>
          <a:noFill/>
          <a:ln>
            <a:noFill/>
          </a:ln>
        </p:spPr>
      </p:pic>
      <p:sp>
        <p:nvSpPr>
          <p:cNvPr id="1072" name="Google Shape;1072;p6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073" name="Google Shape;1073;p64"/>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65"/>
          <p:cNvSpPr txBox="1">
            <a:spLocks noGrp="1"/>
          </p:cNvSpPr>
          <p:nvPr>
            <p:ph type="body" idx="2"/>
          </p:nvPr>
        </p:nvSpPr>
        <p:spPr>
          <a:xfrm>
            <a:off x="6694336" y="44743"/>
            <a:ext cx="3821264" cy="860132"/>
          </a:xfrm>
          <a:prstGeom prst="rect">
            <a:avLst/>
          </a:prstGeom>
          <a:noFill/>
          <a:ln>
            <a:noFill/>
          </a:ln>
        </p:spPr>
        <p:txBody>
          <a:bodyPr spcFirstLastPara="1" wrap="square" lIns="91425" tIns="45700" rIns="91425" bIns="45700" anchor="t" anchorCtr="0">
            <a:noAutofit/>
          </a:bodyPr>
          <a:lstStyle/>
          <a:p>
            <a:pPr marL="365760" lvl="0" indent="-182880" algn="l" rtl="0">
              <a:lnSpc>
                <a:spcPct val="100000"/>
              </a:lnSpc>
              <a:spcBef>
                <a:spcPts val="0"/>
              </a:spcBef>
              <a:spcAft>
                <a:spcPts val="0"/>
              </a:spcAft>
              <a:buClr>
                <a:schemeClr val="lt1"/>
              </a:buClr>
              <a:buSzPts val="1000"/>
              <a:buFont typeface="Noto Sans Symbols"/>
              <a:buChar char="✔"/>
            </a:pPr>
            <a:r>
              <a:rPr lang="en-US" sz="1000">
                <a:solidFill>
                  <a:schemeClr val="lt1"/>
                </a:solidFill>
              </a:rPr>
              <a:t>21.1% of all sales in 1Q 2023, a decrease of -33.2 percentage points over 1Q 2022, sold at 100% or more of original listing price.</a:t>
            </a:r>
            <a:endParaRPr/>
          </a:p>
          <a:p>
            <a:pPr marL="365760" lvl="0" indent="-182880" algn="l" rtl="0">
              <a:lnSpc>
                <a:spcPct val="100000"/>
              </a:lnSpc>
              <a:spcBef>
                <a:spcPts val="400"/>
              </a:spcBef>
              <a:spcAft>
                <a:spcPts val="0"/>
              </a:spcAft>
              <a:buClr>
                <a:schemeClr val="lt1"/>
              </a:buClr>
              <a:buSzPts val="1000"/>
              <a:buFont typeface="Noto Sans Symbols"/>
              <a:buChar char="✔"/>
            </a:pPr>
            <a:r>
              <a:rPr lang="en-US" sz="1000">
                <a:solidFill>
                  <a:schemeClr val="lt1"/>
                </a:solidFill>
              </a:rPr>
              <a:t>Decreases in ALL price ranges.</a:t>
            </a:r>
            <a:endParaRPr sz="1000"/>
          </a:p>
        </p:txBody>
      </p:sp>
      <p:sp>
        <p:nvSpPr>
          <p:cNvPr id="1080" name="Google Shape;1080;p6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73</a:t>
            </a:fld>
            <a:endParaRPr sz="1200">
              <a:solidFill>
                <a:srgbClr val="C00000"/>
              </a:solidFill>
              <a:latin typeface="Century Gothic"/>
              <a:ea typeface="Century Gothic"/>
              <a:cs typeface="Century Gothic"/>
              <a:sym typeface="Century Gothic"/>
            </a:endParaRPr>
          </a:p>
        </p:txBody>
      </p:sp>
      <p:pic>
        <p:nvPicPr>
          <p:cNvPr id="1081" name="Google Shape;1081;p65"/>
          <p:cNvPicPr preferRelativeResize="0">
            <a:picLocks noGrp="1"/>
          </p:cNvPicPr>
          <p:nvPr>
            <p:ph type="body" idx="1"/>
          </p:nvPr>
        </p:nvPicPr>
        <p:blipFill rotWithShape="1">
          <a:blip r:embed="rId3">
            <a:alphaModFix/>
          </a:blip>
          <a:srcRect/>
          <a:stretch/>
        </p:blipFill>
        <p:spPr>
          <a:xfrm>
            <a:off x="2110209" y="1039813"/>
            <a:ext cx="8060483" cy="5276850"/>
          </a:xfrm>
          <a:prstGeom prst="rect">
            <a:avLst/>
          </a:prstGeom>
          <a:noFill/>
          <a:ln>
            <a:noFill/>
          </a:ln>
        </p:spPr>
      </p:pic>
      <p:sp>
        <p:nvSpPr>
          <p:cNvPr id="1082" name="Google Shape;1082;p65"/>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83" name="Google Shape;1083;p65"/>
          <p:cNvGraphicFramePr/>
          <p:nvPr/>
        </p:nvGraphicFramePr>
        <p:xfrm>
          <a:off x="1997283" y="643452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66"/>
          <p:cNvSpPr txBox="1">
            <a:spLocks noGrp="1"/>
          </p:cNvSpPr>
          <p:nvPr>
            <p:ph type="body" idx="2"/>
          </p:nvPr>
        </p:nvSpPr>
        <p:spPr>
          <a:xfrm>
            <a:off x="6694336" y="0"/>
            <a:ext cx="3821264" cy="860132"/>
          </a:xfrm>
          <a:prstGeom prst="rect">
            <a:avLst/>
          </a:prstGeom>
          <a:noFill/>
          <a:ln>
            <a:noFill/>
          </a:ln>
        </p:spPr>
        <p:txBody>
          <a:bodyPr spcFirstLastPara="1" wrap="square" lIns="91425" tIns="45700" rIns="91425" bIns="45700" anchor="t" anchorCtr="0">
            <a:noAutofit/>
          </a:bodyPr>
          <a:lstStyle/>
          <a:p>
            <a:pPr marL="365760" lvl="0" indent="-182880" algn="l" rtl="0">
              <a:lnSpc>
                <a:spcPct val="100000"/>
              </a:lnSpc>
              <a:spcBef>
                <a:spcPts val="0"/>
              </a:spcBef>
              <a:spcAft>
                <a:spcPts val="0"/>
              </a:spcAft>
              <a:buClr>
                <a:schemeClr val="lt1"/>
              </a:buClr>
              <a:buSzPts val="1100"/>
              <a:buFont typeface="Noto Sans Symbols"/>
              <a:buChar char="✔"/>
            </a:pPr>
            <a:r>
              <a:rPr lang="en-US" sz="1100">
                <a:solidFill>
                  <a:schemeClr val="lt1"/>
                </a:solidFill>
              </a:rPr>
              <a:t>21.4% of all sales in 1Q 2023, a decrease of -21.1 percentage points vs. 1Q 2022, sold at or above  original listing price.</a:t>
            </a:r>
            <a:endParaRPr/>
          </a:p>
          <a:p>
            <a:pPr marL="365760" lvl="0" indent="-182880" algn="l" rtl="0">
              <a:lnSpc>
                <a:spcPct val="100000"/>
              </a:lnSpc>
              <a:spcBef>
                <a:spcPts val="400"/>
              </a:spcBef>
              <a:spcAft>
                <a:spcPts val="0"/>
              </a:spcAft>
              <a:buClr>
                <a:schemeClr val="lt1"/>
              </a:buClr>
              <a:buSzPts val="1100"/>
              <a:buFont typeface="Noto Sans Symbols"/>
              <a:buChar char="✔"/>
            </a:pPr>
            <a:r>
              <a:rPr lang="en-US" sz="1100">
                <a:solidFill>
                  <a:schemeClr val="lt1"/>
                </a:solidFill>
              </a:rPr>
              <a:t>Lower in ALL price ranges.</a:t>
            </a:r>
            <a:endParaRPr sz="1100"/>
          </a:p>
        </p:txBody>
      </p:sp>
      <p:sp>
        <p:nvSpPr>
          <p:cNvPr id="1090" name="Google Shape;1090;p6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74</a:t>
            </a:fld>
            <a:endParaRPr sz="1200">
              <a:solidFill>
                <a:srgbClr val="C00000"/>
              </a:solidFill>
              <a:latin typeface="Century Gothic"/>
              <a:ea typeface="Century Gothic"/>
              <a:cs typeface="Century Gothic"/>
              <a:sym typeface="Century Gothic"/>
            </a:endParaRPr>
          </a:p>
        </p:txBody>
      </p:sp>
      <p:pic>
        <p:nvPicPr>
          <p:cNvPr id="1091" name="Google Shape;1091;p66"/>
          <p:cNvPicPr preferRelativeResize="0">
            <a:picLocks noGrp="1"/>
          </p:cNvPicPr>
          <p:nvPr>
            <p:ph type="body" idx="1"/>
          </p:nvPr>
        </p:nvPicPr>
        <p:blipFill rotWithShape="1">
          <a:blip r:embed="rId3">
            <a:alphaModFix/>
          </a:blip>
          <a:srcRect/>
          <a:stretch/>
        </p:blipFill>
        <p:spPr>
          <a:xfrm>
            <a:off x="2156785" y="1039813"/>
            <a:ext cx="7967330" cy="5276850"/>
          </a:xfrm>
          <a:prstGeom prst="rect">
            <a:avLst/>
          </a:prstGeom>
          <a:noFill/>
          <a:ln>
            <a:noFill/>
          </a:ln>
        </p:spPr>
      </p:pic>
      <p:sp>
        <p:nvSpPr>
          <p:cNvPr id="1092" name="Google Shape;1092;p66"/>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093" name="Google Shape;1093;p66"/>
          <p:cNvGraphicFramePr/>
          <p:nvPr/>
        </p:nvGraphicFramePr>
        <p:xfrm>
          <a:off x="1997283" y="6434528"/>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67"/>
          <p:cNvSpPr txBox="1">
            <a:spLocks noGrp="1"/>
          </p:cNvSpPr>
          <p:nvPr>
            <p:ph type="body" idx="2"/>
          </p:nvPr>
        </p:nvSpPr>
        <p:spPr>
          <a:xfrm>
            <a:off x="6781801" y="71904"/>
            <a:ext cx="3813773" cy="766297"/>
          </a:xfrm>
          <a:prstGeom prst="rect">
            <a:avLst/>
          </a:prstGeom>
          <a:noFill/>
          <a:ln>
            <a:noFill/>
          </a:ln>
        </p:spPr>
        <p:txBody>
          <a:bodyPr spcFirstLastPara="1" wrap="square" lIns="91425" tIns="45700" rIns="91425" bIns="45700" anchor="t" anchorCtr="0">
            <a:noAutofit/>
          </a:bodyPr>
          <a:lstStyle/>
          <a:p>
            <a:pPr marL="36576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rPr>
              <a:t>25.2% of all sales in 1Q 2023 (down -17.8 percentage points over 1Q 2022) sold at 100% or more of the original list price.</a:t>
            </a:r>
            <a:endParaRPr/>
          </a:p>
          <a:p>
            <a:pPr marL="36576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rPr>
              <a:t>Lower in 6 of 8 price ranges.</a:t>
            </a:r>
            <a:endParaRPr sz="1100"/>
          </a:p>
        </p:txBody>
      </p:sp>
      <p:pic>
        <p:nvPicPr>
          <p:cNvPr id="1100" name="Google Shape;1100;p67"/>
          <p:cNvPicPr preferRelativeResize="0">
            <a:picLocks noGrp="1"/>
          </p:cNvPicPr>
          <p:nvPr>
            <p:ph type="body" idx="1"/>
          </p:nvPr>
        </p:nvPicPr>
        <p:blipFill rotWithShape="1">
          <a:blip r:embed="rId3">
            <a:alphaModFix/>
          </a:blip>
          <a:srcRect/>
          <a:stretch/>
        </p:blipFill>
        <p:spPr>
          <a:xfrm>
            <a:off x="2154045" y="1039813"/>
            <a:ext cx="7972810" cy="5276850"/>
          </a:xfrm>
          <a:prstGeom prst="rect">
            <a:avLst/>
          </a:prstGeom>
          <a:noFill/>
          <a:ln>
            <a:noFill/>
          </a:ln>
        </p:spPr>
      </p:pic>
      <p:sp>
        <p:nvSpPr>
          <p:cNvPr id="1101" name="Google Shape;1101;p6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75</a:t>
            </a:fld>
            <a:endParaRPr sz="1000" b="1">
              <a:solidFill>
                <a:srgbClr val="C00000"/>
              </a:solidFill>
              <a:latin typeface="Century Gothic"/>
              <a:ea typeface="Century Gothic"/>
              <a:cs typeface="Century Gothic"/>
              <a:sym typeface="Century Gothic"/>
            </a:endParaRPr>
          </a:p>
        </p:txBody>
      </p:sp>
      <p:sp>
        <p:nvSpPr>
          <p:cNvPr id="1102" name="Google Shape;1102;p6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03" name="Google Shape;1103;p67"/>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68"/>
          <p:cNvSpPr txBox="1">
            <a:spLocks noGrp="1"/>
          </p:cNvSpPr>
          <p:nvPr>
            <p:ph type="body" idx="2"/>
          </p:nvPr>
        </p:nvSpPr>
        <p:spPr>
          <a:xfrm>
            <a:off x="6694336" y="44743"/>
            <a:ext cx="3676340" cy="860132"/>
          </a:xfrm>
          <a:prstGeom prst="rect">
            <a:avLst/>
          </a:prstGeom>
          <a:noFill/>
          <a:ln>
            <a:noFill/>
          </a:ln>
        </p:spPr>
        <p:txBody>
          <a:bodyPr spcFirstLastPara="1" wrap="square" lIns="91425" tIns="45700" rIns="91425" bIns="45700" anchor="t" anchorCtr="0">
            <a:noAutofit/>
          </a:bodyPr>
          <a:lstStyle/>
          <a:p>
            <a:pPr marL="365760" lvl="0" indent="-182880" algn="l" rtl="0">
              <a:lnSpc>
                <a:spcPct val="100000"/>
              </a:lnSpc>
              <a:spcBef>
                <a:spcPts val="0"/>
              </a:spcBef>
              <a:spcAft>
                <a:spcPts val="0"/>
              </a:spcAft>
              <a:buClr>
                <a:schemeClr val="lt1"/>
              </a:buClr>
              <a:buSzPts val="1100"/>
              <a:buFont typeface="Noto Sans Symbols"/>
              <a:buChar char="✔"/>
            </a:pPr>
            <a:r>
              <a:rPr lang="en-US" sz="1100">
                <a:solidFill>
                  <a:schemeClr val="lt1"/>
                </a:solidFill>
              </a:rPr>
              <a:t>21.0% of all sales in 1Q 2023, down -13.3 percentage points over 1Q 2022, sold at 100% or more of original listing price.</a:t>
            </a:r>
            <a:endParaRPr/>
          </a:p>
          <a:p>
            <a:pPr marL="365760" lvl="0" indent="-182880" algn="l" rtl="0">
              <a:lnSpc>
                <a:spcPct val="100000"/>
              </a:lnSpc>
              <a:spcBef>
                <a:spcPts val="400"/>
              </a:spcBef>
              <a:spcAft>
                <a:spcPts val="0"/>
              </a:spcAft>
              <a:buClr>
                <a:schemeClr val="lt1"/>
              </a:buClr>
              <a:buSzPts val="1100"/>
              <a:buFont typeface="Noto Sans Symbols"/>
              <a:buChar char="✔"/>
            </a:pPr>
            <a:r>
              <a:rPr lang="en-US" sz="1100">
                <a:solidFill>
                  <a:schemeClr val="lt1"/>
                </a:solidFill>
              </a:rPr>
              <a:t>Decreases in ALL price ranges.</a:t>
            </a:r>
            <a:endParaRPr sz="1100"/>
          </a:p>
        </p:txBody>
      </p:sp>
      <p:sp>
        <p:nvSpPr>
          <p:cNvPr id="1110" name="Google Shape;1110;p6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76</a:t>
            </a:fld>
            <a:endParaRPr sz="1200">
              <a:solidFill>
                <a:srgbClr val="C00000"/>
              </a:solidFill>
              <a:latin typeface="Century Gothic"/>
              <a:ea typeface="Century Gothic"/>
              <a:cs typeface="Century Gothic"/>
              <a:sym typeface="Century Gothic"/>
            </a:endParaRPr>
          </a:p>
        </p:txBody>
      </p:sp>
      <p:pic>
        <p:nvPicPr>
          <p:cNvPr id="1111" name="Google Shape;1111;p68"/>
          <p:cNvPicPr preferRelativeResize="0">
            <a:picLocks noGrp="1"/>
          </p:cNvPicPr>
          <p:nvPr>
            <p:ph type="body" idx="1"/>
          </p:nvPr>
        </p:nvPicPr>
        <p:blipFill rotWithShape="1">
          <a:blip r:embed="rId3">
            <a:alphaModFix/>
          </a:blip>
          <a:srcRect/>
          <a:stretch/>
        </p:blipFill>
        <p:spPr>
          <a:xfrm>
            <a:off x="1910224" y="1039813"/>
            <a:ext cx="8460452" cy="5276850"/>
          </a:xfrm>
          <a:prstGeom prst="rect">
            <a:avLst/>
          </a:prstGeom>
          <a:noFill/>
          <a:ln>
            <a:noFill/>
          </a:ln>
        </p:spPr>
      </p:pic>
      <p:sp>
        <p:nvSpPr>
          <p:cNvPr id="1112" name="Google Shape;1112;p6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13" name="Google Shape;1113;p68"/>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118"/>
        <p:cNvGrpSpPr/>
        <p:nvPr/>
      </p:nvGrpSpPr>
      <p:grpSpPr>
        <a:xfrm>
          <a:off x="0" y="0"/>
          <a:ext cx="0" cy="0"/>
          <a:chOff x="0" y="0"/>
          <a:chExt cx="0" cy="0"/>
        </a:xfrm>
      </p:grpSpPr>
      <p:sp>
        <p:nvSpPr>
          <p:cNvPr id="1119" name="Google Shape;1119;p69"/>
          <p:cNvSpPr txBox="1"/>
          <p:nvPr/>
        </p:nvSpPr>
        <p:spPr>
          <a:xfrm>
            <a:off x="6705600" y="1"/>
            <a:ext cx="3745064"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up by +121.4% (+34 days) in 1Q 2023 vs 1Q 2022 to 62 days.</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Increases in 7 of 8 price ranges. </a:t>
            </a:r>
            <a:endParaRPr/>
          </a:p>
        </p:txBody>
      </p:sp>
      <p:sp>
        <p:nvSpPr>
          <p:cNvPr id="1120" name="Google Shape;1120;p6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77</a:t>
            </a:fld>
            <a:endParaRPr sz="1200">
              <a:solidFill>
                <a:srgbClr val="C00000"/>
              </a:solidFill>
              <a:latin typeface="Century Gothic"/>
              <a:ea typeface="Century Gothic"/>
              <a:cs typeface="Century Gothic"/>
              <a:sym typeface="Century Gothic"/>
            </a:endParaRPr>
          </a:p>
        </p:txBody>
      </p:sp>
      <p:pic>
        <p:nvPicPr>
          <p:cNvPr id="1121" name="Google Shape;1121;p69"/>
          <p:cNvPicPr preferRelativeResize="0">
            <a:picLocks noGrp="1"/>
          </p:cNvPicPr>
          <p:nvPr>
            <p:ph type="body" idx="1"/>
          </p:nvPr>
        </p:nvPicPr>
        <p:blipFill rotWithShape="1">
          <a:blip r:embed="rId3">
            <a:alphaModFix/>
          </a:blip>
          <a:srcRect/>
          <a:stretch/>
        </p:blipFill>
        <p:spPr>
          <a:xfrm>
            <a:off x="2213592" y="1047750"/>
            <a:ext cx="7879117" cy="5124450"/>
          </a:xfrm>
          <a:prstGeom prst="rect">
            <a:avLst/>
          </a:prstGeom>
          <a:noFill/>
          <a:ln>
            <a:noFill/>
          </a:ln>
        </p:spPr>
      </p:pic>
      <p:sp>
        <p:nvSpPr>
          <p:cNvPr id="1122" name="Google Shape;1122;p6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123" name="Google Shape;1123;p69"/>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128"/>
        <p:cNvGrpSpPr/>
        <p:nvPr/>
      </p:nvGrpSpPr>
      <p:grpSpPr>
        <a:xfrm>
          <a:off x="0" y="0"/>
          <a:ext cx="0" cy="0"/>
          <a:chOff x="0" y="0"/>
          <a:chExt cx="0" cy="0"/>
        </a:xfrm>
      </p:grpSpPr>
      <p:sp>
        <p:nvSpPr>
          <p:cNvPr id="1129" name="Google Shape;1129;p7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78</a:t>
            </a:fld>
            <a:endParaRPr sz="1200">
              <a:solidFill>
                <a:srgbClr val="C00000"/>
              </a:solidFill>
              <a:latin typeface="Century Gothic"/>
              <a:ea typeface="Century Gothic"/>
              <a:cs typeface="Century Gothic"/>
              <a:sym typeface="Century Gothic"/>
            </a:endParaRPr>
          </a:p>
        </p:txBody>
      </p:sp>
      <p:sp>
        <p:nvSpPr>
          <p:cNvPr id="1130" name="Google Shape;1130;p70"/>
          <p:cNvSpPr txBox="1"/>
          <p:nvPr/>
        </p:nvSpPr>
        <p:spPr>
          <a:xfrm>
            <a:off x="6781800" y="30481"/>
            <a:ext cx="3657600"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up by +44.4% in 1Q 2023 vs 1Q 2022 to 78 days.</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Higher than 1Q 2022 in 7 of 8 price ranges.</a:t>
            </a:r>
            <a:endParaRPr/>
          </a:p>
        </p:txBody>
      </p:sp>
      <p:pic>
        <p:nvPicPr>
          <p:cNvPr id="1131" name="Google Shape;1131;p70"/>
          <p:cNvPicPr preferRelativeResize="0">
            <a:picLocks noGrp="1"/>
          </p:cNvPicPr>
          <p:nvPr>
            <p:ph type="body" idx="1"/>
          </p:nvPr>
        </p:nvPicPr>
        <p:blipFill rotWithShape="1">
          <a:blip r:embed="rId3">
            <a:alphaModFix/>
          </a:blip>
          <a:srcRect/>
          <a:stretch/>
        </p:blipFill>
        <p:spPr>
          <a:xfrm>
            <a:off x="2004463" y="1079916"/>
            <a:ext cx="8297375" cy="5060119"/>
          </a:xfrm>
          <a:prstGeom prst="rect">
            <a:avLst/>
          </a:prstGeom>
          <a:noFill/>
          <a:ln>
            <a:noFill/>
          </a:ln>
        </p:spPr>
      </p:pic>
      <p:sp>
        <p:nvSpPr>
          <p:cNvPr id="1132" name="Google Shape;1132;p7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133" name="Google Shape;1133;p70"/>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1138"/>
        <p:cNvGrpSpPr/>
        <p:nvPr/>
      </p:nvGrpSpPr>
      <p:grpSpPr>
        <a:xfrm>
          <a:off x="0" y="0"/>
          <a:ext cx="0" cy="0"/>
          <a:chOff x="0" y="0"/>
          <a:chExt cx="0" cy="0"/>
        </a:xfrm>
      </p:grpSpPr>
      <p:sp>
        <p:nvSpPr>
          <p:cNvPr id="1139" name="Google Shape;1139;p71"/>
          <p:cNvSpPr txBox="1"/>
          <p:nvPr/>
        </p:nvSpPr>
        <p:spPr>
          <a:xfrm>
            <a:off x="6858000" y="1"/>
            <a:ext cx="3352800"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46 days Overall, up by 9 days (+24.3%) vs. 1Q 2022.</a:t>
            </a:r>
            <a:endParaRPr/>
          </a:p>
          <a:p>
            <a:pPr marL="228600" marR="0" lvl="0" indent="-228600" algn="l" rtl="0">
              <a:lnSpc>
                <a:spcPct val="90000"/>
              </a:lnSpc>
              <a:spcBef>
                <a:spcPts val="6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However, DOM were lower vs. 1Q 2022 in homes priced above $2M.</a:t>
            </a:r>
            <a:endParaRPr/>
          </a:p>
        </p:txBody>
      </p:sp>
      <p:sp>
        <p:nvSpPr>
          <p:cNvPr id="1140" name="Google Shape;1140;p71"/>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79</a:t>
            </a:fld>
            <a:endParaRPr sz="1000" b="1">
              <a:solidFill>
                <a:srgbClr val="C00000"/>
              </a:solidFill>
              <a:latin typeface="Century Gothic"/>
              <a:ea typeface="Century Gothic"/>
              <a:cs typeface="Century Gothic"/>
              <a:sym typeface="Century Gothic"/>
            </a:endParaRPr>
          </a:p>
        </p:txBody>
      </p:sp>
      <p:pic>
        <p:nvPicPr>
          <p:cNvPr id="1141" name="Google Shape;1141;p71"/>
          <p:cNvPicPr preferRelativeResize="0">
            <a:picLocks noGrp="1"/>
          </p:cNvPicPr>
          <p:nvPr>
            <p:ph type="body" idx="1"/>
          </p:nvPr>
        </p:nvPicPr>
        <p:blipFill rotWithShape="1">
          <a:blip r:embed="rId3">
            <a:alphaModFix/>
          </a:blip>
          <a:srcRect/>
          <a:stretch/>
        </p:blipFill>
        <p:spPr>
          <a:xfrm>
            <a:off x="2418289" y="1047750"/>
            <a:ext cx="7469723" cy="5124450"/>
          </a:xfrm>
          <a:prstGeom prst="rect">
            <a:avLst/>
          </a:prstGeom>
          <a:noFill/>
          <a:ln>
            <a:noFill/>
          </a:ln>
        </p:spPr>
      </p:pic>
      <p:sp>
        <p:nvSpPr>
          <p:cNvPr id="1142" name="Google Shape;1142;p71"/>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43" name="Google Shape;1143;p71"/>
          <p:cNvGraphicFramePr/>
          <p:nvPr/>
        </p:nvGraphicFramePr>
        <p:xfrm>
          <a:off x="1980031" y="6437666"/>
          <a:ext cx="3000000" cy="3000000"/>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2" name="Picture 1">
            <a:extLst>
              <a:ext uri="{FF2B5EF4-FFF2-40B4-BE49-F238E27FC236}">
                <a16:creationId xmlns:a16="http://schemas.microsoft.com/office/drawing/2014/main" id="{9C42FD7C-101D-DA4C-AFA0-B7FA9FDD62E5}"/>
              </a:ext>
            </a:extLst>
          </p:cNvPr>
          <p:cNvPicPr>
            <a:picLocks noChangeAspect="1"/>
          </p:cNvPicPr>
          <p:nvPr/>
        </p:nvPicPr>
        <p:blipFill>
          <a:blip r:embed="rId2"/>
          <a:stretch>
            <a:fillRect/>
          </a:stretch>
        </p:blipFill>
        <p:spPr>
          <a:xfrm>
            <a:off x="1774356" y="1163917"/>
            <a:ext cx="9624042" cy="4812021"/>
          </a:xfrm>
          <a:prstGeom prst="rect">
            <a:avLst/>
          </a:prstGeom>
        </p:spPr>
      </p:pic>
      <p:pic>
        <p:nvPicPr>
          <p:cNvPr id="13316" name="Picture 4">
            <a:hlinkClick r:id="rId3"/>
            <a:extLst>
              <a:ext uri="{FF2B5EF4-FFF2-40B4-BE49-F238E27FC236}">
                <a16:creationId xmlns:a16="http://schemas.microsoft.com/office/drawing/2014/main" id="{01675736-31BA-FC4B-8373-D9B4A9E8D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121929"/>
            <a:ext cx="3149600" cy="1003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E25C1D-DBFC-FB40-8883-80EFE21F1184}"/>
              </a:ext>
            </a:extLst>
          </p:cNvPr>
          <p:cNvSpPr txBox="1"/>
          <p:nvPr/>
        </p:nvSpPr>
        <p:spPr>
          <a:xfrm>
            <a:off x="203099" y="5975938"/>
            <a:ext cx="12073961" cy="307777"/>
          </a:xfrm>
          <a:prstGeom prst="rect">
            <a:avLst/>
          </a:prstGeom>
          <a:noFill/>
        </p:spPr>
        <p:txBody>
          <a:bodyPr wrap="square">
            <a:spAutoFit/>
          </a:bodyPr>
          <a:lstStyle/>
          <a:p>
            <a:r>
              <a:rPr lang="en-US" b="0" i="0" dirty="0">
                <a:solidFill>
                  <a:srgbClr val="333333"/>
                </a:solidFill>
                <a:effectLst/>
                <a:latin typeface="Hind Vadodara" panose="02000000000000000000" pitchFamily="2" charset="77"/>
              </a:rPr>
              <a:t>The FHFA.  Here's their statement: </a:t>
            </a:r>
            <a:r>
              <a:rPr lang="en-US" b="0" i="0" u="none" strike="noStrike" dirty="0">
                <a:solidFill>
                  <a:srgbClr val="337AB7"/>
                </a:solidFill>
                <a:effectLst/>
                <a:latin typeface="Hind Vadodara" panose="02000000000000000000" pitchFamily="2" charset="77"/>
                <a:hlinkClick r:id="rId5"/>
              </a:rPr>
              <a:t>https://www.fhfa.gov//Media/PublicAffairs/Pages/FHFA-Announces-Updates-to-Enterprises-SF-Pricing-Framework.aspx</a:t>
            </a:r>
            <a:endParaRPr lang="en-US" dirty="0"/>
          </a:p>
        </p:txBody>
      </p:sp>
    </p:spTree>
    <p:extLst>
      <p:ext uri="{BB962C8B-B14F-4D97-AF65-F5344CB8AC3E}">
        <p14:creationId xmlns:p14="http://schemas.microsoft.com/office/powerpoint/2010/main" val="2025438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148"/>
        <p:cNvGrpSpPr/>
        <p:nvPr/>
      </p:nvGrpSpPr>
      <p:grpSpPr>
        <a:xfrm>
          <a:off x="0" y="0"/>
          <a:ext cx="0" cy="0"/>
          <a:chOff x="0" y="0"/>
          <a:chExt cx="0" cy="0"/>
        </a:xfrm>
      </p:grpSpPr>
      <p:sp>
        <p:nvSpPr>
          <p:cNvPr id="1149" name="Google Shape;1149;p72"/>
          <p:cNvSpPr txBox="1"/>
          <p:nvPr/>
        </p:nvSpPr>
        <p:spPr>
          <a:xfrm>
            <a:off x="6781800" y="30481"/>
            <a:ext cx="3657600" cy="896951"/>
          </a:xfrm>
          <a:prstGeom prst="rect">
            <a:avLst/>
          </a:prstGeom>
          <a:noFill/>
          <a:ln>
            <a:noFill/>
          </a:ln>
        </p:spPr>
        <p:txBody>
          <a:bodyPr spcFirstLastPara="1" wrap="square" lIns="91425" tIns="45700" rIns="91425" bIns="45700" anchor="ctr" anchorCtr="0">
            <a:normAutofit/>
          </a:bodyPr>
          <a:lstStyle/>
          <a:p>
            <a:pPr marL="228600" marR="0" lvl="0" indent="-228600" algn="l" rtl="0">
              <a:lnSpc>
                <a:spcPct val="90000"/>
              </a:lnSpc>
              <a:spcBef>
                <a:spcPts val="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up by +4.3% (+3 days) in 1Q 2023 vs. 1Q 2022 to 73 days.</a:t>
            </a:r>
            <a:endParaRPr/>
          </a:p>
          <a:p>
            <a:pPr marL="228600" marR="0" lvl="0" indent="-228600" algn="l" rtl="0">
              <a:lnSpc>
                <a:spcPct val="90000"/>
              </a:lnSpc>
              <a:spcBef>
                <a:spcPts val="10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Increases in 6 of 8 price ranges.</a:t>
            </a:r>
            <a:endParaRPr/>
          </a:p>
        </p:txBody>
      </p:sp>
      <p:sp>
        <p:nvSpPr>
          <p:cNvPr id="1150" name="Google Shape;1150;p7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80</a:t>
            </a:fld>
            <a:endParaRPr sz="1200">
              <a:solidFill>
                <a:srgbClr val="C00000"/>
              </a:solidFill>
              <a:latin typeface="Century Gothic"/>
              <a:ea typeface="Century Gothic"/>
              <a:cs typeface="Century Gothic"/>
              <a:sym typeface="Century Gothic"/>
            </a:endParaRPr>
          </a:p>
        </p:txBody>
      </p:sp>
      <p:pic>
        <p:nvPicPr>
          <p:cNvPr id="1151" name="Google Shape;1151;p72"/>
          <p:cNvPicPr preferRelativeResize="0">
            <a:picLocks noGrp="1"/>
          </p:cNvPicPr>
          <p:nvPr>
            <p:ph type="body" idx="1"/>
          </p:nvPr>
        </p:nvPicPr>
        <p:blipFill rotWithShape="1">
          <a:blip r:embed="rId3">
            <a:alphaModFix/>
          </a:blip>
          <a:srcRect/>
          <a:stretch/>
        </p:blipFill>
        <p:spPr>
          <a:xfrm>
            <a:off x="2091593" y="1047750"/>
            <a:ext cx="8123114" cy="5124450"/>
          </a:xfrm>
          <a:prstGeom prst="rect">
            <a:avLst/>
          </a:prstGeom>
          <a:noFill/>
          <a:ln>
            <a:noFill/>
          </a:ln>
        </p:spPr>
      </p:pic>
      <p:sp>
        <p:nvSpPr>
          <p:cNvPr id="1152" name="Google Shape;1152;p72"/>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53" name="Google Shape;1153;p72"/>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73"/>
          <p:cNvSpPr txBox="1"/>
          <p:nvPr/>
        </p:nvSpPr>
        <p:spPr>
          <a:xfrm>
            <a:off x="6781800" y="1"/>
            <a:ext cx="3657600" cy="896951"/>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Price Reductions</a:t>
            </a:r>
            <a:endParaRPr/>
          </a:p>
          <a:p>
            <a:pPr marL="365760" marR="0" lvl="0" indent="-182880" algn="l" rtl="0">
              <a:lnSpc>
                <a:spcPct val="100000"/>
              </a:lnSpc>
              <a:spcBef>
                <a:spcPts val="4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1Q 2023 was higher than 1Q 2022 by +32.4 Points overall to 50.5% of all closings having been reduced.</a:t>
            </a:r>
            <a:endParaRPr/>
          </a:p>
          <a:p>
            <a:pPr marL="365760" marR="0" lvl="0" indent="-182880" algn="l" rtl="0">
              <a:lnSpc>
                <a:spcPct val="100000"/>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Increases in ALL price ranges above $150k. </a:t>
            </a:r>
            <a:endParaRPr/>
          </a:p>
        </p:txBody>
      </p:sp>
      <p:sp>
        <p:nvSpPr>
          <p:cNvPr id="1160" name="Google Shape;1160;p73"/>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81</a:t>
            </a:fld>
            <a:endParaRPr sz="1200">
              <a:solidFill>
                <a:srgbClr val="C00000"/>
              </a:solidFill>
              <a:latin typeface="Century Gothic"/>
              <a:ea typeface="Century Gothic"/>
              <a:cs typeface="Century Gothic"/>
              <a:sym typeface="Century Gothic"/>
            </a:endParaRPr>
          </a:p>
        </p:txBody>
      </p:sp>
      <p:pic>
        <p:nvPicPr>
          <p:cNvPr id="1161" name="Google Shape;1161;p73"/>
          <p:cNvPicPr preferRelativeResize="0">
            <a:picLocks noGrp="1"/>
          </p:cNvPicPr>
          <p:nvPr>
            <p:ph type="body" idx="1"/>
          </p:nvPr>
        </p:nvPicPr>
        <p:blipFill rotWithShape="1">
          <a:blip r:embed="rId3">
            <a:alphaModFix/>
          </a:blip>
          <a:srcRect/>
          <a:stretch/>
        </p:blipFill>
        <p:spPr>
          <a:xfrm>
            <a:off x="2455980" y="1047750"/>
            <a:ext cx="7394340" cy="5124450"/>
          </a:xfrm>
          <a:prstGeom prst="rect">
            <a:avLst/>
          </a:prstGeom>
          <a:noFill/>
          <a:ln>
            <a:noFill/>
          </a:ln>
        </p:spPr>
      </p:pic>
      <p:sp>
        <p:nvSpPr>
          <p:cNvPr id="1162" name="Google Shape;1162;p73"/>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163" name="Google Shape;1163;p73"/>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74"/>
          <p:cNvSpPr txBox="1"/>
          <p:nvPr/>
        </p:nvSpPr>
        <p:spPr>
          <a:xfrm>
            <a:off x="6846738" y="1"/>
            <a:ext cx="3516463" cy="896951"/>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1400"/>
              <a:buFont typeface="Arial"/>
              <a:buNone/>
            </a:pPr>
            <a:r>
              <a:rPr lang="en-US" sz="1400" b="1">
                <a:solidFill>
                  <a:schemeClr val="lt1"/>
                </a:solidFill>
                <a:latin typeface="Century Gothic"/>
                <a:ea typeface="Century Gothic"/>
                <a:cs typeface="Century Gothic"/>
                <a:sym typeface="Century Gothic"/>
              </a:rPr>
              <a:t>RISK ASSESSMENT:  </a:t>
            </a:r>
            <a:r>
              <a:rPr lang="en-US" sz="1400">
                <a:solidFill>
                  <a:schemeClr val="lt1"/>
                </a:solidFill>
                <a:latin typeface="Century Gothic"/>
                <a:ea typeface="Century Gothic"/>
                <a:cs typeface="Century Gothic"/>
                <a:sym typeface="Century Gothic"/>
              </a:rPr>
              <a:t>Price Reductions</a:t>
            </a:r>
            <a:endParaRPr/>
          </a:p>
          <a:p>
            <a:pPr marL="365760" marR="0" lvl="0" indent="-182880" algn="l" rtl="0">
              <a:lnSpc>
                <a:spcPct val="109090"/>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Overall, higher vs. last year at 47.6% of all closings. (+24.3 percentage points.)  </a:t>
            </a:r>
            <a:endParaRPr/>
          </a:p>
          <a:p>
            <a:pPr marL="365760" marR="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Increases in ALL price ranges.</a:t>
            </a:r>
            <a:endParaRPr/>
          </a:p>
        </p:txBody>
      </p:sp>
      <p:sp>
        <p:nvSpPr>
          <p:cNvPr id="1170" name="Google Shape;1170;p7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82</a:t>
            </a:fld>
            <a:endParaRPr sz="1200">
              <a:solidFill>
                <a:srgbClr val="C00000"/>
              </a:solidFill>
              <a:latin typeface="Century Gothic"/>
              <a:ea typeface="Century Gothic"/>
              <a:cs typeface="Century Gothic"/>
              <a:sym typeface="Century Gothic"/>
            </a:endParaRPr>
          </a:p>
        </p:txBody>
      </p:sp>
      <p:pic>
        <p:nvPicPr>
          <p:cNvPr id="1171" name="Google Shape;1171;p74"/>
          <p:cNvPicPr preferRelativeResize="0">
            <a:picLocks noGrp="1"/>
          </p:cNvPicPr>
          <p:nvPr>
            <p:ph type="body" idx="1"/>
          </p:nvPr>
        </p:nvPicPr>
        <p:blipFill rotWithShape="1">
          <a:blip r:embed="rId3">
            <a:alphaModFix/>
          </a:blip>
          <a:srcRect/>
          <a:stretch/>
        </p:blipFill>
        <p:spPr>
          <a:xfrm>
            <a:off x="2252364" y="1047750"/>
            <a:ext cx="7801573" cy="5124450"/>
          </a:xfrm>
          <a:prstGeom prst="rect">
            <a:avLst/>
          </a:prstGeom>
          <a:noFill/>
          <a:ln>
            <a:noFill/>
          </a:ln>
        </p:spPr>
      </p:pic>
      <p:sp>
        <p:nvSpPr>
          <p:cNvPr id="1172" name="Google Shape;1172;p74"/>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173" name="Google Shape;1173;p74"/>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75"/>
          <p:cNvSpPr txBox="1"/>
          <p:nvPr/>
        </p:nvSpPr>
        <p:spPr>
          <a:xfrm>
            <a:off x="6694337" y="-12701"/>
            <a:ext cx="3973663" cy="896951"/>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1200"/>
              <a:buFont typeface="Arial"/>
              <a:buNone/>
            </a:pPr>
            <a:r>
              <a:rPr lang="en-US" sz="1200" b="1">
                <a:solidFill>
                  <a:schemeClr val="lt1"/>
                </a:solidFill>
                <a:latin typeface="Century Gothic"/>
                <a:ea typeface="Century Gothic"/>
                <a:cs typeface="Century Gothic"/>
                <a:sym typeface="Century Gothic"/>
              </a:rPr>
              <a:t>RISK ASSESSMENT:  </a:t>
            </a:r>
            <a:r>
              <a:rPr lang="en-US" sz="1200">
                <a:solidFill>
                  <a:schemeClr val="lt1"/>
                </a:solidFill>
                <a:latin typeface="Century Gothic"/>
                <a:ea typeface="Century Gothic"/>
                <a:cs typeface="Century Gothic"/>
                <a:sym typeface="Century Gothic"/>
              </a:rPr>
              <a:t>Price Reductions</a:t>
            </a:r>
            <a:endParaRPr/>
          </a:p>
          <a:p>
            <a:pPr marL="457200" marR="0" lvl="0" indent="-182880" algn="l" rtl="0">
              <a:lnSpc>
                <a:spcPct val="120000"/>
              </a:lnSpc>
              <a:spcBef>
                <a:spcPts val="600"/>
              </a:spcBef>
              <a:spcAft>
                <a:spcPts val="0"/>
              </a:spcAft>
              <a:buClr>
                <a:schemeClr val="lt1"/>
              </a:buClr>
              <a:buSzPts val="1000"/>
              <a:buFont typeface="Noto Sans Symbols"/>
              <a:buChar char="✔"/>
            </a:pPr>
            <a:r>
              <a:rPr lang="en-US" sz="1000">
                <a:solidFill>
                  <a:schemeClr val="lt1"/>
                </a:solidFill>
                <a:latin typeface="Century Gothic"/>
                <a:ea typeface="Century Gothic"/>
                <a:cs typeface="Century Gothic"/>
                <a:sym typeface="Century Gothic"/>
              </a:rPr>
              <a:t>32.5% of all 1Q 2023 closings having been reduced, higher by +14.9 points overall vs. 1Q 2022.  </a:t>
            </a:r>
            <a:endParaRPr/>
          </a:p>
          <a:p>
            <a:pPr marL="457200" marR="0" lvl="0" indent="-182880" algn="l" rtl="0">
              <a:lnSpc>
                <a:spcPct val="120000"/>
              </a:lnSpc>
              <a:spcBef>
                <a:spcPts val="0"/>
              </a:spcBef>
              <a:spcAft>
                <a:spcPts val="0"/>
              </a:spcAft>
              <a:buClr>
                <a:schemeClr val="lt1"/>
              </a:buClr>
              <a:buSzPts val="1000"/>
              <a:buFont typeface="Noto Sans Symbols"/>
              <a:buChar char="✔"/>
            </a:pPr>
            <a:r>
              <a:rPr lang="en-US" sz="1000">
                <a:solidFill>
                  <a:schemeClr val="lt1"/>
                </a:solidFill>
                <a:latin typeface="Century Gothic"/>
                <a:ea typeface="Century Gothic"/>
                <a:cs typeface="Century Gothic"/>
                <a:sym typeface="Century Gothic"/>
              </a:rPr>
              <a:t>Increases in ALL price ranges. </a:t>
            </a:r>
            <a:endParaRPr/>
          </a:p>
        </p:txBody>
      </p:sp>
      <p:sp>
        <p:nvSpPr>
          <p:cNvPr id="1180" name="Google Shape;1180;p75"/>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83</a:t>
            </a:fld>
            <a:endParaRPr sz="1000" b="1">
              <a:solidFill>
                <a:srgbClr val="C00000"/>
              </a:solidFill>
              <a:latin typeface="Century Gothic"/>
              <a:ea typeface="Century Gothic"/>
              <a:cs typeface="Century Gothic"/>
              <a:sym typeface="Century Gothic"/>
            </a:endParaRPr>
          </a:p>
        </p:txBody>
      </p:sp>
      <p:pic>
        <p:nvPicPr>
          <p:cNvPr id="1181" name="Google Shape;1181;p75"/>
          <p:cNvPicPr preferRelativeResize="0">
            <a:picLocks noGrp="1"/>
          </p:cNvPicPr>
          <p:nvPr>
            <p:ph type="body" idx="1"/>
          </p:nvPr>
        </p:nvPicPr>
        <p:blipFill rotWithShape="1">
          <a:blip r:embed="rId3">
            <a:alphaModFix/>
          </a:blip>
          <a:srcRect/>
          <a:stretch/>
        </p:blipFill>
        <p:spPr>
          <a:xfrm>
            <a:off x="2438549" y="1047750"/>
            <a:ext cx="7429202" cy="5124450"/>
          </a:xfrm>
          <a:prstGeom prst="rect">
            <a:avLst/>
          </a:prstGeom>
          <a:noFill/>
          <a:ln>
            <a:noFill/>
          </a:ln>
        </p:spPr>
      </p:pic>
      <p:sp>
        <p:nvSpPr>
          <p:cNvPr id="1182" name="Google Shape;1182;p75"/>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83" name="Google Shape;1183;p75"/>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76"/>
          <p:cNvSpPr txBox="1"/>
          <p:nvPr/>
        </p:nvSpPr>
        <p:spPr>
          <a:xfrm>
            <a:off x="6846738" y="1"/>
            <a:ext cx="3745063" cy="896951"/>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1400"/>
              <a:buFont typeface="Arial"/>
              <a:buNone/>
            </a:pPr>
            <a:r>
              <a:rPr lang="en-US" sz="1400" b="1">
                <a:solidFill>
                  <a:schemeClr val="lt1"/>
                </a:solidFill>
                <a:latin typeface="Century Gothic"/>
                <a:ea typeface="Century Gothic"/>
                <a:cs typeface="Century Gothic"/>
                <a:sym typeface="Century Gothic"/>
              </a:rPr>
              <a:t>RISK ASSESSMENT:  </a:t>
            </a:r>
            <a:r>
              <a:rPr lang="en-US" sz="1400">
                <a:solidFill>
                  <a:schemeClr val="lt1"/>
                </a:solidFill>
                <a:latin typeface="Century Gothic"/>
                <a:ea typeface="Century Gothic"/>
                <a:cs typeface="Century Gothic"/>
                <a:sym typeface="Century Gothic"/>
              </a:rPr>
              <a:t>Price Reductions</a:t>
            </a:r>
            <a:endParaRPr/>
          </a:p>
          <a:p>
            <a:pPr marL="365760" marR="0" lvl="0" indent="-182880" algn="l" rtl="0">
              <a:lnSpc>
                <a:spcPct val="109090"/>
              </a:lnSpc>
              <a:spcBef>
                <a:spcPts val="60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Overall, up +15.1 percentage points to 34.8% of all closings vs. 1Q 2022.    </a:t>
            </a:r>
            <a:endParaRPr/>
          </a:p>
          <a:p>
            <a:pPr marL="365760" marR="0" lvl="0" indent="-182880" algn="l" rtl="0">
              <a:lnSpc>
                <a:spcPct val="109090"/>
              </a:lnSpc>
              <a:spcBef>
                <a:spcPts val="0"/>
              </a:spcBef>
              <a:spcAft>
                <a:spcPts val="0"/>
              </a:spcAft>
              <a:buClr>
                <a:schemeClr val="lt1"/>
              </a:buClr>
              <a:buSzPts val="1100"/>
              <a:buFont typeface="Noto Sans Symbols"/>
              <a:buChar char="✔"/>
            </a:pPr>
            <a:r>
              <a:rPr lang="en-US" sz="1100">
                <a:solidFill>
                  <a:schemeClr val="lt1"/>
                </a:solidFill>
                <a:latin typeface="Century Gothic"/>
                <a:ea typeface="Century Gothic"/>
                <a:cs typeface="Century Gothic"/>
                <a:sym typeface="Century Gothic"/>
              </a:rPr>
              <a:t>Increases in ALL price ranges.</a:t>
            </a:r>
            <a:endParaRPr/>
          </a:p>
        </p:txBody>
      </p:sp>
      <p:sp>
        <p:nvSpPr>
          <p:cNvPr id="1190" name="Google Shape;1190;p7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84</a:t>
            </a:fld>
            <a:endParaRPr sz="1200">
              <a:solidFill>
                <a:srgbClr val="C00000"/>
              </a:solidFill>
              <a:latin typeface="Century Gothic"/>
              <a:ea typeface="Century Gothic"/>
              <a:cs typeface="Century Gothic"/>
              <a:sym typeface="Century Gothic"/>
            </a:endParaRPr>
          </a:p>
        </p:txBody>
      </p:sp>
      <p:pic>
        <p:nvPicPr>
          <p:cNvPr id="1191" name="Google Shape;1191;p76"/>
          <p:cNvPicPr preferRelativeResize="0">
            <a:picLocks noGrp="1"/>
          </p:cNvPicPr>
          <p:nvPr>
            <p:ph type="body" idx="1"/>
          </p:nvPr>
        </p:nvPicPr>
        <p:blipFill rotWithShape="1">
          <a:blip r:embed="rId3">
            <a:alphaModFix/>
          </a:blip>
          <a:srcRect/>
          <a:stretch/>
        </p:blipFill>
        <p:spPr>
          <a:xfrm>
            <a:off x="2161993" y="1047750"/>
            <a:ext cx="7982315" cy="5124450"/>
          </a:xfrm>
          <a:prstGeom prst="rect">
            <a:avLst/>
          </a:prstGeom>
          <a:noFill/>
          <a:ln>
            <a:noFill/>
          </a:ln>
        </p:spPr>
      </p:pic>
      <p:sp>
        <p:nvSpPr>
          <p:cNvPr id="1192" name="Google Shape;1192;p76"/>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193" name="Google Shape;1193;p76"/>
          <p:cNvGraphicFramePr/>
          <p:nvPr/>
        </p:nvGraphicFramePr>
        <p:xfrm>
          <a:off x="1980031" y="643766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198"/>
        <p:cNvGrpSpPr/>
        <p:nvPr/>
      </p:nvGrpSpPr>
      <p:grpSpPr>
        <a:xfrm>
          <a:off x="0" y="0"/>
          <a:ext cx="0" cy="0"/>
          <a:chOff x="0" y="0"/>
          <a:chExt cx="0" cy="0"/>
        </a:xfrm>
      </p:grpSpPr>
      <p:sp>
        <p:nvSpPr>
          <p:cNvPr id="1199" name="Google Shape;1199;p77"/>
          <p:cNvSpPr txBox="1"/>
          <p:nvPr/>
        </p:nvSpPr>
        <p:spPr>
          <a:xfrm>
            <a:off x="6694336" y="-12701"/>
            <a:ext cx="3973664" cy="896951"/>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FFFFFF"/>
              </a:buClr>
              <a:buSzPts val="1400"/>
              <a:buFont typeface="Arial"/>
              <a:buNone/>
            </a:pPr>
            <a:r>
              <a:rPr lang="en-US" sz="1400">
                <a:solidFill>
                  <a:srgbClr val="FFFFFF"/>
                </a:solidFill>
                <a:latin typeface="Century Gothic"/>
                <a:ea typeface="Century Gothic"/>
                <a:cs typeface="Century Gothic"/>
                <a:sym typeface="Century Gothic"/>
              </a:rPr>
              <a:t>When price reductions were necessary:</a:t>
            </a:r>
            <a:endParaRPr/>
          </a:p>
          <a:p>
            <a:pPr marL="365760" marR="0" lvl="0" indent="-228600" algn="l" rtl="0">
              <a:lnSpc>
                <a:spcPct val="114545"/>
              </a:lnSpc>
              <a:spcBef>
                <a:spcPts val="4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Noticeably higher at -6.9% in 1Q 2023 up 2.3 percentage points vs. 1Q 2022. </a:t>
            </a:r>
            <a:endParaRPr/>
          </a:p>
          <a:p>
            <a:pPr marL="365760" marR="0" lvl="0" indent="-228600" algn="l" rtl="0">
              <a:lnSpc>
                <a:spcPct val="114545"/>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Increases in 6 of 8 price ranges. </a:t>
            </a:r>
            <a:endParaRPr/>
          </a:p>
        </p:txBody>
      </p:sp>
      <p:sp>
        <p:nvSpPr>
          <p:cNvPr id="1200" name="Google Shape;1200;p77"/>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85</a:t>
            </a:fld>
            <a:endParaRPr sz="1200">
              <a:solidFill>
                <a:srgbClr val="C00000"/>
              </a:solidFill>
              <a:latin typeface="Century Gothic"/>
              <a:ea typeface="Century Gothic"/>
              <a:cs typeface="Century Gothic"/>
              <a:sym typeface="Century Gothic"/>
            </a:endParaRPr>
          </a:p>
        </p:txBody>
      </p:sp>
      <p:pic>
        <p:nvPicPr>
          <p:cNvPr id="1201" name="Google Shape;1201;p77"/>
          <p:cNvPicPr preferRelativeResize="0">
            <a:picLocks noGrp="1"/>
          </p:cNvPicPr>
          <p:nvPr>
            <p:ph type="body" idx="1"/>
          </p:nvPr>
        </p:nvPicPr>
        <p:blipFill rotWithShape="1">
          <a:blip r:embed="rId3">
            <a:alphaModFix/>
          </a:blip>
          <a:srcRect/>
          <a:stretch/>
        </p:blipFill>
        <p:spPr>
          <a:xfrm>
            <a:off x="1805217" y="1047750"/>
            <a:ext cx="8695866" cy="5124450"/>
          </a:xfrm>
          <a:prstGeom prst="rect">
            <a:avLst/>
          </a:prstGeom>
          <a:noFill/>
          <a:ln>
            <a:noFill/>
          </a:ln>
        </p:spPr>
      </p:pic>
      <p:sp>
        <p:nvSpPr>
          <p:cNvPr id="1202" name="Google Shape;1202;p77"/>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03" name="Google Shape;1203;p77"/>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208"/>
        <p:cNvGrpSpPr/>
        <p:nvPr/>
      </p:nvGrpSpPr>
      <p:grpSpPr>
        <a:xfrm>
          <a:off x="0" y="0"/>
          <a:ext cx="0" cy="0"/>
          <a:chOff x="0" y="0"/>
          <a:chExt cx="0" cy="0"/>
        </a:xfrm>
      </p:grpSpPr>
      <p:sp>
        <p:nvSpPr>
          <p:cNvPr id="1209" name="Google Shape;1209;p78"/>
          <p:cNvSpPr txBox="1"/>
          <p:nvPr/>
        </p:nvSpPr>
        <p:spPr>
          <a:xfrm>
            <a:off x="6819698" y="-17206"/>
            <a:ext cx="3391103" cy="896951"/>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FFFFFF"/>
              </a:buClr>
              <a:buSzPts val="1200"/>
              <a:buFont typeface="Arial"/>
              <a:buNone/>
            </a:pPr>
            <a:r>
              <a:rPr lang="en-US" sz="1200">
                <a:solidFill>
                  <a:srgbClr val="FFFFFF"/>
                </a:solidFill>
                <a:latin typeface="Century Gothic"/>
                <a:ea typeface="Century Gothic"/>
                <a:cs typeface="Century Gothic"/>
                <a:sym typeface="Century Gothic"/>
              </a:rPr>
              <a:t>When price reductions were necessary:</a:t>
            </a:r>
            <a:endParaRPr/>
          </a:p>
          <a:p>
            <a:pPr marL="365760" marR="0" lvl="0" indent="-182880" algn="l" rtl="0">
              <a:lnSpc>
                <a:spcPct val="114285"/>
              </a:lnSpc>
              <a:spcBef>
                <a:spcPts val="600"/>
              </a:spcBef>
              <a:spcAft>
                <a:spcPts val="0"/>
              </a:spcAft>
              <a:buClr>
                <a:srgbClr val="FFFFFF"/>
              </a:buClr>
              <a:buSzPts val="1050"/>
              <a:buFont typeface="Noto Sans Symbols"/>
              <a:buChar char="✔"/>
            </a:pPr>
            <a:r>
              <a:rPr lang="en-US" sz="1050">
                <a:solidFill>
                  <a:srgbClr val="FFFFFF"/>
                </a:solidFill>
                <a:latin typeface="Century Gothic"/>
                <a:ea typeface="Century Gothic"/>
                <a:cs typeface="Century Gothic"/>
                <a:sym typeface="Century Gothic"/>
              </a:rPr>
              <a:t>Higher by 2.4 points at -7.6% in 1Q 2023 vs. 1Q 2022. </a:t>
            </a:r>
            <a:endParaRPr/>
          </a:p>
          <a:p>
            <a:pPr marL="365760" marR="0" lvl="0" indent="-182880" algn="l" rtl="0">
              <a:lnSpc>
                <a:spcPct val="114285"/>
              </a:lnSpc>
              <a:spcBef>
                <a:spcPts val="0"/>
              </a:spcBef>
              <a:spcAft>
                <a:spcPts val="0"/>
              </a:spcAft>
              <a:buClr>
                <a:srgbClr val="FFFFFF"/>
              </a:buClr>
              <a:buSzPts val="1050"/>
              <a:buFont typeface="Noto Sans Symbols"/>
              <a:buChar char="✔"/>
            </a:pPr>
            <a:r>
              <a:rPr lang="en-US" sz="1050">
                <a:solidFill>
                  <a:srgbClr val="FFFFFF"/>
                </a:solidFill>
                <a:latin typeface="Century Gothic"/>
                <a:ea typeface="Century Gothic"/>
                <a:cs typeface="Century Gothic"/>
                <a:sym typeface="Century Gothic"/>
              </a:rPr>
              <a:t>Increases in ALL price ranges. </a:t>
            </a:r>
            <a:endParaRPr/>
          </a:p>
        </p:txBody>
      </p:sp>
      <p:sp>
        <p:nvSpPr>
          <p:cNvPr id="1210" name="Google Shape;1210;p7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86</a:t>
            </a:fld>
            <a:endParaRPr sz="1200">
              <a:solidFill>
                <a:srgbClr val="C00000"/>
              </a:solidFill>
              <a:latin typeface="Century Gothic"/>
              <a:ea typeface="Century Gothic"/>
              <a:cs typeface="Century Gothic"/>
              <a:sym typeface="Century Gothic"/>
            </a:endParaRPr>
          </a:p>
        </p:txBody>
      </p:sp>
      <p:pic>
        <p:nvPicPr>
          <p:cNvPr id="1211" name="Google Shape;1211;p78"/>
          <p:cNvPicPr preferRelativeResize="0">
            <a:picLocks noGrp="1"/>
          </p:cNvPicPr>
          <p:nvPr>
            <p:ph type="body" idx="1"/>
          </p:nvPr>
        </p:nvPicPr>
        <p:blipFill rotWithShape="1">
          <a:blip r:embed="rId3">
            <a:alphaModFix/>
          </a:blip>
          <a:srcRect/>
          <a:stretch/>
        </p:blipFill>
        <p:spPr>
          <a:xfrm>
            <a:off x="2025627" y="1047750"/>
            <a:ext cx="8255046" cy="5124450"/>
          </a:xfrm>
          <a:prstGeom prst="rect">
            <a:avLst/>
          </a:prstGeom>
          <a:noFill/>
          <a:ln>
            <a:noFill/>
          </a:ln>
        </p:spPr>
      </p:pic>
      <p:sp>
        <p:nvSpPr>
          <p:cNvPr id="1212" name="Google Shape;1212;p78"/>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13" name="Google Shape;1213;p78"/>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1218"/>
        <p:cNvGrpSpPr/>
        <p:nvPr/>
      </p:nvGrpSpPr>
      <p:grpSpPr>
        <a:xfrm>
          <a:off x="0" y="0"/>
          <a:ext cx="0" cy="0"/>
          <a:chOff x="0" y="0"/>
          <a:chExt cx="0" cy="0"/>
        </a:xfrm>
      </p:grpSpPr>
      <p:sp>
        <p:nvSpPr>
          <p:cNvPr id="1219" name="Google Shape;1219;p79"/>
          <p:cNvSpPr txBox="1"/>
          <p:nvPr/>
        </p:nvSpPr>
        <p:spPr>
          <a:xfrm>
            <a:off x="6694336" y="-12701"/>
            <a:ext cx="3574168" cy="896951"/>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FFFFFF"/>
              </a:buClr>
              <a:buSzPts val="1200"/>
              <a:buFont typeface="Arial"/>
              <a:buNone/>
            </a:pPr>
            <a:r>
              <a:rPr lang="en-US" sz="1200">
                <a:solidFill>
                  <a:srgbClr val="FFFFFF"/>
                </a:solidFill>
                <a:latin typeface="Century Gothic"/>
                <a:ea typeface="Century Gothic"/>
                <a:cs typeface="Century Gothic"/>
                <a:sym typeface="Century Gothic"/>
              </a:rPr>
              <a:t>When price reductions were necessary:</a:t>
            </a:r>
            <a:endParaRPr/>
          </a:p>
          <a:p>
            <a:pPr marL="365760" marR="0" lvl="0" indent="-228600" algn="l" rtl="0">
              <a:lnSpc>
                <a:spcPct val="120000"/>
              </a:lnSpc>
              <a:spcBef>
                <a:spcPts val="400"/>
              </a:spcBef>
              <a:spcAft>
                <a:spcPts val="0"/>
              </a:spcAft>
              <a:buClr>
                <a:srgbClr val="FFFFFF"/>
              </a:buClr>
              <a:buSzPts val="1050"/>
              <a:buFont typeface="Noto Sans Symbols"/>
              <a:buChar char="✔"/>
            </a:pPr>
            <a:r>
              <a:rPr lang="en-US" sz="1050">
                <a:solidFill>
                  <a:srgbClr val="FFFFFF"/>
                </a:solidFill>
                <a:latin typeface="Century Gothic"/>
                <a:ea typeface="Century Gothic"/>
                <a:cs typeface="Century Gothic"/>
                <a:sym typeface="Century Gothic"/>
              </a:rPr>
              <a:t>Higher at -6.1% in 1Q 2023 vs. -5.1% in 1Q 2022. </a:t>
            </a:r>
            <a:endParaRPr/>
          </a:p>
          <a:p>
            <a:pPr marL="365760" marR="0" lvl="0" indent="-228600" algn="l" rtl="0">
              <a:lnSpc>
                <a:spcPct val="120000"/>
              </a:lnSpc>
              <a:spcBef>
                <a:spcPts val="0"/>
              </a:spcBef>
              <a:spcAft>
                <a:spcPts val="0"/>
              </a:spcAft>
              <a:buClr>
                <a:srgbClr val="FFFFFF"/>
              </a:buClr>
              <a:buSzPts val="1050"/>
              <a:buFont typeface="Noto Sans Symbols"/>
              <a:buChar char="✔"/>
            </a:pPr>
            <a:r>
              <a:rPr lang="en-US" sz="1050">
                <a:solidFill>
                  <a:srgbClr val="FFFFFF"/>
                </a:solidFill>
                <a:latin typeface="Century Gothic"/>
                <a:ea typeface="Century Gothic"/>
                <a:cs typeface="Century Gothic"/>
                <a:sym typeface="Century Gothic"/>
              </a:rPr>
              <a:t>Higher in 6 of 8 price ranges. </a:t>
            </a:r>
            <a:endParaRPr/>
          </a:p>
        </p:txBody>
      </p:sp>
      <p:sp>
        <p:nvSpPr>
          <p:cNvPr id="1220" name="Google Shape;1220;p79"/>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87</a:t>
            </a:fld>
            <a:endParaRPr sz="1000" b="1">
              <a:solidFill>
                <a:srgbClr val="C00000"/>
              </a:solidFill>
              <a:latin typeface="Century Gothic"/>
              <a:ea typeface="Century Gothic"/>
              <a:cs typeface="Century Gothic"/>
              <a:sym typeface="Century Gothic"/>
            </a:endParaRPr>
          </a:p>
        </p:txBody>
      </p:sp>
      <p:pic>
        <p:nvPicPr>
          <p:cNvPr id="1221" name="Google Shape;1221;p79"/>
          <p:cNvPicPr preferRelativeResize="0">
            <a:picLocks noGrp="1"/>
          </p:cNvPicPr>
          <p:nvPr>
            <p:ph type="body" idx="1"/>
          </p:nvPr>
        </p:nvPicPr>
        <p:blipFill rotWithShape="1">
          <a:blip r:embed="rId3">
            <a:alphaModFix/>
          </a:blip>
          <a:srcRect/>
          <a:stretch/>
        </p:blipFill>
        <p:spPr>
          <a:xfrm>
            <a:off x="2040721" y="1047750"/>
            <a:ext cx="8224859" cy="5124450"/>
          </a:xfrm>
          <a:prstGeom prst="rect">
            <a:avLst/>
          </a:prstGeom>
          <a:noFill/>
          <a:ln>
            <a:noFill/>
          </a:ln>
        </p:spPr>
      </p:pic>
      <p:sp>
        <p:nvSpPr>
          <p:cNvPr id="1222" name="Google Shape;1222;p79"/>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223" name="Google Shape;1223;p79"/>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1228"/>
        <p:cNvGrpSpPr/>
        <p:nvPr/>
      </p:nvGrpSpPr>
      <p:grpSpPr>
        <a:xfrm>
          <a:off x="0" y="0"/>
          <a:ext cx="0" cy="0"/>
          <a:chOff x="0" y="0"/>
          <a:chExt cx="0" cy="0"/>
        </a:xfrm>
      </p:grpSpPr>
      <p:sp>
        <p:nvSpPr>
          <p:cNvPr id="1229" name="Google Shape;1229;p8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88</a:t>
            </a:fld>
            <a:endParaRPr sz="1200">
              <a:solidFill>
                <a:srgbClr val="C00000"/>
              </a:solidFill>
              <a:latin typeface="Century Gothic"/>
              <a:ea typeface="Century Gothic"/>
              <a:cs typeface="Century Gothic"/>
              <a:sym typeface="Century Gothic"/>
            </a:endParaRPr>
          </a:p>
        </p:txBody>
      </p:sp>
      <p:sp>
        <p:nvSpPr>
          <p:cNvPr id="1230" name="Google Shape;1230;p80"/>
          <p:cNvSpPr txBox="1"/>
          <p:nvPr/>
        </p:nvSpPr>
        <p:spPr>
          <a:xfrm>
            <a:off x="6694336" y="-12701"/>
            <a:ext cx="3973664" cy="896951"/>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FFFFFF"/>
              </a:buClr>
              <a:buSzPts val="1400"/>
              <a:buFont typeface="Arial"/>
              <a:buNone/>
            </a:pPr>
            <a:r>
              <a:rPr lang="en-US" sz="1400">
                <a:solidFill>
                  <a:srgbClr val="FFFFFF"/>
                </a:solidFill>
                <a:latin typeface="Century Gothic"/>
                <a:ea typeface="Century Gothic"/>
                <a:cs typeface="Century Gothic"/>
                <a:sym typeface="Century Gothic"/>
              </a:rPr>
              <a:t>When price reductions were necessary:</a:t>
            </a:r>
            <a:endParaRPr/>
          </a:p>
          <a:p>
            <a:pPr marL="365760" marR="0" lvl="0" indent="-228600" algn="l" rtl="0">
              <a:lnSpc>
                <a:spcPct val="114545"/>
              </a:lnSpc>
              <a:spcBef>
                <a:spcPts val="4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Noticeably higher at -8.0% in 1Q 2023 up +2.8 percentage points vs. 1Q 2022. </a:t>
            </a:r>
            <a:endParaRPr/>
          </a:p>
          <a:p>
            <a:pPr marL="365760" marR="0" lvl="0" indent="-228600" algn="l" rtl="0">
              <a:lnSpc>
                <a:spcPct val="114545"/>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Increases in 7 of 8 price ranges. </a:t>
            </a:r>
            <a:endParaRPr/>
          </a:p>
        </p:txBody>
      </p:sp>
      <p:pic>
        <p:nvPicPr>
          <p:cNvPr id="1231" name="Google Shape;1231;p80"/>
          <p:cNvPicPr preferRelativeResize="0">
            <a:picLocks noGrp="1"/>
          </p:cNvPicPr>
          <p:nvPr>
            <p:ph type="body" idx="1"/>
          </p:nvPr>
        </p:nvPicPr>
        <p:blipFill rotWithShape="1">
          <a:blip r:embed="rId3">
            <a:alphaModFix/>
          </a:blip>
          <a:srcRect/>
          <a:stretch/>
        </p:blipFill>
        <p:spPr>
          <a:xfrm>
            <a:off x="1864243" y="1076868"/>
            <a:ext cx="8577815" cy="5066215"/>
          </a:xfrm>
          <a:prstGeom prst="rect">
            <a:avLst/>
          </a:prstGeom>
          <a:noFill/>
          <a:ln>
            <a:noFill/>
          </a:ln>
        </p:spPr>
      </p:pic>
      <p:sp>
        <p:nvSpPr>
          <p:cNvPr id="1232" name="Google Shape;1232;p80"/>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233" name="Google Shape;1233;p80"/>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81"/>
          <p:cNvSpPr txBox="1"/>
          <p:nvPr/>
        </p:nvSpPr>
        <p:spPr>
          <a:xfrm>
            <a:off x="6781801" y="76200"/>
            <a:ext cx="3791447" cy="6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Effect on S/OLP % </a:t>
            </a:r>
            <a:endParaRPr/>
          </a:p>
          <a:p>
            <a:pPr marL="365760" marR="0" lvl="0" indent="-228600" algn="l" rtl="0">
              <a:lnSpc>
                <a:spcPct val="100000"/>
              </a:lnSpc>
              <a:spcBef>
                <a:spcPts val="4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median was -8.7 percentage points lower vs. homes without a price reduction.</a:t>
            </a:r>
            <a:endParaRPr/>
          </a:p>
        </p:txBody>
      </p:sp>
      <p:sp>
        <p:nvSpPr>
          <p:cNvPr id="1240" name="Google Shape;1240;p81"/>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89</a:t>
            </a:fld>
            <a:endParaRPr sz="1200">
              <a:solidFill>
                <a:srgbClr val="C00000"/>
              </a:solidFill>
              <a:latin typeface="Century Gothic"/>
              <a:ea typeface="Century Gothic"/>
              <a:cs typeface="Century Gothic"/>
              <a:sym typeface="Century Gothic"/>
            </a:endParaRPr>
          </a:p>
        </p:txBody>
      </p:sp>
      <p:pic>
        <p:nvPicPr>
          <p:cNvPr id="1241" name="Google Shape;1241;p81"/>
          <p:cNvPicPr preferRelativeResize="0">
            <a:picLocks noGrp="1"/>
          </p:cNvPicPr>
          <p:nvPr>
            <p:ph type="body" idx="1"/>
          </p:nvPr>
        </p:nvPicPr>
        <p:blipFill rotWithShape="1">
          <a:blip r:embed="rId3">
            <a:alphaModFix/>
          </a:blip>
          <a:srcRect/>
          <a:stretch/>
        </p:blipFill>
        <p:spPr>
          <a:xfrm>
            <a:off x="2303161" y="1047750"/>
            <a:ext cx="7699978" cy="5124450"/>
          </a:xfrm>
          <a:prstGeom prst="rect">
            <a:avLst/>
          </a:prstGeom>
          <a:noFill/>
          <a:ln>
            <a:noFill/>
          </a:ln>
        </p:spPr>
      </p:pic>
      <p:sp>
        <p:nvSpPr>
          <p:cNvPr id="1242" name="Google Shape;1242;p81"/>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43" name="Google Shape;1243;p81"/>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74F6DC-A125-9E4D-8246-1BD0A309145C}"/>
              </a:ext>
            </a:extLst>
          </p:cNvPr>
          <p:cNvSpPr txBox="1"/>
          <p:nvPr/>
        </p:nvSpPr>
        <p:spPr>
          <a:xfrm>
            <a:off x="5833241" y="6653048"/>
            <a:ext cx="184731" cy="307777"/>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0061F1B-E1D6-774B-87D6-50FE8117BACB}"/>
              </a:ext>
            </a:extLst>
          </p:cNvPr>
          <p:cNvSpPr txBox="1"/>
          <p:nvPr/>
        </p:nvSpPr>
        <p:spPr>
          <a:xfrm>
            <a:off x="4677103" y="6568966"/>
            <a:ext cx="184731" cy="307777"/>
          </a:xfrm>
          <a:prstGeom prst="rect">
            <a:avLst/>
          </a:prstGeom>
          <a:noFill/>
        </p:spPr>
        <p:txBody>
          <a:bodyPr wrap="square" rtlCol="0">
            <a:spAutoFit/>
          </a:bodyPr>
          <a:lstStyle/>
          <a:p>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3ABA4C8C-D73D-C04A-BE4B-2AC1C0AE5F4B}"/>
              </a:ext>
            </a:extLst>
          </p:cNvPr>
          <p:cNvPicPr>
            <a:picLocks noChangeAspect="1"/>
          </p:cNvPicPr>
          <p:nvPr/>
        </p:nvPicPr>
        <p:blipFill>
          <a:blip r:embed="rId2"/>
          <a:stretch>
            <a:fillRect/>
          </a:stretch>
        </p:blipFill>
        <p:spPr>
          <a:xfrm>
            <a:off x="1945705" y="135923"/>
            <a:ext cx="8223905" cy="6525307"/>
          </a:xfrm>
          <a:prstGeom prst="rect">
            <a:avLst/>
          </a:prstGeom>
        </p:spPr>
      </p:pic>
    </p:spTree>
    <p:extLst>
      <p:ext uri="{BB962C8B-B14F-4D97-AF65-F5344CB8AC3E}">
        <p14:creationId xmlns:p14="http://schemas.microsoft.com/office/powerpoint/2010/main" val="2924020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82"/>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90</a:t>
            </a:fld>
            <a:endParaRPr sz="1200">
              <a:solidFill>
                <a:srgbClr val="C00000"/>
              </a:solidFill>
              <a:latin typeface="Century Gothic"/>
              <a:ea typeface="Century Gothic"/>
              <a:cs typeface="Century Gothic"/>
              <a:sym typeface="Century Gothic"/>
            </a:endParaRPr>
          </a:p>
        </p:txBody>
      </p:sp>
      <p:sp>
        <p:nvSpPr>
          <p:cNvPr id="1250" name="Google Shape;1250;p82"/>
          <p:cNvSpPr txBox="1"/>
          <p:nvPr/>
        </p:nvSpPr>
        <p:spPr>
          <a:xfrm>
            <a:off x="6781801" y="76200"/>
            <a:ext cx="3791447" cy="6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Effect on S/OLP % </a:t>
            </a:r>
            <a:endParaRPr/>
          </a:p>
          <a:p>
            <a:pPr marL="365760" marR="0" lvl="0" indent="-228600" algn="l" rtl="0">
              <a:lnSpc>
                <a:spcPct val="100000"/>
              </a:lnSpc>
              <a:spcBef>
                <a:spcPts val="4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median was -9.8 percentage points lower vs. homes without a price reduction.</a:t>
            </a:r>
            <a:endParaRPr/>
          </a:p>
        </p:txBody>
      </p:sp>
      <p:pic>
        <p:nvPicPr>
          <p:cNvPr id="1251" name="Google Shape;1251;p82"/>
          <p:cNvPicPr preferRelativeResize="0">
            <a:picLocks noGrp="1"/>
          </p:cNvPicPr>
          <p:nvPr>
            <p:ph type="body" idx="1"/>
          </p:nvPr>
        </p:nvPicPr>
        <p:blipFill rotWithShape="1">
          <a:blip r:embed="rId3">
            <a:alphaModFix/>
          </a:blip>
          <a:srcRect/>
          <a:stretch/>
        </p:blipFill>
        <p:spPr>
          <a:xfrm>
            <a:off x="1928291" y="1047750"/>
            <a:ext cx="8449719" cy="5124450"/>
          </a:xfrm>
          <a:prstGeom prst="rect">
            <a:avLst/>
          </a:prstGeom>
          <a:noFill/>
          <a:ln>
            <a:noFill/>
          </a:ln>
        </p:spPr>
      </p:pic>
      <p:sp>
        <p:nvSpPr>
          <p:cNvPr id="1252" name="Google Shape;1252;p82"/>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53" name="Google Shape;1253;p82"/>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83"/>
          <p:cNvSpPr txBox="1"/>
          <p:nvPr/>
        </p:nvSpPr>
        <p:spPr>
          <a:xfrm>
            <a:off x="6694336" y="44744"/>
            <a:ext cx="3973664" cy="6985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Effect on S/OLP % </a:t>
            </a:r>
            <a:endParaRPr/>
          </a:p>
          <a:p>
            <a:pPr marL="365760" marR="0" lvl="0" indent="-228600" algn="l" rtl="0">
              <a:lnSpc>
                <a:spcPct val="100000"/>
              </a:lnSpc>
              <a:spcBef>
                <a:spcPts val="4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Overall median was -8.4 percentage points lower vs. homes without a price reduction.</a:t>
            </a:r>
            <a:endParaRPr/>
          </a:p>
          <a:p>
            <a:pPr marL="274320" marR="0" lvl="0" indent="-165100" algn="l" rtl="0">
              <a:lnSpc>
                <a:spcPct val="100000"/>
              </a:lnSpc>
              <a:spcBef>
                <a:spcPts val="0"/>
              </a:spcBef>
              <a:spcAft>
                <a:spcPts val="0"/>
              </a:spcAft>
              <a:buClr>
                <a:schemeClr val="dk1"/>
              </a:buClr>
              <a:buSzPts val="1000"/>
              <a:buFont typeface="Noto Sans Symbols"/>
              <a:buNone/>
            </a:pPr>
            <a:endParaRPr sz="1000">
              <a:solidFill>
                <a:srgbClr val="FFFFFF"/>
              </a:solidFill>
              <a:latin typeface="Century Gothic"/>
              <a:ea typeface="Century Gothic"/>
              <a:cs typeface="Century Gothic"/>
              <a:sym typeface="Century Gothic"/>
            </a:endParaRPr>
          </a:p>
        </p:txBody>
      </p:sp>
      <p:sp>
        <p:nvSpPr>
          <p:cNvPr id="1260" name="Google Shape;1260;p83"/>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91</a:t>
            </a:fld>
            <a:endParaRPr sz="1000" b="1">
              <a:solidFill>
                <a:srgbClr val="C00000"/>
              </a:solidFill>
              <a:latin typeface="Century Gothic"/>
              <a:ea typeface="Century Gothic"/>
              <a:cs typeface="Century Gothic"/>
              <a:sym typeface="Century Gothic"/>
            </a:endParaRPr>
          </a:p>
        </p:txBody>
      </p:sp>
      <p:pic>
        <p:nvPicPr>
          <p:cNvPr id="1261" name="Google Shape;1261;p83"/>
          <p:cNvPicPr preferRelativeResize="0">
            <a:picLocks noGrp="1"/>
          </p:cNvPicPr>
          <p:nvPr>
            <p:ph type="body" idx="1"/>
          </p:nvPr>
        </p:nvPicPr>
        <p:blipFill rotWithShape="1">
          <a:blip r:embed="rId3">
            <a:alphaModFix/>
          </a:blip>
          <a:srcRect/>
          <a:stretch/>
        </p:blipFill>
        <p:spPr>
          <a:xfrm>
            <a:off x="2220369" y="1047750"/>
            <a:ext cx="7865562" cy="5124450"/>
          </a:xfrm>
          <a:prstGeom prst="rect">
            <a:avLst/>
          </a:prstGeom>
          <a:noFill/>
          <a:ln>
            <a:noFill/>
          </a:ln>
        </p:spPr>
      </p:pic>
      <p:sp>
        <p:nvSpPr>
          <p:cNvPr id="1262" name="Google Shape;1262;p83"/>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263" name="Google Shape;1263;p83"/>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84"/>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92</a:t>
            </a:fld>
            <a:endParaRPr sz="1200">
              <a:solidFill>
                <a:srgbClr val="C00000"/>
              </a:solidFill>
              <a:latin typeface="Century Gothic"/>
              <a:ea typeface="Century Gothic"/>
              <a:cs typeface="Century Gothic"/>
              <a:sym typeface="Century Gothic"/>
            </a:endParaRPr>
          </a:p>
        </p:txBody>
      </p:sp>
      <p:sp>
        <p:nvSpPr>
          <p:cNvPr id="1270" name="Google Shape;1270;p84"/>
          <p:cNvSpPr txBox="1"/>
          <p:nvPr/>
        </p:nvSpPr>
        <p:spPr>
          <a:xfrm>
            <a:off x="6781801" y="76200"/>
            <a:ext cx="3791447" cy="6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Effect on S/OLP % </a:t>
            </a:r>
            <a:endParaRPr/>
          </a:p>
          <a:p>
            <a:pPr marL="365760" marR="0" lvl="0" indent="-228600" algn="l" rtl="0">
              <a:lnSpc>
                <a:spcPct val="100000"/>
              </a:lnSpc>
              <a:spcBef>
                <a:spcPts val="400"/>
              </a:spcBef>
              <a:spcAft>
                <a:spcPts val="0"/>
              </a:spcAft>
              <a:buClr>
                <a:srgbClr val="FFFFFF"/>
              </a:buClr>
              <a:buSzPts val="1200"/>
              <a:buFont typeface="Noto Sans Symbols"/>
              <a:buChar char="✔"/>
            </a:pPr>
            <a:r>
              <a:rPr lang="en-US" sz="1200">
                <a:solidFill>
                  <a:srgbClr val="FFFFFF"/>
                </a:solidFill>
                <a:latin typeface="Century Gothic"/>
                <a:ea typeface="Century Gothic"/>
                <a:cs typeface="Century Gothic"/>
                <a:sym typeface="Century Gothic"/>
              </a:rPr>
              <a:t>Overall median was -8.3 percentage points lower vs. homes without a price reduction.</a:t>
            </a:r>
            <a:endParaRPr/>
          </a:p>
        </p:txBody>
      </p:sp>
      <p:pic>
        <p:nvPicPr>
          <p:cNvPr id="1271" name="Google Shape;1271;p84"/>
          <p:cNvPicPr preferRelativeResize="0">
            <a:picLocks noGrp="1"/>
          </p:cNvPicPr>
          <p:nvPr>
            <p:ph type="body" idx="1"/>
          </p:nvPr>
        </p:nvPicPr>
        <p:blipFill rotWithShape="1">
          <a:blip r:embed="rId3">
            <a:alphaModFix/>
          </a:blip>
          <a:srcRect/>
          <a:stretch/>
        </p:blipFill>
        <p:spPr>
          <a:xfrm>
            <a:off x="2277851" y="1047750"/>
            <a:ext cx="7750598" cy="5124450"/>
          </a:xfrm>
          <a:prstGeom prst="rect">
            <a:avLst/>
          </a:prstGeom>
          <a:noFill/>
          <a:ln>
            <a:noFill/>
          </a:ln>
        </p:spPr>
      </p:pic>
      <p:sp>
        <p:nvSpPr>
          <p:cNvPr id="1272" name="Google Shape;1272;p84"/>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273" name="Google Shape;1273;p84"/>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85"/>
          <p:cNvSpPr txBox="1"/>
          <p:nvPr/>
        </p:nvSpPr>
        <p:spPr>
          <a:xfrm>
            <a:off x="6770536" y="36444"/>
            <a:ext cx="3618751" cy="8969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DOM - by Price Range</a:t>
            </a:r>
            <a:endParaRPr/>
          </a:p>
          <a:p>
            <a:pPr marL="365760" marR="0" lvl="0" indent="-228600" algn="l" rtl="0">
              <a:lnSpc>
                <a:spcPct val="90000"/>
              </a:lnSpc>
              <a:spcBef>
                <a:spcPts val="4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Price Reduction: Overall Median of 110 Days (4.2 times, +2.8 months) longer to sell.</a:t>
            </a:r>
            <a:endParaRPr/>
          </a:p>
          <a:p>
            <a:pPr marL="365760" marR="0" lvl="0" indent="-228600" algn="l" rtl="0">
              <a:lnSpc>
                <a:spcPct val="80000"/>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No Price Reduction: Overall Median of 26 Days to Sell.</a:t>
            </a:r>
            <a:endParaRPr/>
          </a:p>
        </p:txBody>
      </p:sp>
      <p:sp>
        <p:nvSpPr>
          <p:cNvPr id="1280" name="Google Shape;1280;p85"/>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93</a:t>
            </a:fld>
            <a:endParaRPr sz="1200">
              <a:solidFill>
                <a:srgbClr val="C00000"/>
              </a:solidFill>
              <a:latin typeface="Century Gothic"/>
              <a:ea typeface="Century Gothic"/>
              <a:cs typeface="Century Gothic"/>
              <a:sym typeface="Century Gothic"/>
            </a:endParaRPr>
          </a:p>
        </p:txBody>
      </p:sp>
      <p:pic>
        <p:nvPicPr>
          <p:cNvPr id="1281" name="Google Shape;1281;p85"/>
          <p:cNvPicPr preferRelativeResize="0">
            <a:picLocks noGrp="1"/>
          </p:cNvPicPr>
          <p:nvPr>
            <p:ph type="body" idx="1"/>
          </p:nvPr>
        </p:nvPicPr>
        <p:blipFill rotWithShape="1">
          <a:blip r:embed="rId3">
            <a:alphaModFix/>
          </a:blip>
          <a:srcRect/>
          <a:stretch/>
        </p:blipFill>
        <p:spPr>
          <a:xfrm>
            <a:off x="1941996" y="1047750"/>
            <a:ext cx="8422308" cy="5124450"/>
          </a:xfrm>
          <a:prstGeom prst="rect">
            <a:avLst/>
          </a:prstGeom>
          <a:noFill/>
          <a:ln>
            <a:noFill/>
          </a:ln>
        </p:spPr>
      </p:pic>
      <p:sp>
        <p:nvSpPr>
          <p:cNvPr id="1282" name="Google Shape;1282;p85"/>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83" name="Google Shape;1283;p85"/>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86"/>
          <p:cNvSpPr txBox="1"/>
          <p:nvPr/>
        </p:nvSpPr>
        <p:spPr>
          <a:xfrm>
            <a:off x="6705600" y="1"/>
            <a:ext cx="3810000" cy="99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400"/>
              <a:buFont typeface="Arial"/>
              <a:buNone/>
            </a:pPr>
            <a:r>
              <a:rPr lang="en-US" sz="1400" b="1">
                <a:solidFill>
                  <a:srgbClr val="FFFFFF"/>
                </a:solidFill>
                <a:latin typeface="Century Gothic"/>
                <a:ea typeface="Century Gothic"/>
                <a:cs typeface="Century Gothic"/>
                <a:sym typeface="Century Gothic"/>
              </a:rPr>
              <a:t>RISK ASSESSMENT:  </a:t>
            </a:r>
            <a:r>
              <a:rPr lang="en-US" sz="1400">
                <a:solidFill>
                  <a:srgbClr val="FFFFFF"/>
                </a:solidFill>
                <a:latin typeface="Century Gothic"/>
                <a:ea typeface="Century Gothic"/>
                <a:cs typeface="Century Gothic"/>
                <a:sym typeface="Century Gothic"/>
              </a:rPr>
              <a:t>DOM - by Price Range</a:t>
            </a:r>
            <a:endParaRPr/>
          </a:p>
          <a:p>
            <a:pPr marL="365760" marR="0" lvl="0" indent="-228600" algn="l" rtl="0">
              <a:lnSpc>
                <a:spcPct val="90000"/>
              </a:lnSpc>
              <a:spcBef>
                <a:spcPts val="5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Price Reduction: Overall Median of 124 Days (2.8 times, +2.7 months) longer to sell.</a:t>
            </a:r>
            <a:endParaRPr/>
          </a:p>
          <a:p>
            <a:pPr marL="365760" marR="0" lvl="0" indent="-228600" algn="l" rtl="0">
              <a:lnSpc>
                <a:spcPct val="80000"/>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No Price Reduction: Overall Median of 44 Days to Sell.</a:t>
            </a:r>
            <a:endParaRPr sz="1100">
              <a:solidFill>
                <a:srgbClr val="FFFFFF"/>
              </a:solidFill>
              <a:latin typeface="Gill Sans"/>
              <a:ea typeface="Gill Sans"/>
              <a:cs typeface="Gill Sans"/>
              <a:sym typeface="Gill Sans"/>
            </a:endParaRPr>
          </a:p>
        </p:txBody>
      </p:sp>
      <p:sp>
        <p:nvSpPr>
          <p:cNvPr id="1290" name="Google Shape;1290;p86"/>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94</a:t>
            </a:fld>
            <a:endParaRPr sz="1200">
              <a:solidFill>
                <a:srgbClr val="C00000"/>
              </a:solidFill>
              <a:latin typeface="Century Gothic"/>
              <a:ea typeface="Century Gothic"/>
              <a:cs typeface="Century Gothic"/>
              <a:sym typeface="Century Gothic"/>
            </a:endParaRPr>
          </a:p>
        </p:txBody>
      </p:sp>
      <p:pic>
        <p:nvPicPr>
          <p:cNvPr id="1291" name="Google Shape;1291;p86"/>
          <p:cNvPicPr preferRelativeResize="0">
            <a:picLocks noGrp="1"/>
          </p:cNvPicPr>
          <p:nvPr>
            <p:ph type="body" idx="1"/>
          </p:nvPr>
        </p:nvPicPr>
        <p:blipFill rotWithShape="1">
          <a:blip r:embed="rId3">
            <a:alphaModFix/>
          </a:blip>
          <a:srcRect/>
          <a:stretch/>
        </p:blipFill>
        <p:spPr>
          <a:xfrm>
            <a:off x="1874061" y="1047750"/>
            <a:ext cx="8558179" cy="5124450"/>
          </a:xfrm>
          <a:prstGeom prst="rect">
            <a:avLst/>
          </a:prstGeom>
          <a:noFill/>
          <a:ln>
            <a:noFill/>
          </a:ln>
        </p:spPr>
      </p:pic>
      <p:sp>
        <p:nvSpPr>
          <p:cNvPr id="1292" name="Google Shape;1292;p86"/>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293" name="Google Shape;1293;p86"/>
          <p:cNvGraphicFramePr/>
          <p:nvPr/>
        </p:nvGraphicFramePr>
        <p:xfrm>
          <a:off x="1997283" y="637414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88"/>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95</a:t>
            </a:fld>
            <a:endParaRPr sz="1200">
              <a:solidFill>
                <a:srgbClr val="C00000"/>
              </a:solidFill>
              <a:latin typeface="Century Gothic"/>
              <a:ea typeface="Century Gothic"/>
              <a:cs typeface="Century Gothic"/>
              <a:sym typeface="Century Gothic"/>
            </a:endParaRPr>
          </a:p>
        </p:txBody>
      </p:sp>
      <p:sp>
        <p:nvSpPr>
          <p:cNvPr id="1310" name="Google Shape;1310;p88"/>
          <p:cNvSpPr txBox="1"/>
          <p:nvPr/>
        </p:nvSpPr>
        <p:spPr>
          <a:xfrm>
            <a:off x="6770536" y="36444"/>
            <a:ext cx="3618751" cy="8969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200"/>
              <a:buFont typeface="Arial"/>
              <a:buNone/>
            </a:pPr>
            <a:r>
              <a:rPr lang="en-US" sz="1200" b="1">
                <a:solidFill>
                  <a:srgbClr val="FFFFFF"/>
                </a:solidFill>
                <a:latin typeface="Century Gothic"/>
                <a:ea typeface="Century Gothic"/>
                <a:cs typeface="Century Gothic"/>
                <a:sym typeface="Century Gothic"/>
              </a:rPr>
              <a:t>RISK ASSESSMENT:  </a:t>
            </a:r>
            <a:r>
              <a:rPr lang="en-US" sz="1200">
                <a:solidFill>
                  <a:srgbClr val="FFFFFF"/>
                </a:solidFill>
                <a:latin typeface="Century Gothic"/>
                <a:ea typeface="Century Gothic"/>
                <a:cs typeface="Century Gothic"/>
                <a:sym typeface="Century Gothic"/>
              </a:rPr>
              <a:t>DOM - by Price Range</a:t>
            </a:r>
            <a:endParaRPr/>
          </a:p>
          <a:p>
            <a:pPr marL="365760" marR="0" lvl="0" indent="-228600" algn="l" rtl="0">
              <a:lnSpc>
                <a:spcPct val="90000"/>
              </a:lnSpc>
              <a:spcBef>
                <a:spcPts val="40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Price Reduction: Overall Median of 140 Days (2.9 times, +3.1 months) longer to sell.</a:t>
            </a:r>
            <a:endParaRPr/>
          </a:p>
          <a:p>
            <a:pPr marL="365760" marR="0" lvl="0" indent="-228600" algn="l" rtl="0">
              <a:lnSpc>
                <a:spcPct val="80000"/>
              </a:lnSpc>
              <a:spcBef>
                <a:spcPts val="0"/>
              </a:spcBef>
              <a:spcAft>
                <a:spcPts val="0"/>
              </a:spcAft>
              <a:buClr>
                <a:srgbClr val="FFFFFF"/>
              </a:buClr>
              <a:buSzPts val="1100"/>
              <a:buFont typeface="Noto Sans Symbols"/>
              <a:buChar char="✔"/>
            </a:pPr>
            <a:r>
              <a:rPr lang="en-US" sz="1100">
                <a:solidFill>
                  <a:srgbClr val="FFFFFF"/>
                </a:solidFill>
                <a:latin typeface="Century Gothic"/>
                <a:ea typeface="Century Gothic"/>
                <a:cs typeface="Century Gothic"/>
                <a:sym typeface="Century Gothic"/>
              </a:rPr>
              <a:t>No Price Reduction: Overall Median of 48 Days to Sell.</a:t>
            </a:r>
            <a:endParaRPr/>
          </a:p>
        </p:txBody>
      </p:sp>
      <p:pic>
        <p:nvPicPr>
          <p:cNvPr id="1311" name="Google Shape;1311;p88"/>
          <p:cNvPicPr preferRelativeResize="0">
            <a:picLocks noGrp="1"/>
          </p:cNvPicPr>
          <p:nvPr>
            <p:ph type="body" idx="1"/>
          </p:nvPr>
        </p:nvPicPr>
        <p:blipFill rotWithShape="1">
          <a:blip r:embed="rId3">
            <a:alphaModFix/>
          </a:blip>
          <a:srcRect/>
          <a:stretch/>
        </p:blipFill>
        <p:spPr>
          <a:xfrm>
            <a:off x="2024355" y="1047750"/>
            <a:ext cx="8257590" cy="5124450"/>
          </a:xfrm>
          <a:prstGeom prst="rect">
            <a:avLst/>
          </a:prstGeom>
          <a:noFill/>
          <a:ln>
            <a:noFill/>
          </a:ln>
        </p:spPr>
      </p:pic>
      <p:sp>
        <p:nvSpPr>
          <p:cNvPr id="1312" name="Google Shape;1312;p88"/>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313" name="Google Shape;1313;p88"/>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87"/>
          <p:cNvSpPr txBox="1"/>
          <p:nvPr/>
        </p:nvSpPr>
        <p:spPr>
          <a:xfrm>
            <a:off x="6770536" y="17450"/>
            <a:ext cx="3821264" cy="8969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050"/>
              <a:buFont typeface="Arial"/>
              <a:buNone/>
            </a:pPr>
            <a:r>
              <a:rPr lang="en-US" sz="1050" b="1">
                <a:solidFill>
                  <a:srgbClr val="FFFFFF"/>
                </a:solidFill>
                <a:latin typeface="Century Gothic"/>
                <a:ea typeface="Century Gothic"/>
                <a:cs typeface="Century Gothic"/>
                <a:sym typeface="Century Gothic"/>
              </a:rPr>
              <a:t>RISK ASSESSMENT:  </a:t>
            </a:r>
            <a:r>
              <a:rPr lang="en-US" sz="1050">
                <a:solidFill>
                  <a:srgbClr val="FFFFFF"/>
                </a:solidFill>
                <a:latin typeface="Century Gothic"/>
                <a:ea typeface="Century Gothic"/>
                <a:cs typeface="Century Gothic"/>
                <a:sym typeface="Century Gothic"/>
              </a:rPr>
              <a:t>DOM - by Price Range</a:t>
            </a:r>
            <a:endParaRPr sz="900">
              <a:solidFill>
                <a:srgbClr val="FFFFFF"/>
              </a:solidFill>
              <a:latin typeface="Century Gothic"/>
              <a:ea typeface="Century Gothic"/>
              <a:cs typeface="Century Gothic"/>
              <a:sym typeface="Century Gothic"/>
            </a:endParaRPr>
          </a:p>
          <a:p>
            <a:pPr marL="228600" marR="0" lvl="0" indent="-228600" algn="l" rtl="0">
              <a:lnSpc>
                <a:spcPct val="90000"/>
              </a:lnSpc>
              <a:spcBef>
                <a:spcPts val="500"/>
              </a:spcBef>
              <a:spcAft>
                <a:spcPts val="0"/>
              </a:spcAft>
              <a:buClr>
                <a:srgbClr val="FFFFFF"/>
              </a:buClr>
              <a:buSzPts val="1000"/>
              <a:buFont typeface="Noto Sans Symbols"/>
              <a:buChar char="✔"/>
            </a:pPr>
            <a:r>
              <a:rPr lang="en-US" sz="1000">
                <a:solidFill>
                  <a:srgbClr val="FFFFFF"/>
                </a:solidFill>
                <a:latin typeface="Century Gothic"/>
                <a:ea typeface="Century Gothic"/>
                <a:cs typeface="Century Gothic"/>
                <a:sym typeface="Century Gothic"/>
              </a:rPr>
              <a:t>Price Reduction: Overall Median of 103 Days (3.8 times, +2.5 months) longer to sell.</a:t>
            </a:r>
            <a:endParaRPr/>
          </a:p>
          <a:p>
            <a:pPr marL="228600" marR="0" lvl="0" indent="-228600" algn="l" rtl="0">
              <a:lnSpc>
                <a:spcPct val="80000"/>
              </a:lnSpc>
              <a:spcBef>
                <a:spcPts val="0"/>
              </a:spcBef>
              <a:spcAft>
                <a:spcPts val="0"/>
              </a:spcAft>
              <a:buClr>
                <a:srgbClr val="FFFFFF"/>
              </a:buClr>
              <a:buSzPts val="1000"/>
              <a:buFont typeface="Noto Sans Symbols"/>
              <a:buChar char="✔"/>
            </a:pPr>
            <a:r>
              <a:rPr lang="en-US" sz="1000">
                <a:solidFill>
                  <a:srgbClr val="FFFFFF"/>
                </a:solidFill>
                <a:latin typeface="Century Gothic"/>
                <a:ea typeface="Century Gothic"/>
                <a:cs typeface="Century Gothic"/>
                <a:sym typeface="Century Gothic"/>
              </a:rPr>
              <a:t>No Price Reduction: Overall Median of 27 Days to Sell.</a:t>
            </a:r>
            <a:endParaRPr/>
          </a:p>
          <a:p>
            <a:pPr marL="228600" marR="0" lvl="0" indent="-228600" algn="l" rtl="0">
              <a:lnSpc>
                <a:spcPct val="80000"/>
              </a:lnSpc>
              <a:spcBef>
                <a:spcPts val="0"/>
              </a:spcBef>
              <a:spcAft>
                <a:spcPts val="0"/>
              </a:spcAft>
              <a:buClr>
                <a:srgbClr val="FFFFFF"/>
              </a:buClr>
              <a:buSzPts val="1000"/>
              <a:buFont typeface="Noto Sans Symbols"/>
              <a:buChar char="✔"/>
            </a:pPr>
            <a:r>
              <a:rPr lang="en-US" sz="1000">
                <a:solidFill>
                  <a:srgbClr val="FFFFFF"/>
                </a:solidFill>
                <a:latin typeface="Century Gothic"/>
                <a:ea typeface="Century Gothic"/>
                <a:cs typeface="Century Gothic"/>
                <a:sym typeface="Century Gothic"/>
              </a:rPr>
              <a:t>Risk is greatest in homes priced between $1M-$3.9M.</a:t>
            </a:r>
            <a:endParaRPr/>
          </a:p>
          <a:p>
            <a:pPr marL="0" marR="0" lvl="0" indent="0" algn="l" rtl="0">
              <a:lnSpc>
                <a:spcPct val="90000"/>
              </a:lnSpc>
              <a:spcBef>
                <a:spcPts val="1000"/>
              </a:spcBef>
              <a:spcAft>
                <a:spcPts val="0"/>
              </a:spcAft>
              <a:buClr>
                <a:schemeClr val="dk1"/>
              </a:buClr>
              <a:buSzPts val="1000"/>
              <a:buFont typeface="Arial"/>
              <a:buNone/>
            </a:pPr>
            <a:endParaRPr sz="1000">
              <a:solidFill>
                <a:srgbClr val="FFFFFF"/>
              </a:solidFill>
              <a:latin typeface="Gill Sans"/>
              <a:ea typeface="Gill Sans"/>
              <a:cs typeface="Gill Sans"/>
              <a:sym typeface="Gill Sans"/>
            </a:endParaRPr>
          </a:p>
        </p:txBody>
      </p:sp>
      <p:sp>
        <p:nvSpPr>
          <p:cNvPr id="1300" name="Google Shape;1300;p87"/>
          <p:cNvSpPr txBox="1"/>
          <p:nvPr/>
        </p:nvSpPr>
        <p:spPr>
          <a:xfrm>
            <a:off x="10138373" y="6448133"/>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a:solidFill>
                  <a:srgbClr val="C00000"/>
                </a:solidFill>
                <a:latin typeface="Century Gothic"/>
                <a:ea typeface="Century Gothic"/>
                <a:cs typeface="Century Gothic"/>
                <a:sym typeface="Century Gothic"/>
              </a:rPr>
              <a:t>96</a:t>
            </a:fld>
            <a:endParaRPr sz="1000" b="1">
              <a:solidFill>
                <a:srgbClr val="C00000"/>
              </a:solidFill>
              <a:latin typeface="Century Gothic"/>
              <a:ea typeface="Century Gothic"/>
              <a:cs typeface="Century Gothic"/>
              <a:sym typeface="Century Gothic"/>
            </a:endParaRPr>
          </a:p>
        </p:txBody>
      </p:sp>
      <p:pic>
        <p:nvPicPr>
          <p:cNvPr id="1301" name="Google Shape;1301;p87"/>
          <p:cNvPicPr preferRelativeResize="0">
            <a:picLocks noGrp="1"/>
          </p:cNvPicPr>
          <p:nvPr>
            <p:ph type="body" idx="1"/>
          </p:nvPr>
        </p:nvPicPr>
        <p:blipFill rotWithShape="1">
          <a:blip r:embed="rId3">
            <a:alphaModFix/>
          </a:blip>
          <a:srcRect/>
          <a:stretch/>
        </p:blipFill>
        <p:spPr>
          <a:xfrm>
            <a:off x="2118663" y="1047750"/>
            <a:ext cx="8068975" cy="5124450"/>
          </a:xfrm>
          <a:prstGeom prst="rect">
            <a:avLst/>
          </a:prstGeom>
          <a:noFill/>
          <a:ln>
            <a:noFill/>
          </a:ln>
        </p:spPr>
      </p:pic>
      <p:sp>
        <p:nvSpPr>
          <p:cNvPr id="1302" name="Google Shape;1302;p87"/>
          <p:cNvSpPr txBox="1"/>
          <p:nvPr/>
        </p:nvSpPr>
        <p:spPr>
          <a:xfrm>
            <a:off x="54664" y="33070"/>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chemeClr val="lt1"/>
                </a:solidFill>
                <a:latin typeface="Century Gothic"/>
                <a:ea typeface="Century Gothic"/>
                <a:cs typeface="Century Gothic"/>
                <a:sym typeface="Century Gothic"/>
              </a:rPr>
              <a:t>Condo/Townhome Residences</a:t>
            </a:r>
            <a:endParaRPr sz="1200">
              <a:solidFill>
                <a:srgbClr val="FFFFFF"/>
              </a:solidFill>
              <a:latin typeface="Century Gothic"/>
              <a:ea typeface="Century Gothic"/>
              <a:cs typeface="Century Gothic"/>
              <a:sym typeface="Century Gothic"/>
            </a:endParaRPr>
          </a:p>
        </p:txBody>
      </p:sp>
      <p:graphicFrame>
        <p:nvGraphicFramePr>
          <p:cNvPr id="1303" name="Google Shape;1303;p87"/>
          <p:cNvGraphicFramePr/>
          <p:nvPr/>
        </p:nvGraphicFramePr>
        <p:xfrm>
          <a:off x="1980031" y="638591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a:t>
                      </a:r>
                      <a:r>
                        <a:rPr lang="en-US" sz="900" b="1">
                          <a:solidFill>
                            <a:srgbClr val="F7F101"/>
                          </a:solidFill>
                          <a:latin typeface="Century Gothic"/>
                          <a:ea typeface="Century Gothic"/>
                          <a:cs typeface="Century Gothic"/>
                          <a:sym typeface="Century Gothic"/>
                        </a:rPr>
                        <a:t>Condo/Townhouse/Villa</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30"/>
          <p:cNvSpPr txBox="1"/>
          <p:nvPr/>
        </p:nvSpPr>
        <p:spPr>
          <a:xfrm>
            <a:off x="6705599" y="0"/>
            <a:ext cx="3962400" cy="861774"/>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entury Gothic"/>
                <a:ea typeface="Century Gothic"/>
                <a:cs typeface="Century Gothic"/>
                <a:sym typeface="Century Gothic"/>
              </a:rPr>
              <a:t>CUSTOMIZING INSTRUCTIONS: </a:t>
            </a:r>
            <a:r>
              <a:rPr lang="en-US" sz="1000">
                <a:solidFill>
                  <a:schemeClr val="lt1"/>
                </a:solidFill>
                <a:latin typeface="Century Gothic"/>
                <a:ea typeface="Century Gothic"/>
                <a:cs typeface="Century Gothic"/>
                <a:sym typeface="Century Gothic"/>
              </a:rPr>
              <a:t>In PowerPoint Normal  Mode, double-click anywhere inside the graphic to enter Excel mode. Choose the dropdown area and then in the yellow boxes enter prices and carrying costs, then click twice outside the Excel worksheet to return to PowerPoint mode.</a:t>
            </a:r>
            <a:endParaRPr/>
          </a:p>
        </p:txBody>
      </p:sp>
      <p:sp>
        <p:nvSpPr>
          <p:cNvPr id="1780" name="Google Shape;1780;p130"/>
          <p:cNvSpPr txBox="1"/>
          <p:nvPr/>
        </p:nvSpPr>
        <p:spPr>
          <a:xfrm>
            <a:off x="9085836" y="4953109"/>
            <a:ext cx="142485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a:solidFill>
                  <a:schemeClr val="dk1"/>
                </a:solidFill>
                <a:latin typeface="Century Gothic"/>
                <a:ea typeface="Century Gothic"/>
                <a:cs typeface="Century Gothic"/>
                <a:sym typeface="Century Gothic"/>
              </a:rPr>
              <a:t>BeachesMLS data for single family Detached residences.  Data is believed to be accurate but is not warranted.   ©2022  ChartMaster Services, LLC.  All rights reserved. This page may not be reproduced without the written permission of JeromyTrask@kw.com.</a:t>
            </a:r>
            <a:endParaRPr/>
          </a:p>
        </p:txBody>
      </p:sp>
      <p:sp>
        <p:nvSpPr>
          <p:cNvPr id="1781" name="Google Shape;1781;p130">
            <a:hlinkClick r:id="rId4"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782" name="Google Shape;1782;p13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97</a:t>
            </a:fld>
            <a:endParaRPr sz="1200">
              <a:solidFill>
                <a:srgbClr val="C00000"/>
              </a:solidFill>
              <a:latin typeface="Century Gothic"/>
              <a:ea typeface="Century Gothic"/>
              <a:cs typeface="Century Gothic"/>
              <a:sym typeface="Century Gothic"/>
            </a:endParaRPr>
          </a:p>
        </p:txBody>
      </p:sp>
      <p:graphicFrame>
        <p:nvGraphicFramePr>
          <p:cNvPr id="1783" name="Google Shape;1783;p130"/>
          <p:cNvGraphicFramePr/>
          <p:nvPr/>
        </p:nvGraphicFramePr>
        <p:xfrm>
          <a:off x="3502025" y="1039813"/>
          <a:ext cx="5276850" cy="5276850"/>
        </p:xfrm>
        <a:graphic>
          <a:graphicData uri="http://schemas.openxmlformats.org/presentationml/2006/ole">
            <mc:AlternateContent xmlns:mc="http://schemas.openxmlformats.org/markup-compatibility/2006">
              <mc:Choice xmlns:v="urn:schemas-microsoft-com:vml" Requires="v">
                <p:oleObj spid="_x0000_s9219" r:id="rId5" imgW="5276850" imgH="5276850" progId="Excel.Sheet.12">
                  <p:embed/>
                </p:oleObj>
              </mc:Choice>
              <mc:Fallback>
                <p:oleObj r:id="rId5" imgW="5276850" imgH="5276850" progId="Excel.Sheet.12">
                  <p:embed/>
                  <p:pic>
                    <p:nvPicPr>
                      <p:cNvPr id="1783" name="Google Shape;1783;p130"/>
                      <p:cNvPicPr preferRelativeResize="0"/>
                      <p:nvPr/>
                    </p:nvPicPr>
                    <p:blipFill rotWithShape="1">
                      <a:blip r:embed="rId6">
                        <a:alphaModFix/>
                      </a:blip>
                      <a:srcRect/>
                      <a:stretch/>
                    </p:blipFill>
                    <p:spPr>
                      <a:xfrm>
                        <a:off x="3502025" y="1039813"/>
                        <a:ext cx="5276850" cy="5276850"/>
                      </a:xfrm>
                      <a:prstGeom prst="rect">
                        <a:avLst/>
                      </a:prstGeom>
                      <a:noFill/>
                      <a:ln>
                        <a:noFill/>
                      </a:ln>
                    </p:spPr>
                  </p:pic>
                </p:oleObj>
              </mc:Fallback>
            </mc:AlternateContent>
          </a:graphicData>
        </a:graphic>
      </p:graphicFrame>
      <p:sp>
        <p:nvSpPr>
          <p:cNvPr id="1784" name="Google Shape;1784;p130"/>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785" name="Google Shape;1785;p130"/>
          <p:cNvGraphicFramePr/>
          <p:nvPr/>
        </p:nvGraphicFramePr>
        <p:xfrm>
          <a:off x="1997283" y="6429040"/>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Shape 1318"/>
        <p:cNvGrpSpPr/>
        <p:nvPr/>
      </p:nvGrpSpPr>
      <p:grpSpPr>
        <a:xfrm>
          <a:off x="0" y="0"/>
          <a:ext cx="0" cy="0"/>
          <a:chOff x="0" y="0"/>
          <a:chExt cx="0" cy="0"/>
        </a:xfrm>
      </p:grpSpPr>
      <p:sp>
        <p:nvSpPr>
          <p:cNvPr id="1319" name="Google Shape;1319;p89"/>
          <p:cNvSpPr txBox="1"/>
          <p:nvPr/>
        </p:nvSpPr>
        <p:spPr>
          <a:xfrm>
            <a:off x="1981200" y="3352801"/>
            <a:ext cx="3429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Most Sales in First Weeks on Market</a:t>
            </a:r>
            <a:endParaRPr sz="1800">
              <a:solidFill>
                <a:srgbClr val="C00000"/>
              </a:solidFill>
              <a:latin typeface="Calibri"/>
              <a:ea typeface="Calibri"/>
              <a:cs typeface="Calibri"/>
              <a:sym typeface="Calibri"/>
            </a:endParaRPr>
          </a:p>
        </p:txBody>
      </p:sp>
      <p:sp>
        <p:nvSpPr>
          <p:cNvPr id="1320" name="Google Shape;1320;p89"/>
          <p:cNvSpPr txBox="1"/>
          <p:nvPr/>
        </p:nvSpPr>
        <p:spPr>
          <a:xfrm>
            <a:off x="6400800" y="3352801"/>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Closest to Asking Price in First Weeks on Market</a:t>
            </a:r>
            <a:endParaRPr sz="1800">
              <a:solidFill>
                <a:srgbClr val="C00000"/>
              </a:solidFill>
              <a:latin typeface="Calibri"/>
              <a:ea typeface="Calibri"/>
              <a:cs typeface="Calibri"/>
              <a:sym typeface="Calibri"/>
            </a:endParaRPr>
          </a:p>
        </p:txBody>
      </p:sp>
      <p:sp>
        <p:nvSpPr>
          <p:cNvPr id="1321" name="Google Shape;1321;p89"/>
          <p:cNvSpPr txBox="1"/>
          <p:nvPr/>
        </p:nvSpPr>
        <p:spPr>
          <a:xfrm>
            <a:off x="1676401" y="5943601"/>
            <a:ext cx="41909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Longer Time on Market = Price Reductions</a:t>
            </a:r>
            <a:endParaRPr sz="1800">
              <a:solidFill>
                <a:srgbClr val="C00000"/>
              </a:solidFill>
              <a:latin typeface="Calibri"/>
              <a:ea typeface="Calibri"/>
              <a:cs typeface="Calibri"/>
              <a:sym typeface="Calibri"/>
            </a:endParaRPr>
          </a:p>
        </p:txBody>
      </p:sp>
      <p:sp>
        <p:nvSpPr>
          <p:cNvPr id="1322" name="Google Shape;1322;p89"/>
          <p:cNvSpPr txBox="1"/>
          <p:nvPr/>
        </p:nvSpPr>
        <p:spPr>
          <a:xfrm>
            <a:off x="6283870" y="5939531"/>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Overpricing not in Seller’s Best Interest</a:t>
            </a:r>
            <a:endParaRPr sz="1800">
              <a:solidFill>
                <a:srgbClr val="C00000"/>
              </a:solidFill>
              <a:latin typeface="Calibri"/>
              <a:ea typeface="Calibri"/>
              <a:cs typeface="Calibri"/>
              <a:sym typeface="Calibri"/>
            </a:endParaRPr>
          </a:p>
        </p:txBody>
      </p:sp>
      <p:sp>
        <p:nvSpPr>
          <p:cNvPr id="1323" name="Google Shape;1323;p89"/>
          <p:cNvSpPr txBox="1">
            <a:spLocks noGrp="1"/>
          </p:cNvSpPr>
          <p:nvPr>
            <p:ph type="body" idx="4"/>
          </p:nvPr>
        </p:nvSpPr>
        <p:spPr>
          <a:xfrm>
            <a:off x="6477000" y="4114800"/>
            <a:ext cx="3810000" cy="152439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US" sz="1400"/>
              <a:t>Miss Buyers that would otherwise see your listing</a:t>
            </a:r>
            <a:endParaRPr/>
          </a:p>
          <a:p>
            <a:pPr marL="228600" lvl="0" indent="-228600" algn="l" rtl="0">
              <a:lnSpc>
                <a:spcPct val="90000"/>
              </a:lnSpc>
              <a:spcBef>
                <a:spcPts val="1000"/>
              </a:spcBef>
              <a:spcAft>
                <a:spcPts val="0"/>
              </a:spcAft>
              <a:buClr>
                <a:schemeClr val="dk1"/>
              </a:buClr>
              <a:buSzPts val="1400"/>
              <a:buChar char="•"/>
            </a:pPr>
            <a:r>
              <a:rPr lang="en-US" sz="1400"/>
              <a:t>Agents can’t justify price to Buyers</a:t>
            </a:r>
            <a:endParaRPr/>
          </a:p>
          <a:p>
            <a:pPr marL="228600" lvl="0" indent="-228600" algn="l" rtl="0">
              <a:lnSpc>
                <a:spcPct val="90000"/>
              </a:lnSpc>
              <a:spcBef>
                <a:spcPts val="1000"/>
              </a:spcBef>
              <a:spcAft>
                <a:spcPts val="0"/>
              </a:spcAft>
              <a:buClr>
                <a:schemeClr val="dk1"/>
              </a:buClr>
              <a:buSzPts val="1400"/>
              <a:buChar char="•"/>
            </a:pPr>
            <a:r>
              <a:rPr lang="en-US" sz="1400"/>
              <a:t>Missed opportunity to sell without price reductions and multiple listings</a:t>
            </a:r>
            <a:endParaRPr/>
          </a:p>
          <a:p>
            <a:pPr marL="228600" lvl="0" indent="-228600" algn="l" rtl="0">
              <a:lnSpc>
                <a:spcPct val="90000"/>
              </a:lnSpc>
              <a:spcBef>
                <a:spcPts val="1000"/>
              </a:spcBef>
              <a:spcAft>
                <a:spcPts val="0"/>
              </a:spcAft>
              <a:buClr>
                <a:schemeClr val="dk1"/>
              </a:buClr>
              <a:buSzPts val="1400"/>
              <a:buChar char="•"/>
            </a:pPr>
            <a:r>
              <a:rPr lang="en-US" sz="1400"/>
              <a:t>“Stale Bread” effect</a:t>
            </a:r>
            <a:endParaRPr/>
          </a:p>
          <a:p>
            <a:pPr marL="228600" lvl="0" indent="-139700" algn="l" rtl="0">
              <a:lnSpc>
                <a:spcPct val="90000"/>
              </a:lnSpc>
              <a:spcBef>
                <a:spcPts val="1000"/>
              </a:spcBef>
              <a:spcAft>
                <a:spcPts val="0"/>
              </a:spcAft>
              <a:buClr>
                <a:schemeClr val="dk1"/>
              </a:buClr>
              <a:buSzPts val="1400"/>
              <a:buNone/>
            </a:pPr>
            <a:endParaRPr sz="1400"/>
          </a:p>
        </p:txBody>
      </p:sp>
      <p:sp>
        <p:nvSpPr>
          <p:cNvPr id="1324" name="Google Shape;1324;p89"/>
          <p:cNvSpPr txBox="1"/>
          <p:nvPr/>
        </p:nvSpPr>
        <p:spPr>
          <a:xfrm>
            <a:off x="6705600" y="193975"/>
            <a:ext cx="388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Time vs. Results</a:t>
            </a:r>
            <a:endParaRPr/>
          </a:p>
        </p:txBody>
      </p:sp>
      <p:sp>
        <p:nvSpPr>
          <p:cNvPr id="1325" name="Google Shape;1325;p89">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326" name="Google Shape;1326;p89"/>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98</a:t>
            </a:fld>
            <a:endParaRPr sz="1200">
              <a:solidFill>
                <a:srgbClr val="C00000"/>
              </a:solidFill>
              <a:latin typeface="Century Gothic"/>
              <a:ea typeface="Century Gothic"/>
              <a:cs typeface="Century Gothic"/>
              <a:sym typeface="Century Gothic"/>
            </a:endParaRPr>
          </a:p>
        </p:txBody>
      </p:sp>
      <p:pic>
        <p:nvPicPr>
          <p:cNvPr id="1327" name="Google Shape;1327;p89"/>
          <p:cNvPicPr preferRelativeResize="0">
            <a:picLocks noGrp="1"/>
          </p:cNvPicPr>
          <p:nvPr>
            <p:ph type="body" idx="2"/>
          </p:nvPr>
        </p:nvPicPr>
        <p:blipFill rotWithShape="1">
          <a:blip r:embed="rId4">
            <a:alphaModFix/>
          </a:blip>
          <a:srcRect/>
          <a:stretch/>
        </p:blipFill>
        <p:spPr>
          <a:xfrm>
            <a:off x="6537533" y="1036638"/>
            <a:ext cx="3688934" cy="2246312"/>
          </a:xfrm>
          <a:prstGeom prst="rect">
            <a:avLst/>
          </a:prstGeom>
          <a:noFill/>
          <a:ln>
            <a:noFill/>
          </a:ln>
        </p:spPr>
      </p:pic>
      <p:pic>
        <p:nvPicPr>
          <p:cNvPr id="1328" name="Google Shape;1328;p89"/>
          <p:cNvPicPr preferRelativeResize="0">
            <a:picLocks noGrp="1"/>
          </p:cNvPicPr>
          <p:nvPr>
            <p:ph type="body" idx="1"/>
          </p:nvPr>
        </p:nvPicPr>
        <p:blipFill rotWithShape="1">
          <a:blip r:embed="rId5">
            <a:alphaModFix/>
          </a:blip>
          <a:srcRect/>
          <a:stretch/>
        </p:blipFill>
        <p:spPr>
          <a:xfrm>
            <a:off x="2139069" y="1036638"/>
            <a:ext cx="3494263" cy="2246312"/>
          </a:xfrm>
          <a:prstGeom prst="rect">
            <a:avLst/>
          </a:prstGeom>
          <a:noFill/>
          <a:ln>
            <a:noFill/>
          </a:ln>
        </p:spPr>
      </p:pic>
      <p:pic>
        <p:nvPicPr>
          <p:cNvPr id="1329" name="Google Shape;1329;p89"/>
          <p:cNvPicPr preferRelativeResize="0">
            <a:picLocks noGrp="1"/>
          </p:cNvPicPr>
          <p:nvPr>
            <p:ph type="body" idx="3"/>
          </p:nvPr>
        </p:nvPicPr>
        <p:blipFill rotWithShape="1">
          <a:blip r:embed="rId6">
            <a:alphaModFix/>
          </a:blip>
          <a:srcRect/>
          <a:stretch/>
        </p:blipFill>
        <p:spPr>
          <a:xfrm>
            <a:off x="2029414" y="3703638"/>
            <a:ext cx="3713572" cy="2316162"/>
          </a:xfrm>
          <a:prstGeom prst="rect">
            <a:avLst/>
          </a:prstGeom>
          <a:noFill/>
          <a:ln>
            <a:noFill/>
          </a:ln>
        </p:spPr>
      </p:pic>
      <p:sp>
        <p:nvSpPr>
          <p:cNvPr id="1330" name="Google Shape;1330;p89"/>
          <p:cNvSpPr txBox="1"/>
          <p:nvPr/>
        </p:nvSpPr>
        <p:spPr>
          <a:xfrm>
            <a:off x="20160" y="24444"/>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Broward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331" name="Google Shape;1331;p89"/>
          <p:cNvGraphicFramePr/>
          <p:nvPr/>
        </p:nvGraphicFramePr>
        <p:xfrm>
          <a:off x="1997283" y="639453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1336"/>
        <p:cNvGrpSpPr/>
        <p:nvPr/>
      </p:nvGrpSpPr>
      <p:grpSpPr>
        <a:xfrm>
          <a:off x="0" y="0"/>
          <a:ext cx="0" cy="0"/>
          <a:chOff x="0" y="0"/>
          <a:chExt cx="0" cy="0"/>
        </a:xfrm>
      </p:grpSpPr>
      <p:sp>
        <p:nvSpPr>
          <p:cNvPr id="1337" name="Google Shape;1337;p90"/>
          <p:cNvSpPr txBox="1"/>
          <p:nvPr/>
        </p:nvSpPr>
        <p:spPr>
          <a:xfrm>
            <a:off x="1981200" y="3352801"/>
            <a:ext cx="3429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Most Sales in First Weeks on Market</a:t>
            </a:r>
            <a:endParaRPr sz="1800">
              <a:solidFill>
                <a:srgbClr val="C00000"/>
              </a:solidFill>
              <a:latin typeface="Calibri"/>
              <a:ea typeface="Calibri"/>
              <a:cs typeface="Calibri"/>
              <a:sym typeface="Calibri"/>
            </a:endParaRPr>
          </a:p>
        </p:txBody>
      </p:sp>
      <p:sp>
        <p:nvSpPr>
          <p:cNvPr id="1338" name="Google Shape;1338;p90"/>
          <p:cNvSpPr txBox="1"/>
          <p:nvPr/>
        </p:nvSpPr>
        <p:spPr>
          <a:xfrm>
            <a:off x="6400800" y="3352801"/>
            <a:ext cx="407407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Closest to Asking Price in First Weeks on Market</a:t>
            </a:r>
            <a:endParaRPr sz="1800">
              <a:solidFill>
                <a:srgbClr val="C00000"/>
              </a:solidFill>
              <a:latin typeface="Calibri"/>
              <a:ea typeface="Calibri"/>
              <a:cs typeface="Calibri"/>
              <a:sym typeface="Calibri"/>
            </a:endParaRPr>
          </a:p>
        </p:txBody>
      </p:sp>
      <p:sp>
        <p:nvSpPr>
          <p:cNvPr id="1339" name="Google Shape;1339;p90"/>
          <p:cNvSpPr txBox="1"/>
          <p:nvPr/>
        </p:nvSpPr>
        <p:spPr>
          <a:xfrm>
            <a:off x="1695785" y="6019801"/>
            <a:ext cx="41909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Longer Time on Market = Price Reductions</a:t>
            </a:r>
            <a:endParaRPr sz="1800">
              <a:solidFill>
                <a:srgbClr val="C00000"/>
              </a:solidFill>
              <a:latin typeface="Calibri"/>
              <a:ea typeface="Calibri"/>
              <a:cs typeface="Calibri"/>
              <a:sym typeface="Calibri"/>
            </a:endParaRPr>
          </a:p>
        </p:txBody>
      </p:sp>
      <p:sp>
        <p:nvSpPr>
          <p:cNvPr id="1340" name="Google Shape;1340;p90"/>
          <p:cNvSpPr txBox="1"/>
          <p:nvPr/>
        </p:nvSpPr>
        <p:spPr>
          <a:xfrm>
            <a:off x="6257284" y="5716940"/>
            <a:ext cx="4191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C00000"/>
                </a:solidFill>
                <a:latin typeface="Calibri"/>
                <a:ea typeface="Calibri"/>
                <a:cs typeface="Calibri"/>
                <a:sym typeface="Calibri"/>
              </a:rPr>
              <a:t>Overpricing not in Seller’s Best Interest</a:t>
            </a:r>
            <a:endParaRPr sz="1800">
              <a:solidFill>
                <a:srgbClr val="C00000"/>
              </a:solidFill>
              <a:latin typeface="Calibri"/>
              <a:ea typeface="Calibri"/>
              <a:cs typeface="Calibri"/>
              <a:sym typeface="Calibri"/>
            </a:endParaRPr>
          </a:p>
        </p:txBody>
      </p:sp>
      <p:sp>
        <p:nvSpPr>
          <p:cNvPr id="1341" name="Google Shape;1341;p90"/>
          <p:cNvSpPr txBox="1">
            <a:spLocks noGrp="1"/>
          </p:cNvSpPr>
          <p:nvPr>
            <p:ph type="body" idx="4"/>
          </p:nvPr>
        </p:nvSpPr>
        <p:spPr>
          <a:xfrm>
            <a:off x="6477000" y="4114800"/>
            <a:ext cx="3810000" cy="152439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US" sz="1400"/>
              <a:t>Miss Buyers that would otherwise see your listing</a:t>
            </a:r>
            <a:endParaRPr/>
          </a:p>
          <a:p>
            <a:pPr marL="228600" lvl="0" indent="-228600" algn="l" rtl="0">
              <a:lnSpc>
                <a:spcPct val="90000"/>
              </a:lnSpc>
              <a:spcBef>
                <a:spcPts val="1000"/>
              </a:spcBef>
              <a:spcAft>
                <a:spcPts val="0"/>
              </a:spcAft>
              <a:buClr>
                <a:schemeClr val="dk1"/>
              </a:buClr>
              <a:buSzPts val="1400"/>
              <a:buChar char="•"/>
            </a:pPr>
            <a:r>
              <a:rPr lang="en-US" sz="1400"/>
              <a:t>Agents can’t justify price to Buyers</a:t>
            </a:r>
            <a:endParaRPr/>
          </a:p>
          <a:p>
            <a:pPr marL="228600" lvl="0" indent="-228600" algn="l" rtl="0">
              <a:lnSpc>
                <a:spcPct val="90000"/>
              </a:lnSpc>
              <a:spcBef>
                <a:spcPts val="1000"/>
              </a:spcBef>
              <a:spcAft>
                <a:spcPts val="0"/>
              </a:spcAft>
              <a:buClr>
                <a:schemeClr val="dk1"/>
              </a:buClr>
              <a:buSzPts val="1400"/>
              <a:buChar char="•"/>
            </a:pPr>
            <a:r>
              <a:rPr lang="en-US" sz="1400"/>
              <a:t>Missed opportunity to sell without price reductions and multiple listings</a:t>
            </a:r>
            <a:endParaRPr/>
          </a:p>
          <a:p>
            <a:pPr marL="228600" lvl="0" indent="-228600" algn="l" rtl="0">
              <a:lnSpc>
                <a:spcPct val="90000"/>
              </a:lnSpc>
              <a:spcBef>
                <a:spcPts val="1000"/>
              </a:spcBef>
              <a:spcAft>
                <a:spcPts val="0"/>
              </a:spcAft>
              <a:buClr>
                <a:schemeClr val="dk1"/>
              </a:buClr>
              <a:buSzPts val="1400"/>
              <a:buChar char="•"/>
            </a:pPr>
            <a:r>
              <a:rPr lang="en-US" sz="1400"/>
              <a:t>“Stale Bread” effect</a:t>
            </a:r>
            <a:endParaRPr/>
          </a:p>
          <a:p>
            <a:pPr marL="228600" lvl="0" indent="-139700" algn="l" rtl="0">
              <a:lnSpc>
                <a:spcPct val="90000"/>
              </a:lnSpc>
              <a:spcBef>
                <a:spcPts val="1000"/>
              </a:spcBef>
              <a:spcAft>
                <a:spcPts val="0"/>
              </a:spcAft>
              <a:buClr>
                <a:schemeClr val="dk1"/>
              </a:buClr>
              <a:buSzPts val="1400"/>
              <a:buNone/>
            </a:pPr>
            <a:endParaRPr sz="1400"/>
          </a:p>
        </p:txBody>
      </p:sp>
      <p:sp>
        <p:nvSpPr>
          <p:cNvPr id="1342" name="Google Shape;1342;p90"/>
          <p:cNvSpPr txBox="1"/>
          <p:nvPr/>
        </p:nvSpPr>
        <p:spPr>
          <a:xfrm>
            <a:off x="6705600" y="193975"/>
            <a:ext cx="388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entury Gothic"/>
                <a:ea typeface="Century Gothic"/>
                <a:cs typeface="Century Gothic"/>
                <a:sym typeface="Century Gothic"/>
              </a:rPr>
              <a:t>Time vs. Results</a:t>
            </a:r>
            <a:endParaRPr/>
          </a:p>
        </p:txBody>
      </p:sp>
      <p:sp>
        <p:nvSpPr>
          <p:cNvPr id="1343" name="Google Shape;1343;p90">
            <a:hlinkClick r:id="rId3" action="ppaction://hlinksldjump"/>
          </p:cNvPr>
          <p:cNvSpPr/>
          <p:nvPr/>
        </p:nvSpPr>
        <p:spPr>
          <a:xfrm>
            <a:off x="9058276" y="6464495"/>
            <a:ext cx="1152524" cy="348762"/>
          </a:xfrm>
          <a:prstGeom prst="rect">
            <a:avLst/>
          </a:prstGeom>
          <a:solidFill>
            <a:srgbClr val="C000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Century Gothic"/>
                <a:ea typeface="Century Gothic"/>
                <a:cs typeface="Century Gothic"/>
                <a:sym typeface="Century Gothic"/>
              </a:rPr>
              <a:t>Back to Table of Contents</a:t>
            </a:r>
            <a:endParaRPr/>
          </a:p>
        </p:txBody>
      </p:sp>
      <p:sp>
        <p:nvSpPr>
          <p:cNvPr id="1344" name="Google Shape;1344;p90"/>
          <p:cNvSpPr txBox="1"/>
          <p:nvPr/>
        </p:nvSpPr>
        <p:spPr>
          <a:xfrm>
            <a:off x="10210800" y="6492876"/>
            <a:ext cx="457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C00000"/>
                </a:solidFill>
                <a:latin typeface="Century Gothic"/>
                <a:ea typeface="Century Gothic"/>
                <a:cs typeface="Century Gothic"/>
                <a:sym typeface="Century Gothic"/>
              </a:rPr>
              <a:t>99</a:t>
            </a:fld>
            <a:endParaRPr sz="1200">
              <a:solidFill>
                <a:srgbClr val="C00000"/>
              </a:solidFill>
              <a:latin typeface="Century Gothic"/>
              <a:ea typeface="Century Gothic"/>
              <a:cs typeface="Century Gothic"/>
              <a:sym typeface="Century Gothic"/>
            </a:endParaRPr>
          </a:p>
        </p:txBody>
      </p:sp>
      <p:pic>
        <p:nvPicPr>
          <p:cNvPr id="1345" name="Google Shape;1345;p90"/>
          <p:cNvPicPr preferRelativeResize="0">
            <a:picLocks noGrp="1"/>
          </p:cNvPicPr>
          <p:nvPr>
            <p:ph type="body" idx="2"/>
          </p:nvPr>
        </p:nvPicPr>
        <p:blipFill rotWithShape="1">
          <a:blip r:embed="rId4">
            <a:alphaModFix/>
          </a:blip>
          <a:srcRect/>
          <a:stretch/>
        </p:blipFill>
        <p:spPr>
          <a:xfrm>
            <a:off x="6537533" y="1036638"/>
            <a:ext cx="3688934" cy="2246312"/>
          </a:xfrm>
          <a:prstGeom prst="rect">
            <a:avLst/>
          </a:prstGeom>
          <a:noFill/>
          <a:ln>
            <a:noFill/>
          </a:ln>
        </p:spPr>
      </p:pic>
      <p:pic>
        <p:nvPicPr>
          <p:cNvPr id="1346" name="Google Shape;1346;p90"/>
          <p:cNvPicPr preferRelativeResize="0">
            <a:picLocks noGrp="1"/>
          </p:cNvPicPr>
          <p:nvPr>
            <p:ph type="body" idx="1"/>
          </p:nvPr>
        </p:nvPicPr>
        <p:blipFill rotWithShape="1">
          <a:blip r:embed="rId5">
            <a:alphaModFix/>
          </a:blip>
          <a:srcRect/>
          <a:stretch/>
        </p:blipFill>
        <p:spPr>
          <a:xfrm>
            <a:off x="2139069" y="1036638"/>
            <a:ext cx="3494263" cy="2246312"/>
          </a:xfrm>
          <a:prstGeom prst="rect">
            <a:avLst/>
          </a:prstGeom>
          <a:noFill/>
          <a:ln>
            <a:noFill/>
          </a:ln>
        </p:spPr>
      </p:pic>
      <p:pic>
        <p:nvPicPr>
          <p:cNvPr id="1347" name="Google Shape;1347;p90"/>
          <p:cNvPicPr preferRelativeResize="0">
            <a:picLocks noGrp="1"/>
          </p:cNvPicPr>
          <p:nvPr>
            <p:ph type="body" idx="3"/>
          </p:nvPr>
        </p:nvPicPr>
        <p:blipFill rotWithShape="1">
          <a:blip r:embed="rId6">
            <a:alphaModFix/>
          </a:blip>
          <a:srcRect/>
          <a:stretch/>
        </p:blipFill>
        <p:spPr>
          <a:xfrm>
            <a:off x="2029414" y="3703638"/>
            <a:ext cx="3713572" cy="2316162"/>
          </a:xfrm>
          <a:prstGeom prst="rect">
            <a:avLst/>
          </a:prstGeom>
          <a:noFill/>
          <a:ln>
            <a:noFill/>
          </a:ln>
        </p:spPr>
      </p:pic>
      <p:sp>
        <p:nvSpPr>
          <p:cNvPr id="1348" name="Google Shape;1348;p90"/>
          <p:cNvSpPr txBox="1"/>
          <p:nvPr/>
        </p:nvSpPr>
        <p:spPr>
          <a:xfrm>
            <a:off x="46038" y="15818"/>
            <a:ext cx="3968150"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C00000"/>
                </a:solidFill>
                <a:latin typeface="Century Gothic"/>
                <a:ea typeface="Century Gothic"/>
                <a:cs typeface="Century Gothic"/>
                <a:sym typeface="Century Gothic"/>
              </a:rPr>
              <a:t>1st Quarter 2023</a:t>
            </a:r>
            <a:endParaRPr sz="1200">
              <a:solidFill>
                <a:srgbClr val="C00000"/>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Dade County </a:t>
            </a:r>
            <a:endParaRPr sz="1200">
              <a:solidFill>
                <a:srgbClr val="FFFFFF"/>
              </a:solidFill>
              <a:latin typeface="Century Gothic"/>
              <a:ea typeface="Century Gothic"/>
              <a:cs typeface="Century Gothic"/>
              <a:sym typeface="Century Gothic"/>
            </a:endParaRPr>
          </a:p>
          <a:p>
            <a:pPr marL="0" marR="0" lvl="0" indent="0" algn="r" rtl="0">
              <a:spcBef>
                <a:spcPts val="0"/>
              </a:spcBef>
              <a:spcAft>
                <a:spcPts val="0"/>
              </a:spcAft>
              <a:buNone/>
            </a:pPr>
            <a:r>
              <a:rPr lang="en-US" sz="1200">
                <a:solidFill>
                  <a:srgbClr val="FFFFFF"/>
                </a:solidFill>
                <a:latin typeface="Century Gothic"/>
                <a:ea typeface="Century Gothic"/>
                <a:cs typeface="Century Gothic"/>
                <a:sym typeface="Century Gothic"/>
              </a:rPr>
              <a:t>Quarterly Market Report</a:t>
            </a:r>
            <a:br>
              <a:rPr lang="en-US" sz="1200">
                <a:solidFill>
                  <a:srgbClr val="FFFFFF"/>
                </a:solidFill>
                <a:latin typeface="Century Gothic"/>
                <a:ea typeface="Century Gothic"/>
                <a:cs typeface="Century Gothic"/>
                <a:sym typeface="Century Gothic"/>
              </a:rPr>
            </a:br>
            <a:r>
              <a:rPr lang="en-US" sz="1200">
                <a:solidFill>
                  <a:srgbClr val="FFFFFF"/>
                </a:solidFill>
                <a:latin typeface="Century Gothic"/>
                <a:ea typeface="Century Gothic"/>
                <a:cs typeface="Century Gothic"/>
                <a:sym typeface="Century Gothic"/>
              </a:rPr>
              <a:t>Single Family Detached Residences</a:t>
            </a:r>
            <a:endParaRPr sz="1200">
              <a:solidFill>
                <a:srgbClr val="FFFFFF"/>
              </a:solidFill>
              <a:latin typeface="Century Gothic"/>
              <a:ea typeface="Century Gothic"/>
              <a:cs typeface="Century Gothic"/>
              <a:sym typeface="Century Gothic"/>
            </a:endParaRPr>
          </a:p>
        </p:txBody>
      </p:sp>
      <p:graphicFrame>
        <p:nvGraphicFramePr>
          <p:cNvPr id="1349" name="Google Shape;1349;p90"/>
          <p:cNvGraphicFramePr/>
          <p:nvPr/>
        </p:nvGraphicFramePr>
        <p:xfrm>
          <a:off x="1997283" y="6394536"/>
          <a:ext cx="10153300" cy="448575"/>
        </p:xfrm>
        <a:graphic>
          <a:graphicData uri="http://schemas.openxmlformats.org/drawingml/2006/table">
            <a:tbl>
              <a:tblPr firstRow="1" bandRow="1">
                <a:noFill/>
                <a:tableStyleId>{62669495-6F4E-4B29-A93C-6AC1DCB712FD}</a:tableStyleId>
              </a:tblPr>
              <a:tblGrid>
                <a:gridCol w="10153300">
                  <a:extLst>
                    <a:ext uri="{9D8B030D-6E8A-4147-A177-3AD203B41FA5}">
                      <a16:colId xmlns:a16="http://schemas.microsoft.com/office/drawing/2014/main" val="20000"/>
                    </a:ext>
                  </a:extLst>
                </a:gridCol>
              </a:tblGrid>
              <a:tr h="448575">
                <a:tc>
                  <a:txBody>
                    <a:bodyPr/>
                    <a:lstStyle/>
                    <a:p>
                      <a:pPr marL="0" marR="0" lvl="0" indent="0" algn="ctr" rtl="0">
                        <a:spcBef>
                          <a:spcPts val="0"/>
                        </a:spcBef>
                        <a:spcAft>
                          <a:spcPts val="0"/>
                        </a:spcAft>
                        <a:buNone/>
                      </a:pPr>
                      <a:r>
                        <a:rPr lang="en-US" sz="900">
                          <a:solidFill>
                            <a:schemeClr val="lt1"/>
                          </a:solidFill>
                          <a:latin typeface="Century Gothic"/>
                          <a:ea typeface="Century Gothic"/>
                          <a:cs typeface="Century Gothic"/>
                          <a:sym typeface="Century Gothic"/>
                        </a:rPr>
                        <a:t>1</a:t>
                      </a:r>
                      <a:r>
                        <a:rPr lang="en-US" sz="900" baseline="30000">
                          <a:solidFill>
                            <a:schemeClr val="lt1"/>
                          </a:solidFill>
                          <a:latin typeface="Century Gothic"/>
                          <a:ea typeface="Century Gothic"/>
                          <a:cs typeface="Century Gothic"/>
                          <a:sym typeface="Century Gothic"/>
                        </a:rPr>
                        <a:t>st</a:t>
                      </a:r>
                      <a:r>
                        <a:rPr lang="en-US" sz="900">
                          <a:solidFill>
                            <a:schemeClr val="lt1"/>
                          </a:solidFill>
                          <a:latin typeface="Century Gothic"/>
                          <a:ea typeface="Century Gothic"/>
                          <a:cs typeface="Century Gothic"/>
                          <a:sym typeface="Century Gothic"/>
                        </a:rPr>
                        <a:t> Quarter 2023 Metro Market Report Single Family </a:t>
                      </a:r>
                      <a:r>
                        <a:rPr lang="en-US" sz="900" b="1">
                          <a:solidFill>
                            <a:srgbClr val="F7F101"/>
                          </a:solidFill>
                          <a:latin typeface="Century Gothic"/>
                          <a:ea typeface="Century Gothic"/>
                          <a:cs typeface="Century Gothic"/>
                          <a:sym typeface="Century Gothic"/>
                        </a:rPr>
                        <a:t>Detached</a:t>
                      </a:r>
                      <a:r>
                        <a:rPr lang="en-US" sz="900">
                          <a:solidFill>
                            <a:schemeClr val="lt1"/>
                          </a:solidFill>
                          <a:latin typeface="Century Gothic"/>
                          <a:ea typeface="Century Gothic"/>
                          <a:cs typeface="Century Gothic"/>
                          <a:sym typeface="Century Gothic"/>
                        </a:rPr>
                        <a:t> Residences</a:t>
                      </a:r>
                      <a:br>
                        <a:rPr lang="en-US" sz="900" b="1">
                          <a:solidFill>
                            <a:schemeClr val="lt1"/>
                          </a:solidFill>
                          <a:latin typeface="Century Gothic"/>
                          <a:ea typeface="Century Gothic"/>
                          <a:cs typeface="Century Gothic"/>
                          <a:sym typeface="Century Gothic"/>
                        </a:rPr>
                      </a:br>
                      <a:r>
                        <a:rPr lang="en-US" sz="900" b="1">
                          <a:solidFill>
                            <a:schemeClr val="lt1"/>
                          </a:solidFill>
                          <a:latin typeface="Century Gothic"/>
                          <a:ea typeface="Century Gothic"/>
                          <a:cs typeface="Century Gothic"/>
                          <a:sym typeface="Century Gothic"/>
                        </a:rPr>
                        <a:t>Provided by ChartMaster Services, LLC</a:t>
                      </a:r>
                      <a:endParaRPr sz="900">
                        <a:solidFill>
                          <a:schemeClr val="lt1"/>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19851</Words>
  <Application>Microsoft Macintosh PowerPoint</Application>
  <PresentationFormat>Widescreen</PresentationFormat>
  <Paragraphs>1495</Paragraphs>
  <Slides>148</Slides>
  <Notes>138</Notes>
  <HiddenSlides>71</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148</vt:i4>
      </vt:variant>
    </vt:vector>
  </HeadingPairs>
  <TitlesOfParts>
    <vt:vector size="163" baseType="lpstr">
      <vt:lpstr>Arial</vt:lpstr>
      <vt:lpstr>Courier New</vt:lpstr>
      <vt:lpstr>Century Gothic</vt:lpstr>
      <vt:lpstr>Gill Sans</vt:lpstr>
      <vt:lpstr>Montserrat Light</vt:lpstr>
      <vt:lpstr>Gill Sans MT</vt:lpstr>
      <vt:lpstr>Montserrat</vt:lpstr>
      <vt:lpstr>Hind Vadodara</vt:lpstr>
      <vt:lpstr>Calibri</vt:lpstr>
      <vt:lpstr>Wingdings</vt:lpstr>
      <vt:lpstr>Noto Sans Symbols</vt:lpstr>
      <vt:lpstr>Cambria</vt:lpstr>
      <vt:lpstr>1_Office Theme</vt:lpstr>
      <vt:lpstr>Office Theme</vt:lpstr>
      <vt:lpstr>Excel.Sheet.12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Natascha Tello</cp:lastModifiedBy>
  <cp:revision>1</cp:revision>
  <dcterms:created xsi:type="dcterms:W3CDTF">2023-04-20T16:07:07Z</dcterms:created>
  <dcterms:modified xsi:type="dcterms:W3CDTF">2023-04-27T15:31:38Z</dcterms:modified>
</cp:coreProperties>
</file>